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sldIdLst>
    <p:sldId id="359" r:id="rId2"/>
    <p:sldId id="373" r:id="rId3"/>
    <p:sldId id="377" r:id="rId4"/>
    <p:sldId id="258" r:id="rId5"/>
    <p:sldId id="383" r:id="rId6"/>
    <p:sldId id="385" r:id="rId7"/>
    <p:sldId id="256" r:id="rId8"/>
    <p:sldId id="384" r:id="rId9"/>
    <p:sldId id="389" r:id="rId10"/>
    <p:sldId id="379" r:id="rId11"/>
    <p:sldId id="376" r:id="rId12"/>
    <p:sldId id="387" r:id="rId13"/>
    <p:sldId id="388" r:id="rId14"/>
    <p:sldId id="390" r:id="rId15"/>
    <p:sldId id="391" r:id="rId16"/>
    <p:sldId id="392" r:id="rId17"/>
    <p:sldId id="393" r:id="rId18"/>
    <p:sldId id="395" r:id="rId19"/>
    <p:sldId id="394" r:id="rId20"/>
    <p:sldId id="396" r:id="rId21"/>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1A"/>
    <a:srgbClr val="02A90D"/>
    <a:srgbClr val="025403"/>
    <a:srgbClr val="1843F6"/>
    <a:srgbClr val="E1C0C9"/>
    <a:srgbClr val="E76AF2"/>
    <a:srgbClr val="91FF00"/>
    <a:srgbClr val="DA2313"/>
    <a:srgbClr val="D2595C"/>
    <a:srgbClr val="61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1"/>
    <p:restoredTop sz="89344"/>
  </p:normalViewPr>
  <p:slideViewPr>
    <p:cSldViewPr snapToGrid="0" snapToObjects="1">
      <p:cViewPr>
        <p:scale>
          <a:sx n="185" d="100"/>
          <a:sy n="185" d="100"/>
        </p:scale>
        <p:origin x="5832" y="1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image" Target="../media/image29.emf"/><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image" Target="../media/image95.emf"/><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9C80D-4F7D-BC45-B0D2-1819CC3DF099}" type="datetimeFigureOut">
              <a:rPr lang="en-US" smtClean="0"/>
              <a:t>9/3/20</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3DB55-FCD2-EB41-8BAD-119C2910C9A4}" type="slidenum">
              <a:rPr lang="en-US" smtClean="0"/>
              <a:t>‹#›</a:t>
            </a:fld>
            <a:endParaRPr lang="en-US"/>
          </a:p>
        </p:txBody>
      </p:sp>
    </p:spTree>
    <p:extLst>
      <p:ext uri="{BB962C8B-B14F-4D97-AF65-F5344CB8AC3E}">
        <p14:creationId xmlns:p14="http://schemas.microsoft.com/office/powerpoint/2010/main" val="158922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1</a:t>
            </a:fld>
            <a:endParaRPr lang="en-US"/>
          </a:p>
        </p:txBody>
      </p:sp>
    </p:spTree>
    <p:extLst>
      <p:ext uri="{BB962C8B-B14F-4D97-AF65-F5344CB8AC3E}">
        <p14:creationId xmlns:p14="http://schemas.microsoft.com/office/powerpoint/2010/main" val="248478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19</a:t>
            </a:fld>
            <a:endParaRPr lang="en-US"/>
          </a:p>
        </p:txBody>
      </p:sp>
    </p:spTree>
    <p:extLst>
      <p:ext uri="{BB962C8B-B14F-4D97-AF65-F5344CB8AC3E}">
        <p14:creationId xmlns:p14="http://schemas.microsoft.com/office/powerpoint/2010/main" val="217466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20</a:t>
            </a:fld>
            <a:endParaRPr lang="en-US"/>
          </a:p>
        </p:txBody>
      </p:sp>
    </p:spTree>
    <p:extLst>
      <p:ext uri="{BB962C8B-B14F-4D97-AF65-F5344CB8AC3E}">
        <p14:creationId xmlns:p14="http://schemas.microsoft.com/office/powerpoint/2010/main" val="14928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2</a:t>
            </a:fld>
            <a:endParaRPr lang="en-US"/>
          </a:p>
        </p:txBody>
      </p:sp>
    </p:spTree>
    <p:extLst>
      <p:ext uri="{BB962C8B-B14F-4D97-AF65-F5344CB8AC3E}">
        <p14:creationId xmlns:p14="http://schemas.microsoft.com/office/powerpoint/2010/main" val="292782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3</a:t>
            </a:fld>
            <a:endParaRPr lang="en-US"/>
          </a:p>
        </p:txBody>
      </p:sp>
    </p:spTree>
    <p:extLst>
      <p:ext uri="{BB962C8B-B14F-4D97-AF65-F5344CB8AC3E}">
        <p14:creationId xmlns:p14="http://schemas.microsoft.com/office/powerpoint/2010/main" val="102237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5</a:t>
            </a:fld>
            <a:endParaRPr lang="en-US"/>
          </a:p>
        </p:txBody>
      </p:sp>
    </p:spTree>
    <p:extLst>
      <p:ext uri="{BB962C8B-B14F-4D97-AF65-F5344CB8AC3E}">
        <p14:creationId xmlns:p14="http://schemas.microsoft.com/office/powerpoint/2010/main" val="574436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8</a:t>
            </a:fld>
            <a:endParaRPr lang="en-US"/>
          </a:p>
        </p:txBody>
      </p:sp>
    </p:spTree>
    <p:extLst>
      <p:ext uri="{BB962C8B-B14F-4D97-AF65-F5344CB8AC3E}">
        <p14:creationId xmlns:p14="http://schemas.microsoft.com/office/powerpoint/2010/main" val="51744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11</a:t>
            </a:fld>
            <a:endParaRPr lang="en-US"/>
          </a:p>
        </p:txBody>
      </p:sp>
    </p:spTree>
    <p:extLst>
      <p:ext uri="{BB962C8B-B14F-4D97-AF65-F5344CB8AC3E}">
        <p14:creationId xmlns:p14="http://schemas.microsoft.com/office/powerpoint/2010/main" val="21954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B3DB55-FCD2-EB41-8BAD-119C2910C9A4}" type="slidenum">
              <a:rPr lang="en-US" smtClean="0"/>
              <a:t>12</a:t>
            </a:fld>
            <a:endParaRPr lang="en-US"/>
          </a:p>
        </p:txBody>
      </p:sp>
    </p:spTree>
    <p:extLst>
      <p:ext uri="{BB962C8B-B14F-4D97-AF65-F5344CB8AC3E}">
        <p14:creationId xmlns:p14="http://schemas.microsoft.com/office/powerpoint/2010/main" val="167151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17</a:t>
            </a:fld>
            <a:endParaRPr lang="en-US"/>
          </a:p>
        </p:txBody>
      </p:sp>
    </p:spTree>
    <p:extLst>
      <p:ext uri="{BB962C8B-B14F-4D97-AF65-F5344CB8AC3E}">
        <p14:creationId xmlns:p14="http://schemas.microsoft.com/office/powerpoint/2010/main" val="2261640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B3DB55-FCD2-EB41-8BAD-119C2910C9A4}" type="slidenum">
              <a:rPr lang="en-US" smtClean="0"/>
              <a:t>18</a:t>
            </a:fld>
            <a:endParaRPr lang="en-US"/>
          </a:p>
        </p:txBody>
      </p:sp>
    </p:spTree>
    <p:extLst>
      <p:ext uri="{BB962C8B-B14F-4D97-AF65-F5344CB8AC3E}">
        <p14:creationId xmlns:p14="http://schemas.microsoft.com/office/powerpoint/2010/main" val="300894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8931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31490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9710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9EDB2-4A88-C34D-85D5-498FEFD3C04F}"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78355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9EDB2-4A88-C34D-85D5-498FEFD3C04F}"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50662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F9EDB2-4A88-C34D-85D5-498FEFD3C04F}" type="datetimeFigureOut">
              <a:rPr lang="en-US" smtClean="0"/>
              <a:t>9/3/20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3776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F9EDB2-4A88-C34D-85D5-498FEFD3C04F}" type="datetimeFigureOut">
              <a:rPr lang="en-US" smtClean="0"/>
              <a:t>9/3/20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199805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F9EDB2-4A88-C34D-85D5-498FEFD3C04F}" type="datetimeFigureOut">
              <a:rPr lang="en-US" smtClean="0"/>
              <a:t>9/3/20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25184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9EDB2-4A88-C34D-85D5-498FEFD3C04F}" type="datetimeFigureOut">
              <a:rPr lang="en-US" smtClean="0"/>
              <a:t>9/3/20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71050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BF9EDB2-4A88-C34D-85D5-498FEFD3C04F}" type="datetimeFigureOut">
              <a:rPr lang="en-US" smtClean="0"/>
              <a:t>9/3/20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139198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BF9EDB2-4A88-C34D-85D5-498FEFD3C04F}" type="datetimeFigureOut">
              <a:rPr lang="en-US" smtClean="0"/>
              <a:t>9/3/20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B5CE6-51E7-5146-B76D-12B21BF4188B}" type="slidenum">
              <a:rPr lang="en-US" smtClean="0"/>
              <a:t>‹#›</a:t>
            </a:fld>
            <a:endParaRPr lang="en-US"/>
          </a:p>
        </p:txBody>
      </p:sp>
    </p:spTree>
    <p:extLst>
      <p:ext uri="{BB962C8B-B14F-4D97-AF65-F5344CB8AC3E}">
        <p14:creationId xmlns:p14="http://schemas.microsoft.com/office/powerpoint/2010/main" val="901447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9BF9EDB2-4A88-C34D-85D5-498FEFD3C04F}" type="datetimeFigureOut">
              <a:rPr lang="en-US" smtClean="0"/>
              <a:t>9/3/20</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865B5CE6-51E7-5146-B76D-12B21BF4188B}" type="slidenum">
              <a:rPr lang="en-US" smtClean="0"/>
              <a:t>‹#›</a:t>
            </a:fld>
            <a:endParaRPr lang="en-US"/>
          </a:p>
        </p:txBody>
      </p:sp>
    </p:spTree>
    <p:extLst>
      <p:ext uri="{BB962C8B-B14F-4D97-AF65-F5344CB8AC3E}">
        <p14:creationId xmlns:p14="http://schemas.microsoft.com/office/powerpoint/2010/main" val="5441912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17.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20.png"/><Relationship Id="rId10" Type="http://schemas.openxmlformats.org/officeDocument/2006/relationships/image" Target="../media/image71.png"/><Relationship Id="rId4" Type="http://schemas.openxmlformats.org/officeDocument/2006/relationships/image" Target="../media/image19.pn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83.tiff"/><Relationship Id="rId3" Type="http://schemas.openxmlformats.org/officeDocument/2006/relationships/image" Target="../media/image75.tiff"/><Relationship Id="rId7" Type="http://schemas.openxmlformats.org/officeDocument/2006/relationships/image" Target="../media/image79.tiff"/><Relationship Id="rId12" Type="http://schemas.openxmlformats.org/officeDocument/2006/relationships/image" Target="../media/image82.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8.tiff"/><Relationship Id="rId11" Type="http://schemas.openxmlformats.org/officeDocument/2006/relationships/image" Target="../media/image81.tiff"/><Relationship Id="rId5" Type="http://schemas.openxmlformats.org/officeDocument/2006/relationships/image" Target="../media/image77.tiff"/><Relationship Id="rId10" Type="http://schemas.openxmlformats.org/officeDocument/2006/relationships/image" Target="../media/image80.tiff"/><Relationship Id="rId4" Type="http://schemas.openxmlformats.org/officeDocument/2006/relationships/image" Target="../media/image76.tiff"/><Relationship Id="rId9" Type="http://schemas.openxmlformats.org/officeDocument/2006/relationships/image" Target="../media/image24.tiff"/></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4.emf"/><Relationship Id="rId5" Type="http://schemas.microsoft.com/office/2007/relationships/hdphoto" Target="../media/hdphoto3.wdp"/><Relationship Id="rId4" Type="http://schemas.openxmlformats.org/officeDocument/2006/relationships/image" Target="../media/image93.png"/></Relationships>
</file>

<file path=ppt/slides/_rels/slide15.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oleObject" Target="../embeddings/oleObject20.bin"/><Relationship Id="rId18" Type="http://schemas.openxmlformats.org/officeDocument/2006/relationships/image" Target="../media/image102.emf"/><Relationship Id="rId3" Type="http://schemas.openxmlformats.org/officeDocument/2006/relationships/oleObject" Target="../embeddings/oleObject15.bin"/><Relationship Id="rId21" Type="http://schemas.openxmlformats.org/officeDocument/2006/relationships/oleObject" Target="../embeddings/oleObject24.bin"/><Relationship Id="rId7" Type="http://schemas.openxmlformats.org/officeDocument/2006/relationships/oleObject" Target="../embeddings/oleObject17.bin"/><Relationship Id="rId12" Type="http://schemas.openxmlformats.org/officeDocument/2006/relationships/image" Target="../media/image99.emf"/><Relationship Id="rId17" Type="http://schemas.openxmlformats.org/officeDocument/2006/relationships/oleObject" Target="../embeddings/oleObject22.bin"/><Relationship Id="rId2" Type="http://schemas.openxmlformats.org/officeDocument/2006/relationships/slideLayout" Target="../slideLayouts/slideLayout7.xml"/><Relationship Id="rId16" Type="http://schemas.openxmlformats.org/officeDocument/2006/relationships/image" Target="../media/image101.emf"/><Relationship Id="rId20" Type="http://schemas.openxmlformats.org/officeDocument/2006/relationships/image" Target="../media/image103.emf"/><Relationship Id="rId1" Type="http://schemas.openxmlformats.org/officeDocument/2006/relationships/vmlDrawing" Target="../drawings/vmlDrawing3.vml"/><Relationship Id="rId6" Type="http://schemas.openxmlformats.org/officeDocument/2006/relationships/image" Target="../media/image96.emf"/><Relationship Id="rId11" Type="http://schemas.openxmlformats.org/officeDocument/2006/relationships/oleObject" Target="../embeddings/oleObject19.bin"/><Relationship Id="rId5" Type="http://schemas.openxmlformats.org/officeDocument/2006/relationships/oleObject" Target="../embeddings/oleObject16.bin"/><Relationship Id="rId15" Type="http://schemas.openxmlformats.org/officeDocument/2006/relationships/oleObject" Target="../embeddings/oleObject21.bin"/><Relationship Id="rId10" Type="http://schemas.openxmlformats.org/officeDocument/2006/relationships/image" Target="../media/image98.emf"/><Relationship Id="rId19" Type="http://schemas.openxmlformats.org/officeDocument/2006/relationships/oleObject" Target="../embeddings/oleObject23.bin"/><Relationship Id="rId4" Type="http://schemas.openxmlformats.org/officeDocument/2006/relationships/image" Target="../media/image95.emf"/><Relationship Id="rId9" Type="http://schemas.openxmlformats.org/officeDocument/2006/relationships/oleObject" Target="../embeddings/oleObject18.bin"/><Relationship Id="rId14" Type="http://schemas.openxmlformats.org/officeDocument/2006/relationships/image" Target="../media/image100.emf"/><Relationship Id="rId22" Type="http://schemas.openxmlformats.org/officeDocument/2006/relationships/image" Target="../media/image104.emf"/></Relationships>
</file>

<file path=ppt/slides/_rels/slide16.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7.xml"/><Relationship Id="rId6" Type="http://schemas.openxmlformats.org/officeDocument/2006/relationships/image" Target="../media/image109.emf"/><Relationship Id="rId5" Type="http://schemas.openxmlformats.org/officeDocument/2006/relationships/image" Target="../media/image108.tiff"/><Relationship Id="rId4" Type="http://schemas.openxmlformats.org/officeDocument/2006/relationships/image" Target="../media/image107.tiff"/></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tif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7.png"/><Relationship Id="rId4" Type="http://schemas.openxmlformats.org/officeDocument/2006/relationships/image" Target="../media/image67.png"/><Relationship Id="rId9" Type="http://schemas.openxmlformats.org/officeDocument/2006/relationships/image" Target="../media/image119.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29.emf"/><Relationship Id="rId18" Type="http://schemas.openxmlformats.org/officeDocument/2006/relationships/oleObject" Target="../embeddings/oleObject4.bin"/><Relationship Id="rId26" Type="http://schemas.openxmlformats.org/officeDocument/2006/relationships/image" Target="../media/image34.emf"/><Relationship Id="rId3" Type="http://schemas.openxmlformats.org/officeDocument/2006/relationships/image" Target="../media/image37.png"/><Relationship Id="rId21" Type="http://schemas.openxmlformats.org/officeDocument/2006/relationships/image" Target="../media/image33.emf"/><Relationship Id="rId7" Type="http://schemas.openxmlformats.org/officeDocument/2006/relationships/image" Target="../media/image41.jpeg"/><Relationship Id="rId12" Type="http://schemas.openxmlformats.org/officeDocument/2006/relationships/oleObject" Target="../embeddings/oleObject1.bin"/><Relationship Id="rId17" Type="http://schemas.openxmlformats.org/officeDocument/2006/relationships/image" Target="../media/image31.emf"/><Relationship Id="rId25" Type="http://schemas.openxmlformats.org/officeDocument/2006/relationships/oleObject" Target="../embeddings/oleObject6.bin"/><Relationship Id="rId2" Type="http://schemas.openxmlformats.org/officeDocument/2006/relationships/slideLayout" Target="../slideLayouts/slideLayout2.xml"/><Relationship Id="rId16" Type="http://schemas.openxmlformats.org/officeDocument/2006/relationships/oleObject" Target="../embeddings/oleObject3.bin"/><Relationship Id="rId20" Type="http://schemas.openxmlformats.org/officeDocument/2006/relationships/oleObject" Target="../embeddings/oleObject5.bin"/><Relationship Id="rId29"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image" Target="../media/image40.png"/><Relationship Id="rId11" Type="http://schemas.microsoft.com/office/2007/relationships/hdphoto" Target="../media/hdphoto1.wdp"/><Relationship Id="rId24" Type="http://schemas.openxmlformats.org/officeDocument/2006/relationships/image" Target="../media/image47.png"/><Relationship Id="rId5" Type="http://schemas.openxmlformats.org/officeDocument/2006/relationships/image" Target="../media/image39.png"/><Relationship Id="rId15" Type="http://schemas.openxmlformats.org/officeDocument/2006/relationships/image" Target="../media/image30.emf"/><Relationship Id="rId23" Type="http://schemas.openxmlformats.org/officeDocument/2006/relationships/image" Target="../media/image46.png"/><Relationship Id="rId28" Type="http://schemas.openxmlformats.org/officeDocument/2006/relationships/image" Target="../media/image35.emf"/><Relationship Id="rId10" Type="http://schemas.openxmlformats.org/officeDocument/2006/relationships/image" Target="../media/image44.png"/><Relationship Id="rId19" Type="http://schemas.openxmlformats.org/officeDocument/2006/relationships/image" Target="../media/image32.emf"/><Relationship Id="rId4" Type="http://schemas.openxmlformats.org/officeDocument/2006/relationships/image" Target="../media/image38.png"/><Relationship Id="rId9" Type="http://schemas.openxmlformats.org/officeDocument/2006/relationships/image" Target="../media/image43.tiff"/><Relationship Id="rId14" Type="http://schemas.openxmlformats.org/officeDocument/2006/relationships/oleObject" Target="../embeddings/oleObject2.bin"/><Relationship Id="rId22" Type="http://schemas.openxmlformats.org/officeDocument/2006/relationships/image" Target="../media/image45.png"/><Relationship Id="rId27" Type="http://schemas.openxmlformats.org/officeDocument/2006/relationships/oleObject" Target="../embeddings/oleObject7.bin"/><Relationship Id="rId30" Type="http://schemas.openxmlformats.org/officeDocument/2006/relationships/image" Target="../media/image36.emf"/></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55.emf"/><Relationship Id="rId3" Type="http://schemas.openxmlformats.org/officeDocument/2006/relationships/oleObject" Target="../embeddings/oleObject9.bin"/><Relationship Id="rId7" Type="http://schemas.openxmlformats.org/officeDocument/2006/relationships/image" Target="../media/image52.emf"/><Relationship Id="rId12"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54.emf"/><Relationship Id="rId5" Type="http://schemas.openxmlformats.org/officeDocument/2006/relationships/image" Target="../media/image57.JPG"/><Relationship Id="rId15" Type="http://schemas.openxmlformats.org/officeDocument/2006/relationships/image" Target="../media/image56.emf"/><Relationship Id="rId10" Type="http://schemas.openxmlformats.org/officeDocument/2006/relationships/oleObject" Target="../embeddings/oleObject12.bin"/><Relationship Id="rId4" Type="http://schemas.openxmlformats.org/officeDocument/2006/relationships/image" Target="../media/image51.emf"/><Relationship Id="rId9" Type="http://schemas.openxmlformats.org/officeDocument/2006/relationships/image" Target="../media/image53.emf"/><Relationship Id="rId14"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2DB8900-8092-9846-82F6-09F829F3B055}"/>
              </a:ext>
            </a:extLst>
          </p:cNvPr>
          <p:cNvPicPr>
            <a:picLocks noChangeAspect="1"/>
          </p:cNvPicPr>
          <p:nvPr/>
        </p:nvPicPr>
        <p:blipFill>
          <a:blip r:embed="rId3"/>
          <a:stretch>
            <a:fillRect/>
          </a:stretch>
        </p:blipFill>
        <p:spPr>
          <a:xfrm>
            <a:off x="3649007" y="3224970"/>
            <a:ext cx="2913550" cy="2312597"/>
          </a:xfrm>
          <a:prstGeom prst="rect">
            <a:avLst/>
          </a:prstGeom>
        </p:spPr>
      </p:pic>
      <p:sp>
        <p:nvSpPr>
          <p:cNvPr id="87" name="Rectangle 86">
            <a:extLst>
              <a:ext uri="{FF2B5EF4-FFF2-40B4-BE49-F238E27FC236}">
                <a16:creationId xmlns:a16="http://schemas.microsoft.com/office/drawing/2014/main" id="{EC254EA7-F90C-DB45-8962-0C696CFA3BC6}"/>
              </a:ext>
            </a:extLst>
          </p:cNvPr>
          <p:cNvSpPr/>
          <p:nvPr/>
        </p:nvSpPr>
        <p:spPr>
          <a:xfrm>
            <a:off x="21602" y="4905"/>
            <a:ext cx="784189" cy="276999"/>
          </a:xfrm>
          <a:prstGeom prst="rect">
            <a:avLst/>
          </a:prstGeom>
        </p:spPr>
        <p:txBody>
          <a:bodyPr wrap="none">
            <a:spAutoFit/>
          </a:bodyPr>
          <a:lstStyle/>
          <a:p>
            <a:r>
              <a:rPr lang="en-US" sz="1200" b="1" dirty="0">
                <a:latin typeface="Arial" panose="020B0604020202020204" pitchFamily="34" charset="0"/>
                <a:cs typeface="Arial" panose="020B0604020202020204" pitchFamily="34" charset="0"/>
              </a:rPr>
              <a:t>Figure 1</a:t>
            </a:r>
          </a:p>
        </p:txBody>
      </p:sp>
      <p:grpSp>
        <p:nvGrpSpPr>
          <p:cNvPr id="33" name="Group 32">
            <a:extLst>
              <a:ext uri="{FF2B5EF4-FFF2-40B4-BE49-F238E27FC236}">
                <a16:creationId xmlns:a16="http://schemas.microsoft.com/office/drawing/2014/main" id="{FCFD1A5B-1BDB-114E-9B33-CB19D76099A6}"/>
              </a:ext>
            </a:extLst>
          </p:cNvPr>
          <p:cNvGrpSpPr/>
          <p:nvPr/>
        </p:nvGrpSpPr>
        <p:grpSpPr>
          <a:xfrm>
            <a:off x="4578469" y="716670"/>
            <a:ext cx="2146209" cy="2058914"/>
            <a:chOff x="252227" y="549756"/>
            <a:chExt cx="2146209" cy="2058914"/>
          </a:xfrm>
        </p:grpSpPr>
        <p:sp>
          <p:nvSpPr>
            <p:cNvPr id="45" name="TextBox 44">
              <a:extLst>
                <a:ext uri="{FF2B5EF4-FFF2-40B4-BE49-F238E27FC236}">
                  <a16:creationId xmlns:a16="http://schemas.microsoft.com/office/drawing/2014/main" id="{736CB9FA-18CE-8B45-A9C1-EA70A4C5B077}"/>
                </a:ext>
              </a:extLst>
            </p:cNvPr>
            <p:cNvSpPr txBox="1"/>
            <p:nvPr/>
          </p:nvSpPr>
          <p:spPr>
            <a:xfrm>
              <a:off x="252227" y="217719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46" name="TextBox 45">
              <a:extLst>
                <a:ext uri="{FF2B5EF4-FFF2-40B4-BE49-F238E27FC236}">
                  <a16:creationId xmlns:a16="http://schemas.microsoft.com/office/drawing/2014/main" id="{F2CD9B19-DC83-5644-98BA-44934AB3CE74}"/>
                </a:ext>
              </a:extLst>
            </p:cNvPr>
            <p:cNvSpPr txBox="1"/>
            <p:nvPr/>
          </p:nvSpPr>
          <p:spPr>
            <a:xfrm>
              <a:off x="535112" y="2362449"/>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47" name="TextBox 46">
              <a:extLst>
                <a:ext uri="{FF2B5EF4-FFF2-40B4-BE49-F238E27FC236}">
                  <a16:creationId xmlns:a16="http://schemas.microsoft.com/office/drawing/2014/main" id="{B7F3E45B-193B-9B41-B7A2-9CFC59EE6D09}"/>
                </a:ext>
              </a:extLst>
            </p:cNvPr>
            <p:cNvSpPr txBox="1"/>
            <p:nvPr/>
          </p:nvSpPr>
          <p:spPr>
            <a:xfrm>
              <a:off x="936570" y="2362448"/>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48" name="TextBox 47">
              <a:extLst>
                <a:ext uri="{FF2B5EF4-FFF2-40B4-BE49-F238E27FC236}">
                  <a16:creationId xmlns:a16="http://schemas.microsoft.com/office/drawing/2014/main" id="{1E9D39B4-4438-964A-A3A1-069B8192A55B}"/>
                </a:ext>
              </a:extLst>
            </p:cNvPr>
            <p:cNvSpPr txBox="1"/>
            <p:nvPr/>
          </p:nvSpPr>
          <p:spPr>
            <a:xfrm>
              <a:off x="1357801"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49" name="TextBox 48">
              <a:extLst>
                <a:ext uri="{FF2B5EF4-FFF2-40B4-BE49-F238E27FC236}">
                  <a16:creationId xmlns:a16="http://schemas.microsoft.com/office/drawing/2014/main" id="{9D0B13AB-40CC-A944-B1D4-9867D30C6295}"/>
                </a:ext>
              </a:extLst>
            </p:cNvPr>
            <p:cNvSpPr txBox="1"/>
            <p:nvPr/>
          </p:nvSpPr>
          <p:spPr>
            <a:xfrm>
              <a:off x="1743118"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50" name="TextBox 49">
              <a:extLst>
                <a:ext uri="{FF2B5EF4-FFF2-40B4-BE49-F238E27FC236}">
                  <a16:creationId xmlns:a16="http://schemas.microsoft.com/office/drawing/2014/main" id="{E6FF97CB-86E2-3B4D-AC82-A35EF2D0A9EA}"/>
                </a:ext>
              </a:extLst>
            </p:cNvPr>
            <p:cNvSpPr txBox="1"/>
            <p:nvPr/>
          </p:nvSpPr>
          <p:spPr>
            <a:xfrm>
              <a:off x="2072706" y="2362354"/>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51" name="TextBox 50">
              <a:extLst>
                <a:ext uri="{FF2B5EF4-FFF2-40B4-BE49-F238E27FC236}">
                  <a16:creationId xmlns:a16="http://schemas.microsoft.com/office/drawing/2014/main" id="{39EC9AF3-535C-5A43-A7DE-BD3B7BFB227B}"/>
                </a:ext>
              </a:extLst>
            </p:cNvPr>
            <p:cNvSpPr txBox="1"/>
            <p:nvPr/>
          </p:nvSpPr>
          <p:spPr>
            <a:xfrm>
              <a:off x="322759" y="1770339"/>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52" name="TextBox 51">
              <a:extLst>
                <a:ext uri="{FF2B5EF4-FFF2-40B4-BE49-F238E27FC236}">
                  <a16:creationId xmlns:a16="http://schemas.microsoft.com/office/drawing/2014/main" id="{0E100409-D208-7346-ACDD-D1B0E797F4BB}"/>
                </a:ext>
              </a:extLst>
            </p:cNvPr>
            <p:cNvSpPr txBox="1"/>
            <p:nvPr/>
          </p:nvSpPr>
          <p:spPr>
            <a:xfrm>
              <a:off x="366041" y="1363478"/>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54" name="TextBox 53">
              <a:extLst>
                <a:ext uri="{FF2B5EF4-FFF2-40B4-BE49-F238E27FC236}">
                  <a16:creationId xmlns:a16="http://schemas.microsoft.com/office/drawing/2014/main" id="{69808639-B23F-874B-A02D-E3A56172D36A}"/>
                </a:ext>
              </a:extLst>
            </p:cNvPr>
            <p:cNvSpPr txBox="1"/>
            <p:nvPr/>
          </p:nvSpPr>
          <p:spPr>
            <a:xfrm>
              <a:off x="366041" y="956617"/>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55" name="TextBox 54">
              <a:extLst>
                <a:ext uri="{FF2B5EF4-FFF2-40B4-BE49-F238E27FC236}">
                  <a16:creationId xmlns:a16="http://schemas.microsoft.com/office/drawing/2014/main" id="{08814D93-1327-434A-BBEE-C6155D49CBA4}"/>
                </a:ext>
              </a:extLst>
            </p:cNvPr>
            <p:cNvSpPr txBox="1"/>
            <p:nvPr/>
          </p:nvSpPr>
          <p:spPr>
            <a:xfrm>
              <a:off x="295509" y="549756"/>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grpSp>
      <p:pic>
        <p:nvPicPr>
          <p:cNvPr id="28" name="Picture 27">
            <a:extLst>
              <a:ext uri="{FF2B5EF4-FFF2-40B4-BE49-F238E27FC236}">
                <a16:creationId xmlns:a16="http://schemas.microsoft.com/office/drawing/2014/main" id="{5D741563-DA97-A74D-ACC7-FECEB25228D0}"/>
              </a:ext>
            </a:extLst>
          </p:cNvPr>
          <p:cNvPicPr>
            <a:picLocks/>
          </p:cNvPicPr>
          <p:nvPr/>
        </p:nvPicPr>
        <p:blipFill>
          <a:blip r:embed="rId4"/>
          <a:stretch>
            <a:fillRect/>
          </a:stretch>
        </p:blipFill>
        <p:spPr>
          <a:xfrm>
            <a:off x="2625778" y="759898"/>
            <a:ext cx="1828800" cy="1828800"/>
          </a:xfrm>
          <a:prstGeom prst="rect">
            <a:avLst/>
          </a:prstGeom>
        </p:spPr>
      </p:pic>
      <p:pic>
        <p:nvPicPr>
          <p:cNvPr id="32" name="Picture 31">
            <a:extLst>
              <a:ext uri="{FF2B5EF4-FFF2-40B4-BE49-F238E27FC236}">
                <a16:creationId xmlns:a16="http://schemas.microsoft.com/office/drawing/2014/main" id="{E391FD81-2EFE-5345-B915-F8E21369BBAC}"/>
              </a:ext>
            </a:extLst>
          </p:cNvPr>
          <p:cNvPicPr>
            <a:picLocks/>
          </p:cNvPicPr>
          <p:nvPr/>
        </p:nvPicPr>
        <p:blipFill>
          <a:blip r:embed="rId5"/>
          <a:stretch>
            <a:fillRect/>
          </a:stretch>
        </p:blipFill>
        <p:spPr>
          <a:xfrm>
            <a:off x="4875483" y="759898"/>
            <a:ext cx="1828800" cy="1828800"/>
          </a:xfrm>
          <a:prstGeom prst="rect">
            <a:avLst/>
          </a:prstGeom>
        </p:spPr>
      </p:pic>
      <p:grpSp>
        <p:nvGrpSpPr>
          <p:cNvPr id="62" name="Group 61">
            <a:extLst>
              <a:ext uri="{FF2B5EF4-FFF2-40B4-BE49-F238E27FC236}">
                <a16:creationId xmlns:a16="http://schemas.microsoft.com/office/drawing/2014/main" id="{0F2A0B45-E36C-034B-8F79-85B6A35C1663}"/>
              </a:ext>
            </a:extLst>
          </p:cNvPr>
          <p:cNvGrpSpPr/>
          <p:nvPr/>
        </p:nvGrpSpPr>
        <p:grpSpPr>
          <a:xfrm>
            <a:off x="2320715" y="716575"/>
            <a:ext cx="2146209" cy="2058914"/>
            <a:chOff x="252227" y="549756"/>
            <a:chExt cx="2146209" cy="2058914"/>
          </a:xfrm>
        </p:grpSpPr>
        <p:sp>
          <p:nvSpPr>
            <p:cNvPr id="63" name="TextBox 62">
              <a:extLst>
                <a:ext uri="{FF2B5EF4-FFF2-40B4-BE49-F238E27FC236}">
                  <a16:creationId xmlns:a16="http://schemas.microsoft.com/office/drawing/2014/main" id="{1B27A37B-2F6F-B647-83A3-16E65E09C8C7}"/>
                </a:ext>
              </a:extLst>
            </p:cNvPr>
            <p:cNvSpPr txBox="1"/>
            <p:nvPr/>
          </p:nvSpPr>
          <p:spPr>
            <a:xfrm>
              <a:off x="252227" y="217719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64" name="TextBox 63">
              <a:extLst>
                <a:ext uri="{FF2B5EF4-FFF2-40B4-BE49-F238E27FC236}">
                  <a16:creationId xmlns:a16="http://schemas.microsoft.com/office/drawing/2014/main" id="{93B93E9F-27F8-6041-A327-47559AFE1807}"/>
                </a:ext>
              </a:extLst>
            </p:cNvPr>
            <p:cNvSpPr txBox="1"/>
            <p:nvPr/>
          </p:nvSpPr>
          <p:spPr>
            <a:xfrm>
              <a:off x="535112" y="2362449"/>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65" name="TextBox 64">
              <a:extLst>
                <a:ext uri="{FF2B5EF4-FFF2-40B4-BE49-F238E27FC236}">
                  <a16:creationId xmlns:a16="http://schemas.microsoft.com/office/drawing/2014/main" id="{1ABB9D93-BDA6-8D4F-9CAD-6F24977A6BB3}"/>
                </a:ext>
              </a:extLst>
            </p:cNvPr>
            <p:cNvSpPr txBox="1"/>
            <p:nvPr/>
          </p:nvSpPr>
          <p:spPr>
            <a:xfrm>
              <a:off x="936570" y="2362448"/>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66" name="TextBox 65">
              <a:extLst>
                <a:ext uri="{FF2B5EF4-FFF2-40B4-BE49-F238E27FC236}">
                  <a16:creationId xmlns:a16="http://schemas.microsoft.com/office/drawing/2014/main" id="{D7A3A1E0-47E3-4449-8E23-E40EFF54DA3A}"/>
                </a:ext>
              </a:extLst>
            </p:cNvPr>
            <p:cNvSpPr txBox="1"/>
            <p:nvPr/>
          </p:nvSpPr>
          <p:spPr>
            <a:xfrm>
              <a:off x="1374579"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67" name="TextBox 66">
              <a:extLst>
                <a:ext uri="{FF2B5EF4-FFF2-40B4-BE49-F238E27FC236}">
                  <a16:creationId xmlns:a16="http://schemas.microsoft.com/office/drawing/2014/main" id="{E60E7359-6DB7-D643-ABE7-CD073009137A}"/>
                </a:ext>
              </a:extLst>
            </p:cNvPr>
            <p:cNvSpPr txBox="1"/>
            <p:nvPr/>
          </p:nvSpPr>
          <p:spPr>
            <a:xfrm>
              <a:off x="1743118" y="2362354"/>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68" name="TextBox 67">
              <a:extLst>
                <a:ext uri="{FF2B5EF4-FFF2-40B4-BE49-F238E27FC236}">
                  <a16:creationId xmlns:a16="http://schemas.microsoft.com/office/drawing/2014/main" id="{9236FD0D-C97E-C64E-B285-3A12ACAA895E}"/>
                </a:ext>
              </a:extLst>
            </p:cNvPr>
            <p:cNvSpPr txBox="1"/>
            <p:nvPr/>
          </p:nvSpPr>
          <p:spPr>
            <a:xfrm>
              <a:off x="2072706" y="2362354"/>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69" name="TextBox 68">
              <a:extLst>
                <a:ext uri="{FF2B5EF4-FFF2-40B4-BE49-F238E27FC236}">
                  <a16:creationId xmlns:a16="http://schemas.microsoft.com/office/drawing/2014/main" id="{53D3A4ED-6885-B542-9205-09382D546522}"/>
                </a:ext>
              </a:extLst>
            </p:cNvPr>
            <p:cNvSpPr txBox="1"/>
            <p:nvPr/>
          </p:nvSpPr>
          <p:spPr>
            <a:xfrm>
              <a:off x="322759" y="1770339"/>
              <a:ext cx="29848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70" name="TextBox 69">
              <a:extLst>
                <a:ext uri="{FF2B5EF4-FFF2-40B4-BE49-F238E27FC236}">
                  <a16:creationId xmlns:a16="http://schemas.microsoft.com/office/drawing/2014/main" id="{21442339-A312-7740-868D-E4D9B17074AC}"/>
                </a:ext>
              </a:extLst>
            </p:cNvPr>
            <p:cNvSpPr txBox="1"/>
            <p:nvPr/>
          </p:nvSpPr>
          <p:spPr>
            <a:xfrm>
              <a:off x="366041" y="1363478"/>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0</a:t>
              </a:r>
            </a:p>
          </p:txBody>
        </p:sp>
        <p:sp>
          <p:nvSpPr>
            <p:cNvPr id="71" name="TextBox 70">
              <a:extLst>
                <a:ext uri="{FF2B5EF4-FFF2-40B4-BE49-F238E27FC236}">
                  <a16:creationId xmlns:a16="http://schemas.microsoft.com/office/drawing/2014/main" id="{7C998386-5ED5-B649-B9D9-D2E196A2D516}"/>
                </a:ext>
              </a:extLst>
            </p:cNvPr>
            <p:cNvSpPr txBox="1"/>
            <p:nvPr/>
          </p:nvSpPr>
          <p:spPr>
            <a:xfrm>
              <a:off x="366041" y="956617"/>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a:t>
              </a:r>
            </a:p>
          </p:txBody>
        </p:sp>
        <p:sp>
          <p:nvSpPr>
            <p:cNvPr id="77" name="TextBox 76">
              <a:extLst>
                <a:ext uri="{FF2B5EF4-FFF2-40B4-BE49-F238E27FC236}">
                  <a16:creationId xmlns:a16="http://schemas.microsoft.com/office/drawing/2014/main" id="{124367F7-AE2D-2240-BF82-646C6133E245}"/>
                </a:ext>
              </a:extLst>
            </p:cNvPr>
            <p:cNvSpPr txBox="1"/>
            <p:nvPr/>
          </p:nvSpPr>
          <p:spPr>
            <a:xfrm>
              <a:off x="295509" y="549756"/>
              <a:ext cx="32573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grpSp>
      <p:sp>
        <p:nvSpPr>
          <p:cNvPr id="79" name="Oval 78">
            <a:extLst>
              <a:ext uri="{FF2B5EF4-FFF2-40B4-BE49-F238E27FC236}">
                <a16:creationId xmlns:a16="http://schemas.microsoft.com/office/drawing/2014/main" id="{E3CD4A24-42B4-F146-9374-30F02C5CE858}"/>
              </a:ext>
            </a:extLst>
          </p:cNvPr>
          <p:cNvSpPr>
            <a:spLocks noChangeAspect="1"/>
          </p:cNvSpPr>
          <p:nvPr/>
        </p:nvSpPr>
        <p:spPr>
          <a:xfrm>
            <a:off x="3970267" y="1848622"/>
            <a:ext cx="91440" cy="91440"/>
          </a:xfrm>
          <a:prstGeom prst="ellipse">
            <a:avLst/>
          </a:prstGeom>
          <a:solidFill>
            <a:schemeClr val="tx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82" name="TextBox 81">
            <a:extLst>
              <a:ext uri="{FF2B5EF4-FFF2-40B4-BE49-F238E27FC236}">
                <a16:creationId xmlns:a16="http://schemas.microsoft.com/office/drawing/2014/main" id="{80FAE14B-BF01-FF47-8E58-DB5C8457E094}"/>
              </a:ext>
            </a:extLst>
          </p:cNvPr>
          <p:cNvSpPr txBox="1"/>
          <p:nvPr/>
        </p:nvSpPr>
        <p:spPr>
          <a:xfrm>
            <a:off x="4003742" y="1774250"/>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86" name="Oval 85">
            <a:extLst>
              <a:ext uri="{FF2B5EF4-FFF2-40B4-BE49-F238E27FC236}">
                <a16:creationId xmlns:a16="http://schemas.microsoft.com/office/drawing/2014/main" id="{C81A17DC-44A5-454A-ADF0-4CE7965A8F28}"/>
              </a:ext>
            </a:extLst>
          </p:cNvPr>
          <p:cNvSpPr>
            <a:spLocks noChangeAspect="1"/>
          </p:cNvSpPr>
          <p:nvPr/>
        </p:nvSpPr>
        <p:spPr>
          <a:xfrm>
            <a:off x="3970267" y="1981989"/>
            <a:ext cx="91440" cy="91440"/>
          </a:xfrm>
          <a:prstGeom prst="ellipse">
            <a:avLst/>
          </a:prstGeom>
          <a:solidFill>
            <a:srgbClr val="0532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89" name="TextBox 88">
            <a:extLst>
              <a:ext uri="{FF2B5EF4-FFF2-40B4-BE49-F238E27FC236}">
                <a16:creationId xmlns:a16="http://schemas.microsoft.com/office/drawing/2014/main" id="{EB303D0E-2E09-8B42-9C9B-EE8D953F25F9}"/>
              </a:ext>
            </a:extLst>
          </p:cNvPr>
          <p:cNvSpPr txBox="1"/>
          <p:nvPr/>
        </p:nvSpPr>
        <p:spPr>
          <a:xfrm>
            <a:off x="4003742" y="1905666"/>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90" name="Oval 89">
            <a:extLst>
              <a:ext uri="{FF2B5EF4-FFF2-40B4-BE49-F238E27FC236}">
                <a16:creationId xmlns:a16="http://schemas.microsoft.com/office/drawing/2014/main" id="{F630E586-074A-2241-A4FE-98DA306E2657}"/>
              </a:ext>
            </a:extLst>
          </p:cNvPr>
          <p:cNvSpPr>
            <a:spLocks noChangeAspect="1"/>
          </p:cNvSpPr>
          <p:nvPr/>
        </p:nvSpPr>
        <p:spPr>
          <a:xfrm>
            <a:off x="3970267" y="2115356"/>
            <a:ext cx="91440" cy="91440"/>
          </a:xfrm>
          <a:prstGeom prst="ellipse">
            <a:avLst/>
          </a:prstGeom>
          <a:solidFill>
            <a:srgbClr val="A02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1" name="TextBox 90">
            <a:extLst>
              <a:ext uri="{FF2B5EF4-FFF2-40B4-BE49-F238E27FC236}">
                <a16:creationId xmlns:a16="http://schemas.microsoft.com/office/drawing/2014/main" id="{97D38AB5-FC78-2649-89EF-47033069CEDE}"/>
              </a:ext>
            </a:extLst>
          </p:cNvPr>
          <p:cNvSpPr txBox="1"/>
          <p:nvPr/>
        </p:nvSpPr>
        <p:spPr>
          <a:xfrm>
            <a:off x="4003742" y="2039685"/>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92" name="Oval 91">
            <a:extLst>
              <a:ext uri="{FF2B5EF4-FFF2-40B4-BE49-F238E27FC236}">
                <a16:creationId xmlns:a16="http://schemas.microsoft.com/office/drawing/2014/main" id="{8A230B2A-E60E-3144-9ED0-204572BAA780}"/>
              </a:ext>
            </a:extLst>
          </p:cNvPr>
          <p:cNvSpPr>
            <a:spLocks noChangeAspect="1"/>
          </p:cNvSpPr>
          <p:nvPr/>
        </p:nvSpPr>
        <p:spPr>
          <a:xfrm>
            <a:off x="3970267" y="2248723"/>
            <a:ext cx="91440" cy="9144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3" name="TextBox 92">
            <a:extLst>
              <a:ext uri="{FF2B5EF4-FFF2-40B4-BE49-F238E27FC236}">
                <a16:creationId xmlns:a16="http://schemas.microsoft.com/office/drawing/2014/main" id="{A9638549-F7AC-8549-8C15-9D6E9465CB16}"/>
              </a:ext>
            </a:extLst>
          </p:cNvPr>
          <p:cNvSpPr txBox="1"/>
          <p:nvPr/>
        </p:nvSpPr>
        <p:spPr>
          <a:xfrm>
            <a:off x="4003742" y="2176302"/>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94" name="Oval 93">
            <a:extLst>
              <a:ext uri="{FF2B5EF4-FFF2-40B4-BE49-F238E27FC236}">
                <a16:creationId xmlns:a16="http://schemas.microsoft.com/office/drawing/2014/main" id="{BA6DE1CA-B5CB-6C45-8474-D4516114D4DE}"/>
              </a:ext>
            </a:extLst>
          </p:cNvPr>
          <p:cNvSpPr>
            <a:spLocks noChangeAspect="1"/>
          </p:cNvSpPr>
          <p:nvPr/>
        </p:nvSpPr>
        <p:spPr>
          <a:xfrm>
            <a:off x="3970267" y="2382090"/>
            <a:ext cx="91440" cy="91440"/>
          </a:xfrm>
          <a:prstGeom prst="ellipse">
            <a:avLst/>
          </a:prstGeom>
          <a:solidFill>
            <a:srgbClr val="EEBFC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95" name="TextBox 94">
            <a:extLst>
              <a:ext uri="{FF2B5EF4-FFF2-40B4-BE49-F238E27FC236}">
                <a16:creationId xmlns:a16="http://schemas.microsoft.com/office/drawing/2014/main" id="{6FA4EABF-6361-FF43-8915-49E3325E3337}"/>
              </a:ext>
            </a:extLst>
          </p:cNvPr>
          <p:cNvSpPr txBox="1"/>
          <p:nvPr/>
        </p:nvSpPr>
        <p:spPr>
          <a:xfrm>
            <a:off x="4003741" y="2316184"/>
            <a:ext cx="494046"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Flk1</a:t>
            </a:r>
            <a:r>
              <a:rPr lang="en-US" sz="969" b="1" baseline="30000" dirty="0">
                <a:latin typeface="Arial" panose="020B0604020202020204" pitchFamily="34" charset="0"/>
                <a:cs typeface="Arial" panose="020B0604020202020204" pitchFamily="34" charset="0"/>
              </a:rPr>
              <a:t>+</a:t>
            </a:r>
            <a:endParaRPr lang="en-US" sz="1015" b="1" dirty="0">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747802F3-420E-254B-AA04-DB197F9E4AB8}"/>
              </a:ext>
            </a:extLst>
          </p:cNvPr>
          <p:cNvSpPr txBox="1"/>
          <p:nvPr/>
        </p:nvSpPr>
        <p:spPr>
          <a:xfrm>
            <a:off x="5511397" y="2664986"/>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1</a:t>
            </a:r>
          </a:p>
        </p:txBody>
      </p:sp>
      <p:sp>
        <p:nvSpPr>
          <p:cNvPr id="97" name="TextBox 96">
            <a:extLst>
              <a:ext uri="{FF2B5EF4-FFF2-40B4-BE49-F238E27FC236}">
                <a16:creationId xmlns:a16="http://schemas.microsoft.com/office/drawing/2014/main" id="{93656F7E-76CD-6E4F-A471-837A25800E7A}"/>
              </a:ext>
            </a:extLst>
          </p:cNvPr>
          <p:cNvSpPr txBox="1"/>
          <p:nvPr/>
        </p:nvSpPr>
        <p:spPr>
          <a:xfrm>
            <a:off x="3287943" y="2662980"/>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1</a:t>
            </a:r>
          </a:p>
        </p:txBody>
      </p:sp>
      <p:sp>
        <p:nvSpPr>
          <p:cNvPr id="98" name="TextBox 97">
            <a:extLst>
              <a:ext uri="{FF2B5EF4-FFF2-40B4-BE49-F238E27FC236}">
                <a16:creationId xmlns:a16="http://schemas.microsoft.com/office/drawing/2014/main" id="{1C7F9616-32F5-704A-8BAA-453155C7DE03}"/>
              </a:ext>
            </a:extLst>
          </p:cNvPr>
          <p:cNvSpPr txBox="1"/>
          <p:nvPr/>
        </p:nvSpPr>
        <p:spPr>
          <a:xfrm rot="16200000">
            <a:off x="4263610" y="1567563"/>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2</a:t>
            </a:r>
          </a:p>
        </p:txBody>
      </p:sp>
      <p:sp>
        <p:nvSpPr>
          <p:cNvPr id="99" name="TextBox 98">
            <a:extLst>
              <a:ext uri="{FF2B5EF4-FFF2-40B4-BE49-F238E27FC236}">
                <a16:creationId xmlns:a16="http://schemas.microsoft.com/office/drawing/2014/main" id="{59C59CE8-74EE-7549-A090-A8CBA013BF25}"/>
              </a:ext>
            </a:extLst>
          </p:cNvPr>
          <p:cNvSpPr txBox="1"/>
          <p:nvPr/>
        </p:nvSpPr>
        <p:spPr>
          <a:xfrm rot="16200000">
            <a:off x="2059388" y="1527293"/>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2</a:t>
            </a:r>
          </a:p>
        </p:txBody>
      </p:sp>
      <p:sp>
        <p:nvSpPr>
          <p:cNvPr id="100" name="TextBox 99">
            <a:extLst>
              <a:ext uri="{FF2B5EF4-FFF2-40B4-BE49-F238E27FC236}">
                <a16:creationId xmlns:a16="http://schemas.microsoft.com/office/drawing/2014/main" id="{416FD396-5E92-D449-8AA4-2574A6BC2798}"/>
              </a:ext>
            </a:extLst>
          </p:cNvPr>
          <p:cNvSpPr txBox="1"/>
          <p:nvPr/>
        </p:nvSpPr>
        <p:spPr>
          <a:xfrm>
            <a:off x="681785" y="5746026"/>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1</a:t>
            </a:r>
          </a:p>
        </p:txBody>
      </p:sp>
      <p:sp>
        <p:nvSpPr>
          <p:cNvPr id="101" name="TextBox 100">
            <a:extLst>
              <a:ext uri="{FF2B5EF4-FFF2-40B4-BE49-F238E27FC236}">
                <a16:creationId xmlns:a16="http://schemas.microsoft.com/office/drawing/2014/main" id="{0CAA1CB7-8A0A-B14B-AE8F-8242E04BFE3B}"/>
              </a:ext>
            </a:extLst>
          </p:cNvPr>
          <p:cNvSpPr txBox="1"/>
          <p:nvPr/>
        </p:nvSpPr>
        <p:spPr>
          <a:xfrm rot="16200000">
            <a:off x="-119651" y="4330662"/>
            <a:ext cx="678391"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UMAP 2</a:t>
            </a:r>
          </a:p>
        </p:txBody>
      </p:sp>
      <p:sp>
        <p:nvSpPr>
          <p:cNvPr id="102" name="TextBox 101">
            <a:extLst>
              <a:ext uri="{FF2B5EF4-FFF2-40B4-BE49-F238E27FC236}">
                <a16:creationId xmlns:a16="http://schemas.microsoft.com/office/drawing/2014/main" id="{D9574BB7-B095-9D4E-965D-BDB48315DC7A}"/>
              </a:ext>
            </a:extLst>
          </p:cNvPr>
          <p:cNvSpPr txBox="1"/>
          <p:nvPr/>
        </p:nvSpPr>
        <p:spPr>
          <a:xfrm>
            <a:off x="5436260" y="559345"/>
            <a:ext cx="70724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Clusters</a:t>
            </a:r>
          </a:p>
        </p:txBody>
      </p:sp>
      <p:sp>
        <p:nvSpPr>
          <p:cNvPr id="103" name="TextBox 102">
            <a:extLst>
              <a:ext uri="{FF2B5EF4-FFF2-40B4-BE49-F238E27FC236}">
                <a16:creationId xmlns:a16="http://schemas.microsoft.com/office/drawing/2014/main" id="{D8868390-CBA8-A044-8E0E-C217F8EA5C1D}"/>
              </a:ext>
            </a:extLst>
          </p:cNvPr>
          <p:cNvSpPr txBox="1"/>
          <p:nvPr/>
        </p:nvSpPr>
        <p:spPr>
          <a:xfrm>
            <a:off x="3225755" y="559345"/>
            <a:ext cx="699230"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Sources</a:t>
            </a:r>
          </a:p>
        </p:txBody>
      </p:sp>
      <p:sp>
        <p:nvSpPr>
          <p:cNvPr id="106" name="TextBox 105">
            <a:extLst>
              <a:ext uri="{FF2B5EF4-FFF2-40B4-BE49-F238E27FC236}">
                <a16:creationId xmlns:a16="http://schemas.microsoft.com/office/drawing/2014/main" id="{0C7A7411-5493-D441-A541-CD3932626797}"/>
              </a:ext>
            </a:extLst>
          </p:cNvPr>
          <p:cNvSpPr txBox="1"/>
          <p:nvPr/>
        </p:nvSpPr>
        <p:spPr>
          <a:xfrm>
            <a:off x="4999033" y="5576953"/>
            <a:ext cx="670376"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Hits (%)</a:t>
            </a:r>
          </a:p>
        </p:txBody>
      </p:sp>
      <p:sp>
        <p:nvSpPr>
          <p:cNvPr id="53" name="TextBox 52">
            <a:extLst>
              <a:ext uri="{FF2B5EF4-FFF2-40B4-BE49-F238E27FC236}">
                <a16:creationId xmlns:a16="http://schemas.microsoft.com/office/drawing/2014/main" id="{CA7BFA75-2325-B541-B0F0-B3FD21E89749}"/>
              </a:ext>
            </a:extLst>
          </p:cNvPr>
          <p:cNvSpPr txBox="1"/>
          <p:nvPr/>
        </p:nvSpPr>
        <p:spPr>
          <a:xfrm>
            <a:off x="4444643" y="550919"/>
            <a:ext cx="316324" cy="246221"/>
          </a:xfrm>
          <a:prstGeom prst="rect">
            <a:avLst/>
          </a:prstGeom>
          <a:noFill/>
          <a:ln>
            <a:noFill/>
          </a:ln>
        </p:spPr>
        <p:txBody>
          <a:bodyPr wrap="square" rtlCol="0">
            <a:spAutoFit/>
          </a:bodyPr>
          <a:lstStyle/>
          <a:p>
            <a:pPr algn="ctr"/>
            <a:r>
              <a:rPr lang="en-US" sz="1000" b="1" dirty="0">
                <a:latin typeface="Arial"/>
                <a:cs typeface="Arial"/>
              </a:rPr>
              <a:t>d</a:t>
            </a:r>
          </a:p>
        </p:txBody>
      </p:sp>
      <p:sp>
        <p:nvSpPr>
          <p:cNvPr id="56" name="TextBox 55">
            <a:extLst>
              <a:ext uri="{FF2B5EF4-FFF2-40B4-BE49-F238E27FC236}">
                <a16:creationId xmlns:a16="http://schemas.microsoft.com/office/drawing/2014/main" id="{AB8A82A7-B417-B340-98BE-B385A64222B9}"/>
              </a:ext>
            </a:extLst>
          </p:cNvPr>
          <p:cNvSpPr txBox="1"/>
          <p:nvPr/>
        </p:nvSpPr>
        <p:spPr>
          <a:xfrm>
            <a:off x="2242413" y="548317"/>
            <a:ext cx="316324" cy="246221"/>
          </a:xfrm>
          <a:prstGeom prst="rect">
            <a:avLst/>
          </a:prstGeom>
          <a:noFill/>
          <a:ln>
            <a:noFill/>
          </a:ln>
        </p:spPr>
        <p:txBody>
          <a:bodyPr wrap="square" rtlCol="0">
            <a:spAutoFit/>
          </a:bodyPr>
          <a:lstStyle/>
          <a:p>
            <a:pPr algn="ctr"/>
            <a:r>
              <a:rPr lang="en-US" sz="1000" b="1" dirty="0">
                <a:latin typeface="Arial"/>
                <a:cs typeface="Arial"/>
              </a:rPr>
              <a:t>c</a:t>
            </a:r>
          </a:p>
        </p:txBody>
      </p:sp>
      <p:sp>
        <p:nvSpPr>
          <p:cNvPr id="57" name="TextBox 56">
            <a:extLst>
              <a:ext uri="{FF2B5EF4-FFF2-40B4-BE49-F238E27FC236}">
                <a16:creationId xmlns:a16="http://schemas.microsoft.com/office/drawing/2014/main" id="{63A9E87D-28D5-FD47-BD42-996B78F79B0B}"/>
              </a:ext>
            </a:extLst>
          </p:cNvPr>
          <p:cNvSpPr txBox="1"/>
          <p:nvPr/>
        </p:nvSpPr>
        <p:spPr>
          <a:xfrm>
            <a:off x="86552" y="3001276"/>
            <a:ext cx="316324" cy="246221"/>
          </a:xfrm>
          <a:prstGeom prst="rect">
            <a:avLst/>
          </a:prstGeom>
          <a:noFill/>
          <a:ln>
            <a:noFill/>
          </a:ln>
        </p:spPr>
        <p:txBody>
          <a:bodyPr wrap="square" rtlCol="0">
            <a:spAutoFit/>
          </a:bodyPr>
          <a:lstStyle/>
          <a:p>
            <a:pPr algn="ctr"/>
            <a:r>
              <a:rPr lang="en-US" sz="1000" b="1" dirty="0">
                <a:latin typeface="Arial"/>
                <a:cs typeface="Arial"/>
              </a:rPr>
              <a:t>e</a:t>
            </a:r>
          </a:p>
        </p:txBody>
      </p:sp>
      <p:sp>
        <p:nvSpPr>
          <p:cNvPr id="58" name="TextBox 57">
            <a:extLst>
              <a:ext uri="{FF2B5EF4-FFF2-40B4-BE49-F238E27FC236}">
                <a16:creationId xmlns:a16="http://schemas.microsoft.com/office/drawing/2014/main" id="{DC669096-9BC3-1149-B1B2-34BB3F55F78E}"/>
              </a:ext>
            </a:extLst>
          </p:cNvPr>
          <p:cNvSpPr txBox="1"/>
          <p:nvPr/>
        </p:nvSpPr>
        <p:spPr>
          <a:xfrm>
            <a:off x="3587881" y="3011695"/>
            <a:ext cx="316324" cy="246221"/>
          </a:xfrm>
          <a:prstGeom prst="rect">
            <a:avLst/>
          </a:prstGeom>
          <a:noFill/>
          <a:ln>
            <a:noFill/>
          </a:ln>
        </p:spPr>
        <p:txBody>
          <a:bodyPr wrap="square" rtlCol="0">
            <a:spAutoFit/>
          </a:bodyPr>
          <a:lstStyle/>
          <a:p>
            <a:pPr algn="ctr"/>
            <a:r>
              <a:rPr lang="en-US" sz="1000" b="1" dirty="0">
                <a:latin typeface="Arial"/>
                <a:cs typeface="Arial"/>
              </a:rPr>
              <a:t>g</a:t>
            </a:r>
          </a:p>
        </p:txBody>
      </p:sp>
      <p:sp>
        <p:nvSpPr>
          <p:cNvPr id="132" name="TextBox 131">
            <a:extLst>
              <a:ext uri="{FF2B5EF4-FFF2-40B4-BE49-F238E27FC236}">
                <a16:creationId xmlns:a16="http://schemas.microsoft.com/office/drawing/2014/main" id="{19F6926F-9CAF-E14B-B180-A166C563EEE2}"/>
              </a:ext>
            </a:extLst>
          </p:cNvPr>
          <p:cNvSpPr txBox="1"/>
          <p:nvPr/>
        </p:nvSpPr>
        <p:spPr>
          <a:xfrm>
            <a:off x="4962164" y="3001276"/>
            <a:ext cx="744114"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Cluster 7</a:t>
            </a:r>
          </a:p>
        </p:txBody>
      </p:sp>
      <p:pic>
        <p:nvPicPr>
          <p:cNvPr id="4" name="Picture 3">
            <a:extLst>
              <a:ext uri="{FF2B5EF4-FFF2-40B4-BE49-F238E27FC236}">
                <a16:creationId xmlns:a16="http://schemas.microsoft.com/office/drawing/2014/main" id="{489B09B5-1748-0F46-A222-F9372C16AE23}"/>
              </a:ext>
            </a:extLst>
          </p:cNvPr>
          <p:cNvPicPr>
            <a:picLocks noChangeAspect="1"/>
          </p:cNvPicPr>
          <p:nvPr/>
        </p:nvPicPr>
        <p:blipFill>
          <a:blip r:embed="rId6"/>
          <a:stretch>
            <a:fillRect/>
          </a:stretch>
        </p:blipFill>
        <p:spPr>
          <a:xfrm>
            <a:off x="484508" y="3208766"/>
            <a:ext cx="1128491" cy="2433734"/>
          </a:xfrm>
          <a:prstGeom prst="rect">
            <a:avLst/>
          </a:prstGeom>
        </p:spPr>
      </p:pic>
      <p:sp>
        <p:nvSpPr>
          <p:cNvPr id="111" name="TextBox 110">
            <a:extLst>
              <a:ext uri="{FF2B5EF4-FFF2-40B4-BE49-F238E27FC236}">
                <a16:creationId xmlns:a16="http://schemas.microsoft.com/office/drawing/2014/main" id="{226715C4-53CA-C84E-B6BB-A34A342ABD31}"/>
              </a:ext>
            </a:extLst>
          </p:cNvPr>
          <p:cNvSpPr txBox="1"/>
          <p:nvPr/>
        </p:nvSpPr>
        <p:spPr>
          <a:xfrm>
            <a:off x="350606" y="559703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112" name="TextBox 111">
            <a:extLst>
              <a:ext uri="{FF2B5EF4-FFF2-40B4-BE49-F238E27FC236}">
                <a16:creationId xmlns:a16="http://schemas.microsoft.com/office/drawing/2014/main" id="{792A7A46-07F4-804D-A500-2ABBD8D1CFD9}"/>
              </a:ext>
            </a:extLst>
          </p:cNvPr>
          <p:cNvSpPr txBox="1"/>
          <p:nvPr/>
        </p:nvSpPr>
        <p:spPr>
          <a:xfrm>
            <a:off x="926672" y="5597038"/>
            <a:ext cx="255198"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0</a:t>
            </a:r>
            <a:endParaRPr lang="en-US" sz="1000" b="1" dirty="0">
              <a:latin typeface="Arial" panose="020B0604020202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id="{54C31FF1-C33E-874B-8CF6-5E6C751EB40B}"/>
              </a:ext>
            </a:extLst>
          </p:cNvPr>
          <p:cNvSpPr txBox="1"/>
          <p:nvPr/>
        </p:nvSpPr>
        <p:spPr>
          <a:xfrm>
            <a:off x="1362945" y="5597038"/>
            <a:ext cx="325730"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10</a:t>
            </a:r>
            <a:endParaRPr lang="en-US" sz="1000" b="1" dirty="0">
              <a:latin typeface="Arial" panose="020B0604020202020204" pitchFamily="34" charset="0"/>
              <a:cs typeface="Arial" panose="020B0604020202020204" pitchFamily="34" charset="0"/>
            </a:endParaRPr>
          </a:p>
        </p:txBody>
      </p:sp>
      <p:sp>
        <p:nvSpPr>
          <p:cNvPr id="114" name="TextBox 113">
            <a:extLst>
              <a:ext uri="{FF2B5EF4-FFF2-40B4-BE49-F238E27FC236}">
                <a16:creationId xmlns:a16="http://schemas.microsoft.com/office/drawing/2014/main" id="{78E777E6-D12D-DF4D-A85A-57DBF107120C}"/>
              </a:ext>
            </a:extLst>
          </p:cNvPr>
          <p:cNvSpPr txBox="1"/>
          <p:nvPr/>
        </p:nvSpPr>
        <p:spPr>
          <a:xfrm>
            <a:off x="220964" y="5428806"/>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115" name="TextBox 114">
            <a:extLst>
              <a:ext uri="{FF2B5EF4-FFF2-40B4-BE49-F238E27FC236}">
                <a16:creationId xmlns:a16="http://schemas.microsoft.com/office/drawing/2014/main" id="{ED79027C-32A8-D343-AAE1-32AF37C2FE46}"/>
              </a:ext>
            </a:extLst>
          </p:cNvPr>
          <p:cNvSpPr txBox="1"/>
          <p:nvPr/>
        </p:nvSpPr>
        <p:spPr>
          <a:xfrm>
            <a:off x="277871" y="5006979"/>
            <a:ext cx="255198"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0</a:t>
            </a:r>
            <a:endParaRPr lang="en-US" sz="1000" b="1" dirty="0">
              <a:latin typeface="Arial" panose="020B060402020202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16E3AA9B-963D-5C47-B6FE-692242C7C5F9}"/>
              </a:ext>
            </a:extLst>
          </p:cNvPr>
          <p:cNvSpPr txBox="1"/>
          <p:nvPr/>
        </p:nvSpPr>
        <p:spPr>
          <a:xfrm>
            <a:off x="242605" y="4528328"/>
            <a:ext cx="325730"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10</a:t>
            </a:r>
            <a:endParaRPr lang="en-US" sz="1000" b="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390018A2-C938-4E49-8589-1F827CBD565F}"/>
              </a:ext>
            </a:extLst>
          </p:cNvPr>
          <p:cNvSpPr txBox="1"/>
          <p:nvPr/>
        </p:nvSpPr>
        <p:spPr>
          <a:xfrm>
            <a:off x="219544" y="4226638"/>
            <a:ext cx="36901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a:t>
            </a:r>
          </a:p>
        </p:txBody>
      </p:sp>
      <p:sp>
        <p:nvSpPr>
          <p:cNvPr id="118" name="TextBox 117">
            <a:extLst>
              <a:ext uri="{FF2B5EF4-FFF2-40B4-BE49-F238E27FC236}">
                <a16:creationId xmlns:a16="http://schemas.microsoft.com/office/drawing/2014/main" id="{DDC0AB56-01D1-F74B-808E-AE78B50A26E7}"/>
              </a:ext>
            </a:extLst>
          </p:cNvPr>
          <p:cNvSpPr txBox="1"/>
          <p:nvPr/>
        </p:nvSpPr>
        <p:spPr>
          <a:xfrm>
            <a:off x="276451" y="3804811"/>
            <a:ext cx="255198"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0</a:t>
            </a:r>
            <a:endParaRPr lang="en-US" sz="1000" b="1" dirty="0">
              <a:latin typeface="Arial" panose="020B0604020202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E04DDB6D-A85A-9543-928A-C925B42A82EC}"/>
              </a:ext>
            </a:extLst>
          </p:cNvPr>
          <p:cNvSpPr txBox="1"/>
          <p:nvPr/>
        </p:nvSpPr>
        <p:spPr>
          <a:xfrm>
            <a:off x="241185" y="3326160"/>
            <a:ext cx="325730" cy="246221"/>
          </a:xfrm>
          <a:prstGeom prst="rect">
            <a:avLst/>
          </a:prstGeom>
          <a:noFill/>
        </p:spPr>
        <p:txBody>
          <a:bodyPr wrap="none" rtlCol="0">
            <a:spAutoFit/>
          </a:bodyPr>
          <a:lstStyle/>
          <a:p>
            <a:r>
              <a:rPr lang="en-US" altLang="zh-CN" sz="1000" b="1" dirty="0">
                <a:latin typeface="Arial" panose="020B0604020202020204" pitchFamily="34" charset="0"/>
                <a:cs typeface="Arial" panose="020B0604020202020204" pitchFamily="34" charset="0"/>
              </a:rPr>
              <a:t>10</a:t>
            </a:r>
            <a:endParaRPr lang="en-US" sz="1000" b="1" dirty="0">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69869E10-C68A-7B4B-97E9-5DB8D572D65B}"/>
              </a:ext>
            </a:extLst>
          </p:cNvPr>
          <p:cNvSpPr txBox="1"/>
          <p:nvPr/>
        </p:nvSpPr>
        <p:spPr>
          <a:xfrm>
            <a:off x="2111375" y="5531621"/>
            <a:ext cx="30008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-2</a:t>
            </a:r>
            <a:endParaRPr lang="en-US" sz="1015" b="1" dirty="0">
              <a:latin typeface="Arial" panose="020B0604020202020204" pitchFamily="34" charset="0"/>
              <a:cs typeface="Arial" panose="020B0604020202020204" pitchFamily="34" charset="0"/>
            </a:endParaRPr>
          </a:p>
        </p:txBody>
      </p:sp>
      <p:sp>
        <p:nvSpPr>
          <p:cNvPr id="121" name="TextBox 120">
            <a:extLst>
              <a:ext uri="{FF2B5EF4-FFF2-40B4-BE49-F238E27FC236}">
                <a16:creationId xmlns:a16="http://schemas.microsoft.com/office/drawing/2014/main" id="{4FFA6E97-E1EA-FF40-8D69-55F33F14F3D8}"/>
              </a:ext>
            </a:extLst>
          </p:cNvPr>
          <p:cNvSpPr txBox="1"/>
          <p:nvPr/>
        </p:nvSpPr>
        <p:spPr>
          <a:xfrm>
            <a:off x="2404784" y="5531621"/>
            <a:ext cx="30008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-1</a:t>
            </a:r>
            <a:endParaRPr lang="en-US" sz="1015" b="1" dirty="0">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1BE72ABA-591C-A240-BE8D-62B48668845E}"/>
              </a:ext>
            </a:extLst>
          </p:cNvPr>
          <p:cNvSpPr txBox="1"/>
          <p:nvPr/>
        </p:nvSpPr>
        <p:spPr>
          <a:xfrm>
            <a:off x="2698193" y="5531621"/>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0</a:t>
            </a:r>
            <a:endParaRPr lang="en-US" sz="1015" b="1" dirty="0">
              <a:latin typeface="Arial" panose="020B0604020202020204" pitchFamily="34" charset="0"/>
              <a:cs typeface="Arial" panose="020B0604020202020204" pitchFamily="34" charset="0"/>
            </a:endParaRPr>
          </a:p>
        </p:txBody>
      </p:sp>
      <p:sp>
        <p:nvSpPr>
          <p:cNvPr id="123" name="TextBox 122">
            <a:extLst>
              <a:ext uri="{FF2B5EF4-FFF2-40B4-BE49-F238E27FC236}">
                <a16:creationId xmlns:a16="http://schemas.microsoft.com/office/drawing/2014/main" id="{C12F77A0-81A8-7B4C-83F8-C7CA11B85BC0}"/>
              </a:ext>
            </a:extLst>
          </p:cNvPr>
          <p:cNvSpPr txBox="1"/>
          <p:nvPr/>
        </p:nvSpPr>
        <p:spPr>
          <a:xfrm>
            <a:off x="2948322" y="5531621"/>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1</a:t>
            </a:r>
            <a:endParaRPr lang="en-US" sz="1015" b="1" dirty="0">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26E9422D-D435-A248-8B83-44A88551AA3D}"/>
              </a:ext>
            </a:extLst>
          </p:cNvPr>
          <p:cNvSpPr txBox="1"/>
          <p:nvPr/>
        </p:nvSpPr>
        <p:spPr>
          <a:xfrm>
            <a:off x="3198451" y="5531621"/>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2</a:t>
            </a:r>
            <a:endParaRPr lang="en-US" sz="1015" b="1" dirty="0">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DA26597C-D116-AE4E-BC2B-C97FDFA30C7B}"/>
              </a:ext>
            </a:extLst>
          </p:cNvPr>
          <p:cNvSpPr txBox="1"/>
          <p:nvPr/>
        </p:nvSpPr>
        <p:spPr>
          <a:xfrm>
            <a:off x="2184472" y="5671237"/>
            <a:ext cx="1196161"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Log fold change</a:t>
            </a:r>
          </a:p>
        </p:txBody>
      </p:sp>
      <p:sp>
        <p:nvSpPr>
          <p:cNvPr id="126" name="TextBox 125">
            <a:extLst>
              <a:ext uri="{FF2B5EF4-FFF2-40B4-BE49-F238E27FC236}">
                <a16:creationId xmlns:a16="http://schemas.microsoft.com/office/drawing/2014/main" id="{E9B85397-7C45-4E49-BFC8-E4E472882AB8}"/>
              </a:ext>
            </a:extLst>
          </p:cNvPr>
          <p:cNvSpPr txBox="1"/>
          <p:nvPr/>
        </p:nvSpPr>
        <p:spPr>
          <a:xfrm rot="16200000">
            <a:off x="1266563" y="4387583"/>
            <a:ext cx="1136850"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-log</a:t>
            </a:r>
            <a:r>
              <a:rPr lang="en-US" sz="1015" b="1" baseline="-25000" dirty="0">
                <a:latin typeface="Arial" panose="020B0604020202020204" pitchFamily="34" charset="0"/>
                <a:cs typeface="Arial" panose="020B0604020202020204" pitchFamily="34" charset="0"/>
              </a:rPr>
              <a:t>10</a:t>
            </a:r>
            <a:r>
              <a:rPr lang="en-US" sz="1015" b="1" dirty="0">
                <a:latin typeface="Arial" panose="020B0604020202020204" pitchFamily="34" charset="0"/>
                <a:cs typeface="Arial" panose="020B0604020202020204" pitchFamily="34" charset="0"/>
              </a:rPr>
              <a:t>(p-values)</a:t>
            </a:r>
          </a:p>
        </p:txBody>
      </p:sp>
      <p:sp>
        <p:nvSpPr>
          <p:cNvPr id="128" name="TextBox 127">
            <a:extLst>
              <a:ext uri="{FF2B5EF4-FFF2-40B4-BE49-F238E27FC236}">
                <a16:creationId xmlns:a16="http://schemas.microsoft.com/office/drawing/2014/main" id="{0C20B084-7B93-2146-898E-2F52C8143D81}"/>
              </a:ext>
            </a:extLst>
          </p:cNvPr>
          <p:cNvSpPr txBox="1"/>
          <p:nvPr/>
        </p:nvSpPr>
        <p:spPr>
          <a:xfrm rot="16200000">
            <a:off x="1875026" y="5317208"/>
            <a:ext cx="25680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0</a:t>
            </a:r>
            <a:endParaRPr lang="en-US" sz="1015" b="1" dirty="0">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116A2100-B3FC-134F-BDCA-48B0C76ECE20}"/>
              </a:ext>
            </a:extLst>
          </p:cNvPr>
          <p:cNvSpPr txBox="1"/>
          <p:nvPr/>
        </p:nvSpPr>
        <p:spPr>
          <a:xfrm rot="16200000">
            <a:off x="1802891" y="3618605"/>
            <a:ext cx="40107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300</a:t>
            </a:r>
            <a:endParaRPr lang="en-US" sz="1015" b="1" dirty="0">
              <a:latin typeface="Arial" panose="020B0604020202020204" pitchFamily="34" charset="0"/>
              <a:cs typeface="Arial" panose="020B0604020202020204" pitchFamily="34" charset="0"/>
            </a:endParaRPr>
          </a:p>
        </p:txBody>
      </p:sp>
      <p:sp>
        <p:nvSpPr>
          <p:cNvPr id="130" name="TextBox 129">
            <a:extLst>
              <a:ext uri="{FF2B5EF4-FFF2-40B4-BE49-F238E27FC236}">
                <a16:creationId xmlns:a16="http://schemas.microsoft.com/office/drawing/2014/main" id="{401C5C10-0DCE-3045-8C19-10463CB524A1}"/>
              </a:ext>
            </a:extLst>
          </p:cNvPr>
          <p:cNvSpPr txBox="1"/>
          <p:nvPr/>
        </p:nvSpPr>
        <p:spPr>
          <a:xfrm rot="16200000">
            <a:off x="1802891" y="4182687"/>
            <a:ext cx="401072" cy="248530"/>
          </a:xfrm>
          <a:prstGeom prst="rect">
            <a:avLst/>
          </a:prstGeom>
          <a:noFill/>
        </p:spPr>
        <p:txBody>
          <a:bodyPr wrap="none" rtlCol="0">
            <a:spAutoFit/>
          </a:bodyPr>
          <a:lstStyle/>
          <a:p>
            <a:r>
              <a:rPr lang="en-US" altLang="zh-CN" sz="1015" b="1" dirty="0">
                <a:latin typeface="Arial" panose="020B0604020202020204" pitchFamily="34" charset="0"/>
                <a:cs typeface="Arial" panose="020B0604020202020204" pitchFamily="34" charset="0"/>
              </a:rPr>
              <a:t>200</a:t>
            </a:r>
            <a:endParaRPr lang="en-US" sz="1015" b="1" dirty="0">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1AACC0D1-7E0B-C147-9C2A-1C437CDFBAB0}"/>
              </a:ext>
            </a:extLst>
          </p:cNvPr>
          <p:cNvSpPr txBox="1"/>
          <p:nvPr/>
        </p:nvSpPr>
        <p:spPr>
          <a:xfrm rot="16200000">
            <a:off x="1802891" y="4737836"/>
            <a:ext cx="401072" cy="248530"/>
          </a:xfrm>
          <a:prstGeom prst="rect">
            <a:avLst/>
          </a:prstGeom>
          <a:noFill/>
        </p:spPr>
        <p:txBody>
          <a:bodyPr wrap="square" rtlCol="0">
            <a:spAutoFit/>
          </a:bodyPr>
          <a:lstStyle/>
          <a:p>
            <a:r>
              <a:rPr lang="en-US" altLang="zh-CN" sz="1015" b="1" dirty="0">
                <a:latin typeface="Arial" panose="020B0604020202020204" pitchFamily="34" charset="0"/>
                <a:cs typeface="Arial" panose="020B0604020202020204" pitchFamily="34" charset="0"/>
              </a:rPr>
              <a:t>100</a:t>
            </a:r>
            <a:endParaRPr lang="en-US" sz="1015" b="1" dirty="0">
              <a:latin typeface="Arial" panose="020B0604020202020204" pitchFamily="34" charset="0"/>
              <a:cs typeface="Arial" panose="020B0604020202020204" pitchFamily="34" charset="0"/>
            </a:endParaRPr>
          </a:p>
        </p:txBody>
      </p:sp>
      <p:sp>
        <p:nvSpPr>
          <p:cNvPr id="133" name="TextBox 132">
            <a:extLst>
              <a:ext uri="{FF2B5EF4-FFF2-40B4-BE49-F238E27FC236}">
                <a16:creationId xmlns:a16="http://schemas.microsoft.com/office/drawing/2014/main" id="{E0C1B677-2E81-A54D-954A-4D3C67AA26B0}"/>
              </a:ext>
            </a:extLst>
          </p:cNvPr>
          <p:cNvSpPr txBox="1"/>
          <p:nvPr/>
        </p:nvSpPr>
        <p:spPr>
          <a:xfrm>
            <a:off x="2095506" y="2987261"/>
            <a:ext cx="1374094" cy="404726"/>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DE genes between </a:t>
            </a:r>
          </a:p>
          <a:p>
            <a:pPr algn="ctr"/>
            <a:r>
              <a:rPr lang="en-US" sz="1015" b="1" dirty="0">
                <a:latin typeface="Arial" panose="020B0604020202020204" pitchFamily="34" charset="0"/>
                <a:cs typeface="Arial" panose="020B0604020202020204" pitchFamily="34" charset="0"/>
              </a:rPr>
              <a:t>cluster 1 and 7</a:t>
            </a:r>
          </a:p>
        </p:txBody>
      </p:sp>
      <p:sp>
        <p:nvSpPr>
          <p:cNvPr id="134" name="TextBox 133">
            <a:extLst>
              <a:ext uri="{FF2B5EF4-FFF2-40B4-BE49-F238E27FC236}">
                <a16:creationId xmlns:a16="http://schemas.microsoft.com/office/drawing/2014/main" id="{DEE7D52A-6921-F349-AF5A-AC81D52DAF16}"/>
              </a:ext>
            </a:extLst>
          </p:cNvPr>
          <p:cNvSpPr txBox="1"/>
          <p:nvPr/>
        </p:nvSpPr>
        <p:spPr>
          <a:xfrm>
            <a:off x="1684936" y="3011696"/>
            <a:ext cx="316324" cy="246221"/>
          </a:xfrm>
          <a:prstGeom prst="rect">
            <a:avLst/>
          </a:prstGeom>
          <a:noFill/>
          <a:ln>
            <a:noFill/>
          </a:ln>
        </p:spPr>
        <p:txBody>
          <a:bodyPr wrap="square" rtlCol="0">
            <a:spAutoFit/>
          </a:bodyPr>
          <a:lstStyle/>
          <a:p>
            <a:pPr algn="ctr"/>
            <a:r>
              <a:rPr lang="en-US" sz="1000" b="1" dirty="0">
                <a:latin typeface="Arial"/>
                <a:cs typeface="Arial"/>
              </a:rPr>
              <a:t>f</a:t>
            </a:r>
          </a:p>
        </p:txBody>
      </p:sp>
      <p:pic>
        <p:nvPicPr>
          <p:cNvPr id="12" name="Picture 11">
            <a:extLst>
              <a:ext uri="{FF2B5EF4-FFF2-40B4-BE49-F238E27FC236}">
                <a16:creationId xmlns:a16="http://schemas.microsoft.com/office/drawing/2014/main" id="{7FFA162D-0794-DA42-B044-5892DFE9ACA6}"/>
              </a:ext>
            </a:extLst>
          </p:cNvPr>
          <p:cNvPicPr>
            <a:picLocks/>
          </p:cNvPicPr>
          <p:nvPr/>
        </p:nvPicPr>
        <p:blipFill>
          <a:blip r:embed="rId7"/>
          <a:stretch>
            <a:fillRect/>
          </a:stretch>
        </p:blipFill>
        <p:spPr>
          <a:xfrm>
            <a:off x="2068363" y="3382393"/>
            <a:ext cx="1463040" cy="2194560"/>
          </a:xfrm>
          <a:prstGeom prst="rect">
            <a:avLst/>
          </a:prstGeom>
        </p:spPr>
      </p:pic>
      <p:grpSp>
        <p:nvGrpSpPr>
          <p:cNvPr id="14" name="Group 13">
            <a:extLst>
              <a:ext uri="{FF2B5EF4-FFF2-40B4-BE49-F238E27FC236}">
                <a16:creationId xmlns:a16="http://schemas.microsoft.com/office/drawing/2014/main" id="{2E1DDE03-B8BC-C141-B484-D0239FF18C60}"/>
              </a:ext>
            </a:extLst>
          </p:cNvPr>
          <p:cNvGrpSpPr/>
          <p:nvPr/>
        </p:nvGrpSpPr>
        <p:grpSpPr>
          <a:xfrm rot="5400000">
            <a:off x="1271749" y="5310126"/>
            <a:ext cx="246221" cy="373066"/>
            <a:chOff x="3546809" y="5818965"/>
            <a:chExt cx="246221" cy="839342"/>
          </a:xfrm>
        </p:grpSpPr>
        <p:pic>
          <p:nvPicPr>
            <p:cNvPr id="16" name="Picture 15">
              <a:extLst>
                <a:ext uri="{FF2B5EF4-FFF2-40B4-BE49-F238E27FC236}">
                  <a16:creationId xmlns:a16="http://schemas.microsoft.com/office/drawing/2014/main" id="{E925A2AA-743A-1B44-ADAC-2E0ADCA5FA77}"/>
                </a:ext>
              </a:extLst>
            </p:cNvPr>
            <p:cNvPicPr>
              <a:picLocks noChangeAspect="1"/>
            </p:cNvPicPr>
            <p:nvPr/>
          </p:nvPicPr>
          <p:blipFill>
            <a:blip r:embed="rId8"/>
            <a:stretch>
              <a:fillRect/>
            </a:stretch>
          </p:blipFill>
          <p:spPr>
            <a:xfrm>
              <a:off x="3580011" y="5838580"/>
              <a:ext cx="197865" cy="819727"/>
            </a:xfrm>
            <a:prstGeom prst="rect">
              <a:avLst/>
            </a:prstGeom>
          </p:spPr>
        </p:pic>
        <p:sp>
          <p:nvSpPr>
            <p:cNvPr id="41" name="TextBox 40">
              <a:extLst>
                <a:ext uri="{FF2B5EF4-FFF2-40B4-BE49-F238E27FC236}">
                  <a16:creationId xmlns:a16="http://schemas.microsoft.com/office/drawing/2014/main" id="{326D54AE-C401-2D47-A8A5-397F3E86EF3B}"/>
                </a:ext>
              </a:extLst>
            </p:cNvPr>
            <p:cNvSpPr txBox="1"/>
            <p:nvPr/>
          </p:nvSpPr>
          <p:spPr>
            <a:xfrm rot="16200000">
              <a:off x="3445005" y="5920769"/>
              <a:ext cx="44983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6</a:t>
              </a:r>
            </a:p>
          </p:txBody>
        </p:sp>
      </p:grpSp>
      <p:grpSp>
        <p:nvGrpSpPr>
          <p:cNvPr id="26" name="Group 25">
            <a:extLst>
              <a:ext uri="{FF2B5EF4-FFF2-40B4-BE49-F238E27FC236}">
                <a16:creationId xmlns:a16="http://schemas.microsoft.com/office/drawing/2014/main" id="{05BB8B07-676C-7A41-BCF5-441FBA75E569}"/>
              </a:ext>
            </a:extLst>
          </p:cNvPr>
          <p:cNvGrpSpPr/>
          <p:nvPr/>
        </p:nvGrpSpPr>
        <p:grpSpPr>
          <a:xfrm>
            <a:off x="597997" y="8504781"/>
            <a:ext cx="498137" cy="230832"/>
            <a:chOff x="5721413" y="8186459"/>
            <a:chExt cx="498137" cy="230832"/>
          </a:xfrm>
        </p:grpSpPr>
        <p:sp>
          <p:nvSpPr>
            <p:cNvPr id="205" name="Oval 204">
              <a:extLst>
                <a:ext uri="{FF2B5EF4-FFF2-40B4-BE49-F238E27FC236}">
                  <a16:creationId xmlns:a16="http://schemas.microsoft.com/office/drawing/2014/main" id="{CA303E53-5F38-914F-8BCB-6ABA917102F5}"/>
                </a:ext>
              </a:extLst>
            </p:cNvPr>
            <p:cNvSpPr>
              <a:spLocks/>
            </p:cNvSpPr>
            <p:nvPr/>
          </p:nvSpPr>
          <p:spPr>
            <a:xfrm>
              <a:off x="5721413" y="8244398"/>
              <a:ext cx="126609" cy="126609"/>
            </a:xfrm>
            <a:prstGeom prst="ellipse">
              <a:avLst/>
            </a:prstGeom>
            <a:noFill/>
            <a:ln w="19050">
              <a:solidFill>
                <a:srgbClr val="1843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06" name="TextBox 205">
              <a:extLst>
                <a:ext uri="{FF2B5EF4-FFF2-40B4-BE49-F238E27FC236}">
                  <a16:creationId xmlns:a16="http://schemas.microsoft.com/office/drawing/2014/main" id="{AF0DB39D-D345-3A49-8CCE-08B6E6127E2E}"/>
                </a:ext>
              </a:extLst>
            </p:cNvPr>
            <p:cNvSpPr txBox="1"/>
            <p:nvPr/>
          </p:nvSpPr>
          <p:spPr>
            <a:xfrm>
              <a:off x="5816876" y="8186459"/>
              <a:ext cx="40267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a:t>
              </a:r>
            </a:p>
          </p:txBody>
        </p:sp>
      </p:grpSp>
      <p:sp>
        <p:nvSpPr>
          <p:cNvPr id="207" name="Rectangle 206">
            <a:extLst>
              <a:ext uri="{FF2B5EF4-FFF2-40B4-BE49-F238E27FC236}">
                <a16:creationId xmlns:a16="http://schemas.microsoft.com/office/drawing/2014/main" id="{0D19156E-8694-6E40-837D-DE6AE98D1DF9}"/>
              </a:ext>
            </a:extLst>
          </p:cNvPr>
          <p:cNvSpPr/>
          <p:nvPr/>
        </p:nvSpPr>
        <p:spPr>
          <a:xfrm>
            <a:off x="574014" y="7605846"/>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-0.3</a:t>
            </a:r>
          </a:p>
        </p:txBody>
      </p:sp>
      <p:sp>
        <p:nvSpPr>
          <p:cNvPr id="208" name="Rectangle 207">
            <a:extLst>
              <a:ext uri="{FF2B5EF4-FFF2-40B4-BE49-F238E27FC236}">
                <a16:creationId xmlns:a16="http://schemas.microsoft.com/office/drawing/2014/main" id="{FA3569A8-75B4-BB4C-B7F1-4717E4A87189}"/>
              </a:ext>
            </a:extLst>
          </p:cNvPr>
          <p:cNvSpPr/>
          <p:nvPr/>
        </p:nvSpPr>
        <p:spPr>
          <a:xfrm>
            <a:off x="1725012" y="7608307"/>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0.3</a:t>
            </a:r>
          </a:p>
        </p:txBody>
      </p:sp>
      <p:sp>
        <p:nvSpPr>
          <p:cNvPr id="209" name="Rectangle 208">
            <a:extLst>
              <a:ext uri="{FF2B5EF4-FFF2-40B4-BE49-F238E27FC236}">
                <a16:creationId xmlns:a16="http://schemas.microsoft.com/office/drawing/2014/main" id="{8AB011FC-76B1-B64C-82FF-5CEBC51AE632}"/>
              </a:ext>
            </a:extLst>
          </p:cNvPr>
          <p:cNvSpPr/>
          <p:nvPr/>
        </p:nvSpPr>
        <p:spPr>
          <a:xfrm>
            <a:off x="1214567" y="7605847"/>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210" name="Rectangle 209">
            <a:extLst>
              <a:ext uri="{FF2B5EF4-FFF2-40B4-BE49-F238E27FC236}">
                <a16:creationId xmlns:a16="http://schemas.microsoft.com/office/drawing/2014/main" id="{95B1F251-194C-4740-BF26-620048081C2B}"/>
              </a:ext>
            </a:extLst>
          </p:cNvPr>
          <p:cNvSpPr/>
          <p:nvPr/>
        </p:nvSpPr>
        <p:spPr>
          <a:xfrm>
            <a:off x="294752" y="6866818"/>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211" name="Rectangle 210">
            <a:extLst>
              <a:ext uri="{FF2B5EF4-FFF2-40B4-BE49-F238E27FC236}">
                <a16:creationId xmlns:a16="http://schemas.microsoft.com/office/drawing/2014/main" id="{C9E9BEC1-EE9F-F54C-91A9-037B1C96DE3E}"/>
              </a:ext>
            </a:extLst>
          </p:cNvPr>
          <p:cNvSpPr/>
          <p:nvPr/>
        </p:nvSpPr>
        <p:spPr>
          <a:xfrm>
            <a:off x="230185" y="6560311"/>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0.2</a:t>
            </a:r>
          </a:p>
        </p:txBody>
      </p:sp>
      <p:sp>
        <p:nvSpPr>
          <p:cNvPr id="212" name="Rectangle 211">
            <a:extLst>
              <a:ext uri="{FF2B5EF4-FFF2-40B4-BE49-F238E27FC236}">
                <a16:creationId xmlns:a16="http://schemas.microsoft.com/office/drawing/2014/main" id="{21CF2BDC-05E9-974D-B544-AD74D4D6DBD1}"/>
              </a:ext>
            </a:extLst>
          </p:cNvPr>
          <p:cNvSpPr/>
          <p:nvPr/>
        </p:nvSpPr>
        <p:spPr>
          <a:xfrm>
            <a:off x="183284" y="7181624"/>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-0.2</a:t>
            </a:r>
          </a:p>
        </p:txBody>
      </p:sp>
      <p:sp>
        <p:nvSpPr>
          <p:cNvPr id="213" name="Rectangle 212">
            <a:extLst>
              <a:ext uri="{FF2B5EF4-FFF2-40B4-BE49-F238E27FC236}">
                <a16:creationId xmlns:a16="http://schemas.microsoft.com/office/drawing/2014/main" id="{E6FA9053-FD18-1A49-A540-66770343949D}"/>
              </a:ext>
            </a:extLst>
          </p:cNvPr>
          <p:cNvSpPr/>
          <p:nvPr/>
        </p:nvSpPr>
        <p:spPr>
          <a:xfrm rot="16200000">
            <a:off x="-174734" y="6802897"/>
            <a:ext cx="809837"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PC2(6.9%)</a:t>
            </a:r>
          </a:p>
        </p:txBody>
      </p:sp>
      <p:sp>
        <p:nvSpPr>
          <p:cNvPr id="214" name="Rectangle 213">
            <a:extLst>
              <a:ext uri="{FF2B5EF4-FFF2-40B4-BE49-F238E27FC236}">
                <a16:creationId xmlns:a16="http://schemas.microsoft.com/office/drawing/2014/main" id="{F8F014F7-C465-264E-A94D-850AD1A72608}"/>
              </a:ext>
            </a:extLst>
          </p:cNvPr>
          <p:cNvSpPr/>
          <p:nvPr/>
        </p:nvSpPr>
        <p:spPr>
          <a:xfrm>
            <a:off x="832786" y="7761029"/>
            <a:ext cx="88036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PC1(88.6%)</a:t>
            </a:r>
          </a:p>
        </p:txBody>
      </p:sp>
      <p:sp>
        <p:nvSpPr>
          <p:cNvPr id="215" name="Rectangle 214">
            <a:extLst>
              <a:ext uri="{FF2B5EF4-FFF2-40B4-BE49-F238E27FC236}">
                <a16:creationId xmlns:a16="http://schemas.microsoft.com/office/drawing/2014/main" id="{F48F2B96-53BC-474B-B35E-EF86FBFC79E1}"/>
              </a:ext>
            </a:extLst>
          </p:cNvPr>
          <p:cNvSpPr/>
          <p:nvPr/>
        </p:nvSpPr>
        <p:spPr>
          <a:xfrm>
            <a:off x="109578" y="6045104"/>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h</a:t>
            </a:r>
          </a:p>
        </p:txBody>
      </p:sp>
      <p:grpSp>
        <p:nvGrpSpPr>
          <p:cNvPr id="216" name="Group 215">
            <a:extLst>
              <a:ext uri="{FF2B5EF4-FFF2-40B4-BE49-F238E27FC236}">
                <a16:creationId xmlns:a16="http://schemas.microsoft.com/office/drawing/2014/main" id="{C23421FE-182C-9741-8D19-908EBE5352A0}"/>
              </a:ext>
            </a:extLst>
          </p:cNvPr>
          <p:cNvGrpSpPr/>
          <p:nvPr/>
        </p:nvGrpSpPr>
        <p:grpSpPr>
          <a:xfrm>
            <a:off x="605330" y="7956314"/>
            <a:ext cx="530596" cy="230832"/>
            <a:chOff x="318434" y="2389949"/>
            <a:chExt cx="530596" cy="230832"/>
          </a:xfrm>
        </p:grpSpPr>
        <p:sp>
          <p:nvSpPr>
            <p:cNvPr id="217" name="Oval 216">
              <a:extLst>
                <a:ext uri="{FF2B5EF4-FFF2-40B4-BE49-F238E27FC236}">
                  <a16:creationId xmlns:a16="http://schemas.microsoft.com/office/drawing/2014/main" id="{DBBD1C48-06F5-FA43-8F8E-54912851EA3C}"/>
                </a:ext>
              </a:extLst>
            </p:cNvPr>
            <p:cNvSpPr>
              <a:spLocks/>
            </p:cNvSpPr>
            <p:nvPr/>
          </p:nvSpPr>
          <p:spPr>
            <a:xfrm>
              <a:off x="318434" y="2442061"/>
              <a:ext cx="126609" cy="12660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18" name="TextBox 217">
              <a:extLst>
                <a:ext uri="{FF2B5EF4-FFF2-40B4-BE49-F238E27FC236}">
                  <a16:creationId xmlns:a16="http://schemas.microsoft.com/office/drawing/2014/main" id="{39C64EF7-5D52-AB40-8169-77C7E28D6B3B}"/>
                </a:ext>
              </a:extLst>
            </p:cNvPr>
            <p:cNvSpPr txBox="1"/>
            <p:nvPr/>
          </p:nvSpPr>
          <p:spPr>
            <a:xfrm>
              <a:off x="420708" y="2389949"/>
              <a:ext cx="428322" cy="230832"/>
            </a:xfrm>
            <a:prstGeom prst="rect">
              <a:avLst/>
            </a:prstGeom>
            <a:noFill/>
          </p:spPr>
          <p:txBody>
            <a:bodyPr wrap="none" rtlCol="0">
              <a:spAutoFit/>
            </a:bodyPr>
            <a:lstStyle/>
            <a:p>
              <a:r>
                <a:rPr lang="en-US" sz="900" b="1">
                  <a:latin typeface="Arial" panose="020B0604020202020204" pitchFamily="34" charset="0"/>
                  <a:cs typeface="Arial" panose="020B0604020202020204" pitchFamily="34" charset="0"/>
                </a:rPr>
                <a:t>ME</a:t>
              </a:r>
              <a:r>
                <a:rPr lang="en-US" sz="900" b="1" dirty="0">
                  <a:latin typeface="Arial" panose="020B0604020202020204" pitchFamily="34" charset="0"/>
                  <a:cs typeface="Arial" panose="020B0604020202020204" pitchFamily="34" charset="0"/>
                </a:rPr>
                <a:t>F</a:t>
              </a:r>
            </a:p>
          </p:txBody>
        </p:sp>
      </p:grpSp>
      <p:grpSp>
        <p:nvGrpSpPr>
          <p:cNvPr id="219" name="Group 218">
            <a:extLst>
              <a:ext uri="{FF2B5EF4-FFF2-40B4-BE49-F238E27FC236}">
                <a16:creationId xmlns:a16="http://schemas.microsoft.com/office/drawing/2014/main" id="{D85C07FA-B6AE-E84E-89F3-4B2D9D6F9B6B}"/>
              </a:ext>
            </a:extLst>
          </p:cNvPr>
          <p:cNvGrpSpPr/>
          <p:nvPr/>
        </p:nvGrpSpPr>
        <p:grpSpPr>
          <a:xfrm>
            <a:off x="605330" y="8116115"/>
            <a:ext cx="434416" cy="230832"/>
            <a:chOff x="318434" y="2389949"/>
            <a:chExt cx="434416" cy="230832"/>
          </a:xfrm>
        </p:grpSpPr>
        <p:sp>
          <p:nvSpPr>
            <p:cNvPr id="220" name="Oval 219">
              <a:extLst>
                <a:ext uri="{FF2B5EF4-FFF2-40B4-BE49-F238E27FC236}">
                  <a16:creationId xmlns:a16="http://schemas.microsoft.com/office/drawing/2014/main" id="{A63A2332-8A48-AF48-BF1C-BA3A0DD5F347}"/>
                </a:ext>
              </a:extLst>
            </p:cNvPr>
            <p:cNvSpPr>
              <a:spLocks/>
            </p:cNvSpPr>
            <p:nvPr/>
          </p:nvSpPr>
          <p:spPr>
            <a:xfrm>
              <a:off x="318434" y="2442061"/>
              <a:ext cx="126609" cy="126609"/>
            </a:xfrm>
            <a:prstGeom prst="ellipse">
              <a:avLst/>
            </a:prstGeom>
            <a:solidFill>
              <a:srgbClr val="2E5700"/>
            </a:solidFill>
            <a:ln>
              <a:solidFill>
                <a:srgbClr val="2E57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21" name="TextBox 220">
              <a:extLst>
                <a:ext uri="{FF2B5EF4-FFF2-40B4-BE49-F238E27FC236}">
                  <a16:creationId xmlns:a16="http://schemas.microsoft.com/office/drawing/2014/main" id="{6CCC6038-0943-9B4D-B0C7-CAB58C2A6D2B}"/>
                </a:ext>
              </a:extLst>
            </p:cNvPr>
            <p:cNvSpPr txBox="1"/>
            <p:nvPr/>
          </p:nvSpPr>
          <p:spPr>
            <a:xfrm>
              <a:off x="420708" y="2389949"/>
              <a:ext cx="33214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D1</a:t>
              </a:r>
            </a:p>
          </p:txBody>
        </p:sp>
      </p:grpSp>
      <p:grpSp>
        <p:nvGrpSpPr>
          <p:cNvPr id="222" name="Group 221">
            <a:extLst>
              <a:ext uri="{FF2B5EF4-FFF2-40B4-BE49-F238E27FC236}">
                <a16:creationId xmlns:a16="http://schemas.microsoft.com/office/drawing/2014/main" id="{C05A0A71-2E2C-2845-947A-AFC4A3C2413A}"/>
              </a:ext>
            </a:extLst>
          </p:cNvPr>
          <p:cNvGrpSpPr/>
          <p:nvPr/>
        </p:nvGrpSpPr>
        <p:grpSpPr>
          <a:xfrm>
            <a:off x="1116962" y="7956313"/>
            <a:ext cx="434416" cy="230832"/>
            <a:chOff x="318434" y="2389949"/>
            <a:chExt cx="434416" cy="230832"/>
          </a:xfrm>
        </p:grpSpPr>
        <p:sp>
          <p:nvSpPr>
            <p:cNvPr id="223" name="Oval 222">
              <a:extLst>
                <a:ext uri="{FF2B5EF4-FFF2-40B4-BE49-F238E27FC236}">
                  <a16:creationId xmlns:a16="http://schemas.microsoft.com/office/drawing/2014/main" id="{BD0BC343-1C0C-A34C-90E2-FDFE83314FD6}"/>
                </a:ext>
              </a:extLst>
            </p:cNvPr>
            <p:cNvSpPr>
              <a:spLocks/>
            </p:cNvSpPr>
            <p:nvPr/>
          </p:nvSpPr>
          <p:spPr>
            <a:xfrm>
              <a:off x="318434" y="2442061"/>
              <a:ext cx="126609" cy="126609"/>
            </a:xfrm>
            <a:prstGeom prst="ellipse">
              <a:avLst/>
            </a:prstGeom>
            <a:solidFill>
              <a:srgbClr val="61AF00"/>
            </a:solidFill>
            <a:ln>
              <a:solidFill>
                <a:srgbClr val="61A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24" name="TextBox 223">
              <a:extLst>
                <a:ext uri="{FF2B5EF4-FFF2-40B4-BE49-F238E27FC236}">
                  <a16:creationId xmlns:a16="http://schemas.microsoft.com/office/drawing/2014/main" id="{B48E82E6-498C-4547-AFA0-0B072ECF75C2}"/>
                </a:ext>
              </a:extLst>
            </p:cNvPr>
            <p:cNvSpPr txBox="1"/>
            <p:nvPr/>
          </p:nvSpPr>
          <p:spPr>
            <a:xfrm>
              <a:off x="420708" y="2389949"/>
              <a:ext cx="33214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D2</a:t>
              </a:r>
            </a:p>
          </p:txBody>
        </p:sp>
      </p:grpSp>
      <p:grpSp>
        <p:nvGrpSpPr>
          <p:cNvPr id="225" name="Group 224">
            <a:extLst>
              <a:ext uri="{FF2B5EF4-FFF2-40B4-BE49-F238E27FC236}">
                <a16:creationId xmlns:a16="http://schemas.microsoft.com/office/drawing/2014/main" id="{F1C83FEB-62CF-1C47-A4F3-1941A1F7AFEA}"/>
              </a:ext>
            </a:extLst>
          </p:cNvPr>
          <p:cNvGrpSpPr/>
          <p:nvPr/>
        </p:nvGrpSpPr>
        <p:grpSpPr>
          <a:xfrm>
            <a:off x="1115453" y="8116115"/>
            <a:ext cx="434416" cy="230832"/>
            <a:chOff x="318434" y="2389949"/>
            <a:chExt cx="434416" cy="230832"/>
          </a:xfrm>
        </p:grpSpPr>
        <p:sp>
          <p:nvSpPr>
            <p:cNvPr id="226" name="Oval 225">
              <a:extLst>
                <a:ext uri="{FF2B5EF4-FFF2-40B4-BE49-F238E27FC236}">
                  <a16:creationId xmlns:a16="http://schemas.microsoft.com/office/drawing/2014/main" id="{2B3310E8-3945-D14E-B04F-BA9BCBBEE46A}"/>
                </a:ext>
              </a:extLst>
            </p:cNvPr>
            <p:cNvSpPr>
              <a:spLocks/>
            </p:cNvSpPr>
            <p:nvPr/>
          </p:nvSpPr>
          <p:spPr>
            <a:xfrm>
              <a:off x="318434" y="2442061"/>
              <a:ext cx="126609" cy="126609"/>
            </a:xfrm>
            <a:prstGeom prst="ellipse">
              <a:avLst/>
            </a:prstGeom>
            <a:solidFill>
              <a:srgbClr val="91FF00"/>
            </a:solidFill>
            <a:ln>
              <a:solidFill>
                <a:srgbClr val="91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27" name="TextBox 226">
              <a:extLst>
                <a:ext uri="{FF2B5EF4-FFF2-40B4-BE49-F238E27FC236}">
                  <a16:creationId xmlns:a16="http://schemas.microsoft.com/office/drawing/2014/main" id="{4AA2F512-080D-4C4C-A6F8-04B5A186362D}"/>
                </a:ext>
              </a:extLst>
            </p:cNvPr>
            <p:cNvSpPr txBox="1"/>
            <p:nvPr/>
          </p:nvSpPr>
          <p:spPr>
            <a:xfrm>
              <a:off x="420708" y="2389949"/>
              <a:ext cx="33214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D7</a:t>
              </a:r>
            </a:p>
          </p:txBody>
        </p:sp>
      </p:grpSp>
      <p:grpSp>
        <p:nvGrpSpPr>
          <p:cNvPr id="231" name="Group 230">
            <a:extLst>
              <a:ext uri="{FF2B5EF4-FFF2-40B4-BE49-F238E27FC236}">
                <a16:creationId xmlns:a16="http://schemas.microsoft.com/office/drawing/2014/main" id="{CA6EA703-414D-E34D-B9D0-8AAAC92F4161}"/>
              </a:ext>
            </a:extLst>
          </p:cNvPr>
          <p:cNvGrpSpPr/>
          <p:nvPr/>
        </p:nvGrpSpPr>
        <p:grpSpPr>
          <a:xfrm>
            <a:off x="587562" y="8313135"/>
            <a:ext cx="530596" cy="230832"/>
            <a:chOff x="318434" y="2389949"/>
            <a:chExt cx="530596" cy="230832"/>
          </a:xfrm>
        </p:grpSpPr>
        <p:sp>
          <p:nvSpPr>
            <p:cNvPr id="232" name="Oval 231">
              <a:extLst>
                <a:ext uri="{FF2B5EF4-FFF2-40B4-BE49-F238E27FC236}">
                  <a16:creationId xmlns:a16="http://schemas.microsoft.com/office/drawing/2014/main" id="{B51AF1AC-264B-CD4B-B1DC-6679D39516AB}"/>
                </a:ext>
              </a:extLst>
            </p:cNvPr>
            <p:cNvSpPr>
              <a:spLocks/>
            </p:cNvSpPr>
            <p:nvPr/>
          </p:nvSpPr>
          <p:spPr>
            <a:xfrm>
              <a:off x="318434" y="2442061"/>
              <a:ext cx="126609" cy="126609"/>
            </a:xfrm>
            <a:prstGeom prst="ellipse">
              <a:avLst/>
            </a:prstGeom>
            <a:solidFill>
              <a:srgbClr val="D2595C"/>
            </a:solidFill>
            <a:ln>
              <a:solidFill>
                <a:srgbClr val="D2595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233" name="TextBox 232">
              <a:extLst>
                <a:ext uri="{FF2B5EF4-FFF2-40B4-BE49-F238E27FC236}">
                  <a16:creationId xmlns:a16="http://schemas.microsoft.com/office/drawing/2014/main" id="{1FAEB5EC-5323-9244-AF50-593C4355A8D5}"/>
                </a:ext>
              </a:extLst>
            </p:cNvPr>
            <p:cNvSpPr txBox="1"/>
            <p:nvPr/>
          </p:nvSpPr>
          <p:spPr>
            <a:xfrm>
              <a:off x="420708" y="2389949"/>
              <a:ext cx="42832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D2.5</a:t>
              </a:r>
            </a:p>
          </p:txBody>
        </p:sp>
      </p:grpSp>
      <p:grpSp>
        <p:nvGrpSpPr>
          <p:cNvPr id="27" name="Group 26">
            <a:extLst>
              <a:ext uri="{FF2B5EF4-FFF2-40B4-BE49-F238E27FC236}">
                <a16:creationId xmlns:a16="http://schemas.microsoft.com/office/drawing/2014/main" id="{90085CAB-58F1-A644-B53F-0FA301A2802E}"/>
              </a:ext>
            </a:extLst>
          </p:cNvPr>
          <p:cNvGrpSpPr/>
          <p:nvPr/>
        </p:nvGrpSpPr>
        <p:grpSpPr>
          <a:xfrm>
            <a:off x="1105501" y="8288961"/>
            <a:ext cx="529200" cy="230832"/>
            <a:chOff x="5988085" y="8071787"/>
            <a:chExt cx="529200" cy="230832"/>
          </a:xfrm>
        </p:grpSpPr>
        <p:grpSp>
          <p:nvGrpSpPr>
            <p:cNvPr id="237" name="Group 236">
              <a:extLst>
                <a:ext uri="{FF2B5EF4-FFF2-40B4-BE49-F238E27FC236}">
                  <a16:creationId xmlns:a16="http://schemas.microsoft.com/office/drawing/2014/main" id="{4F3D5250-6D01-274D-B19E-5B5793B14C66}"/>
                </a:ext>
              </a:extLst>
            </p:cNvPr>
            <p:cNvGrpSpPr>
              <a:grpSpLocks noChangeAspect="1"/>
            </p:cNvGrpSpPr>
            <p:nvPr/>
          </p:nvGrpSpPr>
          <p:grpSpPr>
            <a:xfrm>
              <a:off x="5988085" y="8116636"/>
              <a:ext cx="126609" cy="126609"/>
              <a:chOff x="2494618" y="529596"/>
              <a:chExt cx="201198" cy="201198"/>
            </a:xfrm>
          </p:grpSpPr>
          <p:cxnSp>
            <p:nvCxnSpPr>
              <p:cNvPr id="238" name="Straight Connector 237">
                <a:extLst>
                  <a:ext uri="{FF2B5EF4-FFF2-40B4-BE49-F238E27FC236}">
                    <a16:creationId xmlns:a16="http://schemas.microsoft.com/office/drawing/2014/main" id="{EA5744EE-7AA3-C044-BC7E-E619783ACBE0}"/>
                  </a:ext>
                </a:extLst>
              </p:cNvPr>
              <p:cNvCxnSpPr>
                <a:cxnSpLocks/>
              </p:cNvCxnSpPr>
              <p:nvPr/>
            </p:nvCxnSpPr>
            <p:spPr>
              <a:xfrm>
                <a:off x="2494618" y="626076"/>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5317FFEC-3E19-544B-8E81-DE9DEB146D4A}"/>
                  </a:ext>
                </a:extLst>
              </p:cNvPr>
              <p:cNvCxnSpPr>
                <a:cxnSpLocks/>
              </p:cNvCxnSpPr>
              <p:nvPr/>
            </p:nvCxnSpPr>
            <p:spPr>
              <a:xfrm rot="5400000">
                <a:off x="2494618" y="630195"/>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grpSp>
        <p:sp>
          <p:nvSpPr>
            <p:cNvPr id="240" name="TextBox 239">
              <a:extLst>
                <a:ext uri="{FF2B5EF4-FFF2-40B4-BE49-F238E27FC236}">
                  <a16:creationId xmlns:a16="http://schemas.microsoft.com/office/drawing/2014/main" id="{67E6634E-C435-5147-9348-E608F6D23375}"/>
                </a:ext>
              </a:extLst>
            </p:cNvPr>
            <p:cNvSpPr txBox="1"/>
            <p:nvPr/>
          </p:nvSpPr>
          <p:spPr>
            <a:xfrm>
              <a:off x="6056903" y="8071787"/>
              <a:ext cx="46038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Flk1</a:t>
              </a:r>
              <a:r>
                <a:rPr lang="en-US" sz="900" b="1" baseline="30000" dirty="0">
                  <a:latin typeface="Arial" panose="020B0604020202020204" pitchFamily="34" charset="0"/>
                  <a:cs typeface="Arial" panose="020B0604020202020204" pitchFamily="34" charset="0"/>
                </a:rPr>
                <a:t>+</a:t>
              </a:r>
            </a:p>
          </p:txBody>
        </p:sp>
      </p:grpSp>
      <p:pic>
        <p:nvPicPr>
          <p:cNvPr id="24" name="Picture 23">
            <a:extLst>
              <a:ext uri="{FF2B5EF4-FFF2-40B4-BE49-F238E27FC236}">
                <a16:creationId xmlns:a16="http://schemas.microsoft.com/office/drawing/2014/main" id="{F5C131BC-9F11-C240-BAE9-F07D20050DD1}"/>
              </a:ext>
            </a:extLst>
          </p:cNvPr>
          <p:cNvPicPr>
            <a:picLocks noChangeAspect="1"/>
          </p:cNvPicPr>
          <p:nvPr/>
        </p:nvPicPr>
        <p:blipFill>
          <a:blip r:embed="rId9"/>
          <a:stretch>
            <a:fillRect/>
          </a:stretch>
        </p:blipFill>
        <p:spPr>
          <a:xfrm>
            <a:off x="543770" y="6265230"/>
            <a:ext cx="1371600" cy="1371600"/>
          </a:xfrm>
          <a:prstGeom prst="rect">
            <a:avLst/>
          </a:prstGeom>
        </p:spPr>
      </p:pic>
      <p:sp>
        <p:nvSpPr>
          <p:cNvPr id="25" name="Oval 24">
            <a:extLst>
              <a:ext uri="{FF2B5EF4-FFF2-40B4-BE49-F238E27FC236}">
                <a16:creationId xmlns:a16="http://schemas.microsoft.com/office/drawing/2014/main" id="{D655F719-7FF1-9446-9A65-93F2B2A5C78D}"/>
              </a:ext>
            </a:extLst>
          </p:cNvPr>
          <p:cNvSpPr/>
          <p:nvPr/>
        </p:nvSpPr>
        <p:spPr>
          <a:xfrm rot="857129">
            <a:off x="899071" y="6309529"/>
            <a:ext cx="1162995" cy="2495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F5381C6E-BCC4-3248-AD5F-6C6D6ADA68CE}"/>
              </a:ext>
            </a:extLst>
          </p:cNvPr>
          <p:cNvSpPr txBox="1"/>
          <p:nvPr/>
        </p:nvSpPr>
        <p:spPr>
          <a:xfrm>
            <a:off x="1229851" y="6307334"/>
            <a:ext cx="49725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Flk1</a:t>
            </a:r>
            <a:r>
              <a:rPr lang="en-US" sz="1015" b="1" baseline="30000" dirty="0">
                <a:latin typeface="Arial" panose="020B0604020202020204" pitchFamily="34" charset="0"/>
                <a:cs typeface="Arial" panose="020B0604020202020204" pitchFamily="34" charset="0"/>
              </a:rPr>
              <a:t>+</a:t>
            </a:r>
          </a:p>
        </p:txBody>
      </p:sp>
      <p:sp>
        <p:nvSpPr>
          <p:cNvPr id="247" name="TextBox 246">
            <a:extLst>
              <a:ext uri="{FF2B5EF4-FFF2-40B4-BE49-F238E27FC236}">
                <a16:creationId xmlns:a16="http://schemas.microsoft.com/office/drawing/2014/main" id="{747C7197-AB03-3C49-B9F8-CE60E7CC2697}"/>
              </a:ext>
            </a:extLst>
          </p:cNvPr>
          <p:cNvSpPr txBox="1"/>
          <p:nvPr/>
        </p:nvSpPr>
        <p:spPr>
          <a:xfrm>
            <a:off x="77459" y="555560"/>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253" name="TextBox 252">
            <a:extLst>
              <a:ext uri="{FF2B5EF4-FFF2-40B4-BE49-F238E27FC236}">
                <a16:creationId xmlns:a16="http://schemas.microsoft.com/office/drawing/2014/main" id="{F3124FA1-8927-7843-B226-B9E0DE1099CD}"/>
              </a:ext>
            </a:extLst>
          </p:cNvPr>
          <p:cNvSpPr txBox="1"/>
          <p:nvPr/>
        </p:nvSpPr>
        <p:spPr>
          <a:xfrm>
            <a:off x="560440" y="1233318"/>
            <a:ext cx="36161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D0</a:t>
            </a:r>
          </a:p>
        </p:txBody>
      </p:sp>
      <p:sp>
        <p:nvSpPr>
          <p:cNvPr id="254" name="TextBox 253">
            <a:extLst>
              <a:ext uri="{FF2B5EF4-FFF2-40B4-BE49-F238E27FC236}">
                <a16:creationId xmlns:a16="http://schemas.microsoft.com/office/drawing/2014/main" id="{73FDF4F4-DEF4-FE44-94DB-A515F8AF71EA}"/>
              </a:ext>
            </a:extLst>
          </p:cNvPr>
          <p:cNvSpPr txBox="1"/>
          <p:nvPr/>
        </p:nvSpPr>
        <p:spPr>
          <a:xfrm>
            <a:off x="804725" y="1233318"/>
            <a:ext cx="37962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D1</a:t>
            </a:r>
          </a:p>
        </p:txBody>
      </p:sp>
      <p:sp>
        <p:nvSpPr>
          <p:cNvPr id="255" name="TextBox 254">
            <a:extLst>
              <a:ext uri="{FF2B5EF4-FFF2-40B4-BE49-F238E27FC236}">
                <a16:creationId xmlns:a16="http://schemas.microsoft.com/office/drawing/2014/main" id="{63A4D376-3870-3743-AB99-B6D5F4307634}"/>
              </a:ext>
            </a:extLst>
          </p:cNvPr>
          <p:cNvSpPr txBox="1"/>
          <p:nvPr/>
        </p:nvSpPr>
        <p:spPr>
          <a:xfrm>
            <a:off x="1079619" y="1233318"/>
            <a:ext cx="372184"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a:t>
            </a:r>
          </a:p>
        </p:txBody>
      </p:sp>
      <p:sp>
        <p:nvSpPr>
          <p:cNvPr id="256" name="TextBox 255">
            <a:extLst>
              <a:ext uri="{FF2B5EF4-FFF2-40B4-BE49-F238E27FC236}">
                <a16:creationId xmlns:a16="http://schemas.microsoft.com/office/drawing/2014/main" id="{A46008A3-637B-4242-B51D-9BFF994DF1E9}"/>
              </a:ext>
            </a:extLst>
          </p:cNvPr>
          <p:cNvSpPr txBox="1"/>
          <p:nvPr/>
        </p:nvSpPr>
        <p:spPr>
          <a:xfrm>
            <a:off x="1799796" y="1233318"/>
            <a:ext cx="386834"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D7</a:t>
            </a:r>
          </a:p>
        </p:txBody>
      </p:sp>
      <p:grpSp>
        <p:nvGrpSpPr>
          <p:cNvPr id="257" name="Group 256">
            <a:extLst>
              <a:ext uri="{FF2B5EF4-FFF2-40B4-BE49-F238E27FC236}">
                <a16:creationId xmlns:a16="http://schemas.microsoft.com/office/drawing/2014/main" id="{772C668B-D762-6D4F-9C70-207904488BC4}"/>
              </a:ext>
            </a:extLst>
          </p:cNvPr>
          <p:cNvGrpSpPr/>
          <p:nvPr/>
        </p:nvGrpSpPr>
        <p:grpSpPr>
          <a:xfrm>
            <a:off x="217239" y="953101"/>
            <a:ext cx="432346" cy="140715"/>
            <a:chOff x="448752" y="3437245"/>
            <a:chExt cx="737032" cy="222470"/>
          </a:xfrm>
        </p:grpSpPr>
        <p:grpSp>
          <p:nvGrpSpPr>
            <p:cNvPr id="258" name="Group 257">
              <a:extLst>
                <a:ext uri="{FF2B5EF4-FFF2-40B4-BE49-F238E27FC236}">
                  <a16:creationId xmlns:a16="http://schemas.microsoft.com/office/drawing/2014/main" id="{75C03401-832E-4B4E-BB87-434F993E47D1}"/>
                </a:ext>
              </a:extLst>
            </p:cNvPr>
            <p:cNvGrpSpPr/>
            <p:nvPr/>
          </p:nvGrpSpPr>
          <p:grpSpPr>
            <a:xfrm>
              <a:off x="717242" y="3525981"/>
              <a:ext cx="390310" cy="123852"/>
              <a:chOff x="717242" y="3525981"/>
              <a:chExt cx="390310" cy="123852"/>
            </a:xfrm>
          </p:grpSpPr>
          <p:sp>
            <p:nvSpPr>
              <p:cNvPr id="268" name="Flowchart: Decision 44">
                <a:extLst>
                  <a:ext uri="{FF2B5EF4-FFF2-40B4-BE49-F238E27FC236}">
                    <a16:creationId xmlns:a16="http://schemas.microsoft.com/office/drawing/2014/main" id="{345BE454-4F2C-1341-90F5-0F7D66DF1C4C}"/>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9" name="Oval 268">
                <a:extLst>
                  <a:ext uri="{FF2B5EF4-FFF2-40B4-BE49-F238E27FC236}">
                    <a16:creationId xmlns:a16="http://schemas.microsoft.com/office/drawing/2014/main" id="{D646F74B-8C26-B24A-8E95-20E9BA2204D5}"/>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nvGrpSpPr>
            <p:cNvPr id="259" name="Group 258">
              <a:extLst>
                <a:ext uri="{FF2B5EF4-FFF2-40B4-BE49-F238E27FC236}">
                  <a16:creationId xmlns:a16="http://schemas.microsoft.com/office/drawing/2014/main" id="{A893D0DD-7328-7047-B5F6-7C64C4BFD7FA}"/>
                </a:ext>
              </a:extLst>
            </p:cNvPr>
            <p:cNvGrpSpPr/>
            <p:nvPr/>
          </p:nvGrpSpPr>
          <p:grpSpPr>
            <a:xfrm>
              <a:off x="795474" y="3437246"/>
              <a:ext cx="390310" cy="123852"/>
              <a:chOff x="717242" y="3525981"/>
              <a:chExt cx="390310" cy="123852"/>
            </a:xfrm>
          </p:grpSpPr>
          <p:sp>
            <p:nvSpPr>
              <p:cNvPr id="266" name="Flowchart: Decision 48">
                <a:extLst>
                  <a:ext uri="{FF2B5EF4-FFF2-40B4-BE49-F238E27FC236}">
                    <a16:creationId xmlns:a16="http://schemas.microsoft.com/office/drawing/2014/main" id="{63B75A6B-EA92-014A-9458-98666DB82047}"/>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7" name="Oval 266">
                <a:extLst>
                  <a:ext uri="{FF2B5EF4-FFF2-40B4-BE49-F238E27FC236}">
                    <a16:creationId xmlns:a16="http://schemas.microsoft.com/office/drawing/2014/main" id="{B737AC7B-FE14-A046-9950-5FB1CB86C731}"/>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nvGrpSpPr>
            <p:cNvPr id="260" name="Group 259">
              <a:extLst>
                <a:ext uri="{FF2B5EF4-FFF2-40B4-BE49-F238E27FC236}">
                  <a16:creationId xmlns:a16="http://schemas.microsoft.com/office/drawing/2014/main" id="{5B7F1DE9-EC4F-3948-83FA-326CD2D3732D}"/>
                </a:ext>
              </a:extLst>
            </p:cNvPr>
            <p:cNvGrpSpPr/>
            <p:nvPr/>
          </p:nvGrpSpPr>
          <p:grpSpPr>
            <a:xfrm>
              <a:off x="583803" y="3437245"/>
              <a:ext cx="390310" cy="123852"/>
              <a:chOff x="717242" y="3525981"/>
              <a:chExt cx="390310" cy="123852"/>
            </a:xfrm>
          </p:grpSpPr>
          <p:sp>
            <p:nvSpPr>
              <p:cNvPr id="264" name="Flowchart: Decision 51">
                <a:extLst>
                  <a:ext uri="{FF2B5EF4-FFF2-40B4-BE49-F238E27FC236}">
                    <a16:creationId xmlns:a16="http://schemas.microsoft.com/office/drawing/2014/main" id="{587B1EA9-D677-8940-8296-6020C65975A6}"/>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5" name="Oval 264">
                <a:extLst>
                  <a:ext uri="{FF2B5EF4-FFF2-40B4-BE49-F238E27FC236}">
                    <a16:creationId xmlns:a16="http://schemas.microsoft.com/office/drawing/2014/main" id="{DCE0F850-81CC-254A-BFA7-2F44A58E470C}"/>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nvGrpSpPr>
            <p:cNvPr id="261" name="Group 260">
              <a:extLst>
                <a:ext uri="{FF2B5EF4-FFF2-40B4-BE49-F238E27FC236}">
                  <a16:creationId xmlns:a16="http://schemas.microsoft.com/office/drawing/2014/main" id="{34F9AFE0-5259-DB47-AC84-A145247D91A7}"/>
                </a:ext>
              </a:extLst>
            </p:cNvPr>
            <p:cNvGrpSpPr/>
            <p:nvPr/>
          </p:nvGrpSpPr>
          <p:grpSpPr>
            <a:xfrm>
              <a:off x="448752" y="3535863"/>
              <a:ext cx="390310" cy="123852"/>
              <a:chOff x="717242" y="3525981"/>
              <a:chExt cx="390310" cy="123852"/>
            </a:xfrm>
          </p:grpSpPr>
          <p:sp>
            <p:nvSpPr>
              <p:cNvPr id="262" name="Flowchart: Decision 54">
                <a:extLst>
                  <a:ext uri="{FF2B5EF4-FFF2-40B4-BE49-F238E27FC236}">
                    <a16:creationId xmlns:a16="http://schemas.microsoft.com/office/drawing/2014/main" id="{1A4B91B0-0BC5-CE44-9995-EC2EB0425C95}"/>
                  </a:ext>
                </a:extLst>
              </p:cNvPr>
              <p:cNvSpPr/>
              <p:nvPr/>
            </p:nvSpPr>
            <p:spPr>
              <a:xfrm rot="20840638">
                <a:off x="717242" y="3525981"/>
                <a:ext cx="390310" cy="123852"/>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sp>
            <p:nvSpPr>
              <p:cNvPr id="263" name="Oval 262">
                <a:extLst>
                  <a:ext uri="{FF2B5EF4-FFF2-40B4-BE49-F238E27FC236}">
                    <a16:creationId xmlns:a16="http://schemas.microsoft.com/office/drawing/2014/main" id="{2F0DD599-1D0F-E345-AA5F-E6349D96D19E}"/>
                  </a:ext>
                </a:extLst>
              </p:cNvPr>
              <p:cNvSpPr/>
              <p:nvPr/>
            </p:nvSpPr>
            <p:spPr>
              <a:xfrm>
                <a:off x="869923" y="3561098"/>
                <a:ext cx="84948" cy="536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618">
                  <a:latin typeface="Arial" panose="020B0604020202020204" pitchFamily="34" charset="0"/>
                  <a:cs typeface="Arial" panose="020B0604020202020204" pitchFamily="34" charset="0"/>
                </a:endParaRPr>
              </a:p>
            </p:txBody>
          </p:sp>
        </p:grpSp>
      </p:grpSp>
      <p:grpSp>
        <p:nvGrpSpPr>
          <p:cNvPr id="30" name="Group 29">
            <a:extLst>
              <a:ext uri="{FF2B5EF4-FFF2-40B4-BE49-F238E27FC236}">
                <a16:creationId xmlns:a16="http://schemas.microsoft.com/office/drawing/2014/main" id="{47316A59-9696-B840-94F6-6A57708E63BB}"/>
              </a:ext>
            </a:extLst>
          </p:cNvPr>
          <p:cNvGrpSpPr/>
          <p:nvPr/>
        </p:nvGrpSpPr>
        <p:grpSpPr>
          <a:xfrm>
            <a:off x="724807" y="985652"/>
            <a:ext cx="1271217" cy="205628"/>
            <a:chOff x="494931" y="985652"/>
            <a:chExt cx="1399489" cy="205628"/>
          </a:xfrm>
        </p:grpSpPr>
        <p:cxnSp>
          <p:nvCxnSpPr>
            <p:cNvPr id="248" name="Straight Connector 247">
              <a:extLst>
                <a:ext uri="{FF2B5EF4-FFF2-40B4-BE49-F238E27FC236}">
                  <a16:creationId xmlns:a16="http://schemas.microsoft.com/office/drawing/2014/main" id="{33925407-D0EA-B84B-B5D7-0331B5FED862}"/>
                </a:ext>
              </a:extLst>
            </p:cNvPr>
            <p:cNvCxnSpPr/>
            <p:nvPr/>
          </p:nvCxnSpPr>
          <p:spPr>
            <a:xfrm flipV="1">
              <a:off x="494931" y="1089768"/>
              <a:ext cx="1399489" cy="51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E2FD4EC-9CC1-9B46-B94E-D843F67A7CFA}"/>
                </a:ext>
              </a:extLst>
            </p:cNvPr>
            <p:cNvCxnSpPr/>
            <p:nvPr/>
          </p:nvCxnSpPr>
          <p:spPr>
            <a:xfrm flipV="1">
              <a:off x="494931" y="986505"/>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ECCD13A-D62A-2340-AC2E-5BF4EBA938F7}"/>
                </a:ext>
              </a:extLst>
            </p:cNvPr>
            <p:cNvCxnSpPr/>
            <p:nvPr/>
          </p:nvCxnSpPr>
          <p:spPr>
            <a:xfrm flipV="1">
              <a:off x="793190" y="986505"/>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068335F-6D1A-9244-8DE0-74D24B1BD662}"/>
                </a:ext>
              </a:extLst>
            </p:cNvPr>
            <p:cNvCxnSpPr/>
            <p:nvPr/>
          </p:nvCxnSpPr>
          <p:spPr>
            <a:xfrm flipV="1">
              <a:off x="1092741" y="985652"/>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F1C7BA9-59B9-804E-B1DB-A532BA79F551}"/>
                </a:ext>
              </a:extLst>
            </p:cNvPr>
            <p:cNvCxnSpPr/>
            <p:nvPr/>
          </p:nvCxnSpPr>
          <p:spPr>
            <a:xfrm flipV="1">
              <a:off x="1891984" y="985652"/>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B59EF59-AC92-9D41-BF53-DF34DEAA055B}"/>
                </a:ext>
              </a:extLst>
            </p:cNvPr>
            <p:cNvCxnSpPr/>
            <p:nvPr/>
          </p:nvCxnSpPr>
          <p:spPr>
            <a:xfrm flipV="1">
              <a:off x="1391259" y="986505"/>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18EC472-F210-9F45-8660-16885D26A9B8}"/>
                </a:ext>
              </a:extLst>
            </p:cNvPr>
            <p:cNvCxnSpPr/>
            <p:nvPr/>
          </p:nvCxnSpPr>
          <p:spPr>
            <a:xfrm flipV="1">
              <a:off x="1681352" y="985652"/>
              <a:ext cx="0" cy="204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4" name="TextBox 273">
            <a:extLst>
              <a:ext uri="{FF2B5EF4-FFF2-40B4-BE49-F238E27FC236}">
                <a16:creationId xmlns:a16="http://schemas.microsoft.com/office/drawing/2014/main" id="{5C415D50-94B3-F94B-B281-CE5EA34C8F16}"/>
              </a:ext>
            </a:extLst>
          </p:cNvPr>
          <p:cNvSpPr txBox="1"/>
          <p:nvPr/>
        </p:nvSpPr>
        <p:spPr>
          <a:xfrm>
            <a:off x="1357496" y="1233318"/>
            <a:ext cx="383603"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D4</a:t>
            </a:r>
          </a:p>
        </p:txBody>
      </p:sp>
      <p:sp>
        <p:nvSpPr>
          <p:cNvPr id="275" name="TextBox 274">
            <a:extLst>
              <a:ext uri="{FF2B5EF4-FFF2-40B4-BE49-F238E27FC236}">
                <a16:creationId xmlns:a16="http://schemas.microsoft.com/office/drawing/2014/main" id="{5DDF5DC5-9C6C-1442-B1B9-7D43DC44F7D9}"/>
              </a:ext>
            </a:extLst>
          </p:cNvPr>
          <p:cNvSpPr txBox="1"/>
          <p:nvPr/>
        </p:nvSpPr>
        <p:spPr>
          <a:xfrm>
            <a:off x="1589923" y="1233318"/>
            <a:ext cx="43061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D6</a:t>
            </a:r>
          </a:p>
        </p:txBody>
      </p:sp>
      <p:grpSp>
        <p:nvGrpSpPr>
          <p:cNvPr id="31" name="Group 30">
            <a:extLst>
              <a:ext uri="{FF2B5EF4-FFF2-40B4-BE49-F238E27FC236}">
                <a16:creationId xmlns:a16="http://schemas.microsoft.com/office/drawing/2014/main" id="{6AEAB648-6E96-E541-B6A3-56DAC8D988B6}"/>
              </a:ext>
            </a:extLst>
          </p:cNvPr>
          <p:cNvGrpSpPr/>
          <p:nvPr/>
        </p:nvGrpSpPr>
        <p:grpSpPr>
          <a:xfrm>
            <a:off x="479310" y="578595"/>
            <a:ext cx="457997" cy="352056"/>
            <a:chOff x="281847" y="606598"/>
            <a:chExt cx="457997" cy="352056"/>
          </a:xfrm>
        </p:grpSpPr>
        <p:cxnSp>
          <p:nvCxnSpPr>
            <p:cNvPr id="270" name="Straight Arrow Connector 269">
              <a:extLst>
                <a:ext uri="{FF2B5EF4-FFF2-40B4-BE49-F238E27FC236}">
                  <a16:creationId xmlns:a16="http://schemas.microsoft.com/office/drawing/2014/main" id="{85604635-5CEB-8640-ADBB-61EDC3C76285}"/>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78" name="TextBox 277">
              <a:extLst>
                <a:ext uri="{FF2B5EF4-FFF2-40B4-BE49-F238E27FC236}">
                  <a16:creationId xmlns:a16="http://schemas.microsoft.com/office/drawing/2014/main" id="{F64EAC1A-D53A-A84A-B659-A56A5B2D6602}"/>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sp>
        <p:nvSpPr>
          <p:cNvPr id="282" name="TextBox 281">
            <a:extLst>
              <a:ext uri="{FF2B5EF4-FFF2-40B4-BE49-F238E27FC236}">
                <a16:creationId xmlns:a16="http://schemas.microsoft.com/office/drawing/2014/main" id="{5FBAFB03-B3BA-F94F-ACDE-F54AD6137BF3}"/>
              </a:ext>
            </a:extLst>
          </p:cNvPr>
          <p:cNvSpPr txBox="1"/>
          <p:nvPr/>
        </p:nvSpPr>
        <p:spPr>
          <a:xfrm>
            <a:off x="-25977" y="1091605"/>
            <a:ext cx="871261" cy="400110"/>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iHA-Etv2 MEFs</a:t>
            </a:r>
          </a:p>
        </p:txBody>
      </p:sp>
      <p:grpSp>
        <p:nvGrpSpPr>
          <p:cNvPr id="283" name="Group 282">
            <a:extLst>
              <a:ext uri="{FF2B5EF4-FFF2-40B4-BE49-F238E27FC236}">
                <a16:creationId xmlns:a16="http://schemas.microsoft.com/office/drawing/2014/main" id="{51569BDF-336B-EA4B-9234-D08168898BD7}"/>
              </a:ext>
            </a:extLst>
          </p:cNvPr>
          <p:cNvGrpSpPr/>
          <p:nvPr/>
        </p:nvGrpSpPr>
        <p:grpSpPr>
          <a:xfrm>
            <a:off x="1013174" y="578595"/>
            <a:ext cx="457997" cy="352056"/>
            <a:chOff x="281847" y="606598"/>
            <a:chExt cx="457997" cy="352056"/>
          </a:xfrm>
        </p:grpSpPr>
        <p:cxnSp>
          <p:nvCxnSpPr>
            <p:cNvPr id="284" name="Straight Arrow Connector 283">
              <a:extLst>
                <a:ext uri="{FF2B5EF4-FFF2-40B4-BE49-F238E27FC236}">
                  <a16:creationId xmlns:a16="http://schemas.microsoft.com/office/drawing/2014/main" id="{28C3DFAC-EA6C-3D41-9C59-25F210A74607}"/>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85" name="TextBox 284">
              <a:extLst>
                <a:ext uri="{FF2B5EF4-FFF2-40B4-BE49-F238E27FC236}">
                  <a16:creationId xmlns:a16="http://schemas.microsoft.com/office/drawing/2014/main" id="{944FFAC3-A9C8-3D49-9243-8D37984BEEEA}"/>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grpSp>
        <p:nvGrpSpPr>
          <p:cNvPr id="286" name="Group 285">
            <a:extLst>
              <a:ext uri="{FF2B5EF4-FFF2-40B4-BE49-F238E27FC236}">
                <a16:creationId xmlns:a16="http://schemas.microsoft.com/office/drawing/2014/main" id="{767D144E-0ECE-AB43-8205-4F9FA25B8003}"/>
              </a:ext>
            </a:extLst>
          </p:cNvPr>
          <p:cNvGrpSpPr/>
          <p:nvPr/>
        </p:nvGrpSpPr>
        <p:grpSpPr>
          <a:xfrm>
            <a:off x="1274510" y="578595"/>
            <a:ext cx="457997" cy="352056"/>
            <a:chOff x="281847" y="606598"/>
            <a:chExt cx="457997" cy="352056"/>
          </a:xfrm>
        </p:grpSpPr>
        <p:cxnSp>
          <p:nvCxnSpPr>
            <p:cNvPr id="287" name="Straight Arrow Connector 286">
              <a:extLst>
                <a:ext uri="{FF2B5EF4-FFF2-40B4-BE49-F238E27FC236}">
                  <a16:creationId xmlns:a16="http://schemas.microsoft.com/office/drawing/2014/main" id="{ED4D3863-E19A-9D49-AC95-A3BB5171030B}"/>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88" name="TextBox 287">
              <a:extLst>
                <a:ext uri="{FF2B5EF4-FFF2-40B4-BE49-F238E27FC236}">
                  <a16:creationId xmlns:a16="http://schemas.microsoft.com/office/drawing/2014/main" id="{9AB93FF6-8363-B048-8FAA-25D11C23B2C5}"/>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grpSp>
        <p:nvGrpSpPr>
          <p:cNvPr id="289" name="Group 288">
            <a:extLst>
              <a:ext uri="{FF2B5EF4-FFF2-40B4-BE49-F238E27FC236}">
                <a16:creationId xmlns:a16="http://schemas.microsoft.com/office/drawing/2014/main" id="{DA25270E-2F01-584F-BA6C-A60A3D6D0BB8}"/>
              </a:ext>
            </a:extLst>
          </p:cNvPr>
          <p:cNvGrpSpPr/>
          <p:nvPr/>
        </p:nvGrpSpPr>
        <p:grpSpPr>
          <a:xfrm>
            <a:off x="1538170" y="578595"/>
            <a:ext cx="457997" cy="352056"/>
            <a:chOff x="281847" y="606598"/>
            <a:chExt cx="457997" cy="352056"/>
          </a:xfrm>
        </p:grpSpPr>
        <p:cxnSp>
          <p:nvCxnSpPr>
            <p:cNvPr id="290" name="Straight Arrow Connector 289">
              <a:extLst>
                <a:ext uri="{FF2B5EF4-FFF2-40B4-BE49-F238E27FC236}">
                  <a16:creationId xmlns:a16="http://schemas.microsoft.com/office/drawing/2014/main" id="{DE151C6D-6D63-F44C-A39B-4D27DA8AD8D2}"/>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91" name="TextBox 290">
              <a:extLst>
                <a:ext uri="{FF2B5EF4-FFF2-40B4-BE49-F238E27FC236}">
                  <a16:creationId xmlns:a16="http://schemas.microsoft.com/office/drawing/2014/main" id="{FD955B20-5366-BD43-89A7-5C4B55B94F5E}"/>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grpSp>
        <p:nvGrpSpPr>
          <p:cNvPr id="293" name="Group 292">
            <a:extLst>
              <a:ext uri="{FF2B5EF4-FFF2-40B4-BE49-F238E27FC236}">
                <a16:creationId xmlns:a16="http://schemas.microsoft.com/office/drawing/2014/main" id="{9187B666-B51F-A748-87F7-619633B53A49}"/>
              </a:ext>
            </a:extLst>
          </p:cNvPr>
          <p:cNvGrpSpPr>
            <a:grpSpLocks noChangeAspect="1"/>
          </p:cNvGrpSpPr>
          <p:nvPr/>
        </p:nvGrpSpPr>
        <p:grpSpPr>
          <a:xfrm>
            <a:off x="293273" y="2187011"/>
            <a:ext cx="214357" cy="182880"/>
            <a:chOff x="501445" y="1350714"/>
            <a:chExt cx="309716" cy="264236"/>
          </a:xfrm>
        </p:grpSpPr>
        <p:sp>
          <p:nvSpPr>
            <p:cNvPr id="319" name="Oval 318">
              <a:extLst>
                <a:ext uri="{FF2B5EF4-FFF2-40B4-BE49-F238E27FC236}">
                  <a16:creationId xmlns:a16="http://schemas.microsoft.com/office/drawing/2014/main" id="{6B831F11-7026-FC49-8E94-EC78D44D2DF9}"/>
                </a:ext>
              </a:extLst>
            </p:cNvPr>
            <p:cNvSpPr/>
            <p:nvPr/>
          </p:nvSpPr>
          <p:spPr>
            <a:xfrm>
              <a:off x="501445" y="1366686"/>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C4CF3B4C-2564-8F44-8B52-8EE765CBEF0C}"/>
                </a:ext>
              </a:extLst>
            </p:cNvPr>
            <p:cNvSpPr/>
            <p:nvPr/>
          </p:nvSpPr>
          <p:spPr>
            <a:xfrm>
              <a:off x="548148" y="1413389"/>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8FB4070F-2C7C-C744-BE62-A787BC03E181}"/>
                </a:ext>
              </a:extLst>
            </p:cNvPr>
            <p:cNvSpPr/>
            <p:nvPr/>
          </p:nvSpPr>
          <p:spPr>
            <a:xfrm>
              <a:off x="557980" y="1425681"/>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351D438-4A49-A048-A62A-107B9B22AACD}"/>
                </a:ext>
              </a:extLst>
            </p:cNvPr>
            <p:cNvSpPr/>
            <p:nvPr/>
          </p:nvSpPr>
          <p:spPr>
            <a:xfrm>
              <a:off x="604683" y="1472384"/>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244BE677-E35E-3941-995D-EDB5FAD6926E}"/>
                </a:ext>
              </a:extLst>
            </p:cNvPr>
            <p:cNvSpPr/>
            <p:nvPr/>
          </p:nvSpPr>
          <p:spPr>
            <a:xfrm>
              <a:off x="604683" y="1350714"/>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A54DFEA2-09E4-7649-A367-17790D0EFB1E}"/>
                </a:ext>
              </a:extLst>
            </p:cNvPr>
            <p:cNvSpPr/>
            <p:nvPr/>
          </p:nvSpPr>
          <p:spPr>
            <a:xfrm>
              <a:off x="651386" y="1397417"/>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94" name="Straight Arrow Connector 293">
            <a:extLst>
              <a:ext uri="{FF2B5EF4-FFF2-40B4-BE49-F238E27FC236}">
                <a16:creationId xmlns:a16="http://schemas.microsoft.com/office/drawing/2014/main" id="{2D146E30-D89E-9A45-AC64-ED2A78AC4491}"/>
              </a:ext>
            </a:extLst>
          </p:cNvPr>
          <p:cNvCxnSpPr>
            <a:cxnSpLocks/>
          </p:cNvCxnSpPr>
          <p:nvPr/>
        </p:nvCxnSpPr>
        <p:spPr>
          <a:xfrm>
            <a:off x="621845" y="2280312"/>
            <a:ext cx="3657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95" name="Group 294">
            <a:extLst>
              <a:ext uri="{FF2B5EF4-FFF2-40B4-BE49-F238E27FC236}">
                <a16:creationId xmlns:a16="http://schemas.microsoft.com/office/drawing/2014/main" id="{62407D9C-4EA5-794C-8F08-3AC0F83A715B}"/>
              </a:ext>
            </a:extLst>
          </p:cNvPr>
          <p:cNvGrpSpPr>
            <a:grpSpLocks noChangeAspect="1"/>
          </p:cNvGrpSpPr>
          <p:nvPr/>
        </p:nvGrpSpPr>
        <p:grpSpPr>
          <a:xfrm>
            <a:off x="1088319" y="2187011"/>
            <a:ext cx="183795" cy="182880"/>
            <a:chOff x="1629479" y="2106217"/>
            <a:chExt cx="366252" cy="364429"/>
          </a:xfrm>
        </p:grpSpPr>
        <p:grpSp>
          <p:nvGrpSpPr>
            <p:cNvPr id="312" name="Group 311">
              <a:extLst>
                <a:ext uri="{FF2B5EF4-FFF2-40B4-BE49-F238E27FC236}">
                  <a16:creationId xmlns:a16="http://schemas.microsoft.com/office/drawing/2014/main" id="{85303E67-606A-EC40-8038-A3D42194AD33}"/>
                </a:ext>
              </a:extLst>
            </p:cNvPr>
            <p:cNvGrpSpPr/>
            <p:nvPr/>
          </p:nvGrpSpPr>
          <p:grpSpPr>
            <a:xfrm>
              <a:off x="1629479" y="2222382"/>
              <a:ext cx="356419" cy="248264"/>
              <a:chOff x="545895" y="1366686"/>
              <a:chExt cx="356419" cy="248264"/>
            </a:xfrm>
          </p:grpSpPr>
          <p:sp>
            <p:nvSpPr>
              <p:cNvPr id="316" name="Oval 315">
                <a:extLst>
                  <a:ext uri="{FF2B5EF4-FFF2-40B4-BE49-F238E27FC236}">
                    <a16:creationId xmlns:a16="http://schemas.microsoft.com/office/drawing/2014/main" id="{776AA6D7-69B3-9B4D-BAB1-F399758CCF0A}"/>
                  </a:ext>
                </a:extLst>
              </p:cNvPr>
              <p:cNvSpPr/>
              <p:nvPr/>
            </p:nvSpPr>
            <p:spPr>
              <a:xfrm>
                <a:off x="545895" y="1366686"/>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2AF51B68-B429-ED4A-8BB7-5F9714D956A7}"/>
                  </a:ext>
                </a:extLst>
              </p:cNvPr>
              <p:cNvSpPr/>
              <p:nvPr/>
            </p:nvSpPr>
            <p:spPr>
              <a:xfrm>
                <a:off x="602430" y="1425681"/>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74F3B0E7-CE8E-894A-9D05-4546E4CBC05D}"/>
                  </a:ext>
                </a:extLst>
              </p:cNvPr>
              <p:cNvSpPr/>
              <p:nvPr/>
            </p:nvSpPr>
            <p:spPr>
              <a:xfrm>
                <a:off x="695836" y="140601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13" name="Oval 312">
              <a:extLst>
                <a:ext uri="{FF2B5EF4-FFF2-40B4-BE49-F238E27FC236}">
                  <a16:creationId xmlns:a16="http://schemas.microsoft.com/office/drawing/2014/main" id="{D1A996F3-2CB7-E347-970A-AB5C4118118C}"/>
                </a:ext>
              </a:extLst>
            </p:cNvPr>
            <p:cNvSpPr/>
            <p:nvPr/>
          </p:nvSpPr>
          <p:spPr>
            <a:xfrm>
              <a:off x="1789253" y="2166612"/>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C6FAE71F-40FF-7C4D-A738-1C5B60F24946}"/>
                </a:ext>
              </a:extLst>
            </p:cNvPr>
            <p:cNvSpPr/>
            <p:nvPr/>
          </p:nvSpPr>
          <p:spPr>
            <a:xfrm>
              <a:off x="1711196" y="2106217"/>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5357F932-4276-AC43-9F9A-5A0E6A2753CD}"/>
                </a:ext>
              </a:extLst>
            </p:cNvPr>
            <p:cNvSpPr/>
            <p:nvPr/>
          </p:nvSpPr>
          <p:spPr>
            <a:xfrm>
              <a:off x="1631513" y="214028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296" name="Straight Arrow Connector 295">
            <a:extLst>
              <a:ext uri="{FF2B5EF4-FFF2-40B4-BE49-F238E27FC236}">
                <a16:creationId xmlns:a16="http://schemas.microsoft.com/office/drawing/2014/main" id="{0FA3BC0A-E9F8-1F4B-85A9-E33BAAF2EECC}"/>
              </a:ext>
            </a:extLst>
          </p:cNvPr>
          <p:cNvCxnSpPr/>
          <p:nvPr/>
        </p:nvCxnSpPr>
        <p:spPr>
          <a:xfrm>
            <a:off x="1383257" y="2279331"/>
            <a:ext cx="3657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7" name="TextBox 296">
            <a:extLst>
              <a:ext uri="{FF2B5EF4-FFF2-40B4-BE49-F238E27FC236}">
                <a16:creationId xmlns:a16="http://schemas.microsoft.com/office/drawing/2014/main" id="{AC674C64-112B-4448-96E2-00BE1342CDAB}"/>
              </a:ext>
            </a:extLst>
          </p:cNvPr>
          <p:cNvSpPr txBox="1"/>
          <p:nvPr/>
        </p:nvSpPr>
        <p:spPr>
          <a:xfrm>
            <a:off x="-184677" y="2410154"/>
            <a:ext cx="1188660" cy="400110"/>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iHA-Etv2 </a:t>
            </a:r>
          </a:p>
          <a:p>
            <a:pPr algn="ctr"/>
            <a:r>
              <a:rPr lang="en-US" sz="1000" b="1" dirty="0">
                <a:latin typeface="Arial" panose="020B0604020202020204" pitchFamily="34" charset="0"/>
                <a:cs typeface="Arial" panose="020B0604020202020204" pitchFamily="34" charset="0"/>
              </a:rPr>
              <a:t>ESCs</a:t>
            </a:r>
          </a:p>
        </p:txBody>
      </p:sp>
      <p:sp>
        <p:nvSpPr>
          <p:cNvPr id="298" name="TextBox 297">
            <a:extLst>
              <a:ext uri="{FF2B5EF4-FFF2-40B4-BE49-F238E27FC236}">
                <a16:creationId xmlns:a16="http://schemas.microsoft.com/office/drawing/2014/main" id="{CF806636-5147-B641-821D-5F6007B8AF5E}"/>
              </a:ext>
            </a:extLst>
          </p:cNvPr>
          <p:cNvSpPr txBox="1"/>
          <p:nvPr/>
        </p:nvSpPr>
        <p:spPr>
          <a:xfrm>
            <a:off x="746783" y="2419327"/>
            <a:ext cx="845054"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D2.5</a:t>
            </a:r>
          </a:p>
        </p:txBody>
      </p:sp>
      <p:sp>
        <p:nvSpPr>
          <p:cNvPr id="299" name="TextBox 298">
            <a:extLst>
              <a:ext uri="{FF2B5EF4-FFF2-40B4-BE49-F238E27FC236}">
                <a16:creationId xmlns:a16="http://schemas.microsoft.com/office/drawing/2014/main" id="{276FB291-C22F-BA4F-9516-33974F011E1E}"/>
              </a:ext>
            </a:extLst>
          </p:cNvPr>
          <p:cNvSpPr txBox="1"/>
          <p:nvPr/>
        </p:nvSpPr>
        <p:spPr>
          <a:xfrm>
            <a:off x="1604691" y="2488536"/>
            <a:ext cx="70178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grpSp>
        <p:nvGrpSpPr>
          <p:cNvPr id="302" name="Group 301">
            <a:extLst>
              <a:ext uri="{FF2B5EF4-FFF2-40B4-BE49-F238E27FC236}">
                <a16:creationId xmlns:a16="http://schemas.microsoft.com/office/drawing/2014/main" id="{561D3532-DF31-7A41-8F29-ABC31B1B0ECB}"/>
              </a:ext>
            </a:extLst>
          </p:cNvPr>
          <p:cNvGrpSpPr>
            <a:grpSpLocks noChangeAspect="1"/>
          </p:cNvGrpSpPr>
          <p:nvPr/>
        </p:nvGrpSpPr>
        <p:grpSpPr>
          <a:xfrm>
            <a:off x="1852804" y="2187011"/>
            <a:ext cx="183795" cy="182880"/>
            <a:chOff x="1629479" y="2106217"/>
            <a:chExt cx="366252" cy="364429"/>
          </a:xfrm>
        </p:grpSpPr>
        <p:grpSp>
          <p:nvGrpSpPr>
            <p:cNvPr id="305" name="Group 304">
              <a:extLst>
                <a:ext uri="{FF2B5EF4-FFF2-40B4-BE49-F238E27FC236}">
                  <a16:creationId xmlns:a16="http://schemas.microsoft.com/office/drawing/2014/main" id="{A3D7FD95-F371-524D-A2A6-CA38F940E972}"/>
                </a:ext>
              </a:extLst>
            </p:cNvPr>
            <p:cNvGrpSpPr/>
            <p:nvPr/>
          </p:nvGrpSpPr>
          <p:grpSpPr>
            <a:xfrm>
              <a:off x="1629479" y="2222382"/>
              <a:ext cx="356419" cy="248264"/>
              <a:chOff x="545895" y="1366686"/>
              <a:chExt cx="356419" cy="248264"/>
            </a:xfrm>
          </p:grpSpPr>
          <p:sp>
            <p:nvSpPr>
              <p:cNvPr id="309" name="Oval 308">
                <a:extLst>
                  <a:ext uri="{FF2B5EF4-FFF2-40B4-BE49-F238E27FC236}">
                    <a16:creationId xmlns:a16="http://schemas.microsoft.com/office/drawing/2014/main" id="{B335F8DE-38BB-4440-9A2C-D8FFB447F70B}"/>
                  </a:ext>
                </a:extLst>
              </p:cNvPr>
              <p:cNvSpPr/>
              <p:nvPr/>
            </p:nvSpPr>
            <p:spPr>
              <a:xfrm>
                <a:off x="545895" y="1366686"/>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39C1DFA2-BD1C-8241-A726-D7A5C36CCAFC}"/>
                  </a:ext>
                </a:extLst>
              </p:cNvPr>
              <p:cNvSpPr/>
              <p:nvPr/>
            </p:nvSpPr>
            <p:spPr>
              <a:xfrm>
                <a:off x="602430" y="1425681"/>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BE39AFB-6E7E-944D-A333-B6EDAF5AAA3D}"/>
                  </a:ext>
                </a:extLst>
              </p:cNvPr>
              <p:cNvSpPr/>
              <p:nvPr/>
            </p:nvSpPr>
            <p:spPr>
              <a:xfrm>
                <a:off x="695836" y="140601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06" name="Oval 305">
              <a:extLst>
                <a:ext uri="{FF2B5EF4-FFF2-40B4-BE49-F238E27FC236}">
                  <a16:creationId xmlns:a16="http://schemas.microsoft.com/office/drawing/2014/main" id="{F3EEAD0B-11B3-DC46-85C2-DAD039BF5FBC}"/>
                </a:ext>
              </a:extLst>
            </p:cNvPr>
            <p:cNvSpPr/>
            <p:nvPr/>
          </p:nvSpPr>
          <p:spPr>
            <a:xfrm>
              <a:off x="1789253" y="2166612"/>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27D815CB-7272-6849-9F12-05A4F719979C}"/>
                </a:ext>
              </a:extLst>
            </p:cNvPr>
            <p:cNvSpPr/>
            <p:nvPr/>
          </p:nvSpPr>
          <p:spPr>
            <a:xfrm>
              <a:off x="1711196" y="2106217"/>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5EA7DBFE-0D32-3540-8C6B-AC179CCCCF50}"/>
                </a:ext>
              </a:extLst>
            </p:cNvPr>
            <p:cNvSpPr/>
            <p:nvPr/>
          </p:nvSpPr>
          <p:spPr>
            <a:xfrm>
              <a:off x="1631513" y="214028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25" name="Group 324">
            <a:extLst>
              <a:ext uri="{FF2B5EF4-FFF2-40B4-BE49-F238E27FC236}">
                <a16:creationId xmlns:a16="http://schemas.microsoft.com/office/drawing/2014/main" id="{1D7E89BE-05D7-CD4C-823D-24CA14880609}"/>
              </a:ext>
            </a:extLst>
          </p:cNvPr>
          <p:cNvGrpSpPr/>
          <p:nvPr/>
        </p:nvGrpSpPr>
        <p:grpSpPr>
          <a:xfrm>
            <a:off x="936543" y="1805979"/>
            <a:ext cx="457997" cy="352056"/>
            <a:chOff x="281847" y="606598"/>
            <a:chExt cx="457997" cy="352056"/>
          </a:xfrm>
        </p:grpSpPr>
        <p:cxnSp>
          <p:nvCxnSpPr>
            <p:cNvPr id="326" name="Straight Arrow Connector 325">
              <a:extLst>
                <a:ext uri="{FF2B5EF4-FFF2-40B4-BE49-F238E27FC236}">
                  <a16:creationId xmlns:a16="http://schemas.microsoft.com/office/drawing/2014/main" id="{83D387CF-C7DC-854B-B5CB-9CBF0050D2F3}"/>
                </a:ext>
              </a:extLst>
            </p:cNvPr>
            <p:cNvCxnSpPr/>
            <p:nvPr/>
          </p:nvCxnSpPr>
          <p:spPr>
            <a:xfrm>
              <a:off x="534508" y="809197"/>
              <a:ext cx="3193" cy="14945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327" name="TextBox 326">
              <a:extLst>
                <a:ext uri="{FF2B5EF4-FFF2-40B4-BE49-F238E27FC236}">
                  <a16:creationId xmlns:a16="http://schemas.microsoft.com/office/drawing/2014/main" id="{924CA94C-E54B-DF4A-9579-536F253D421A}"/>
                </a:ext>
              </a:extLst>
            </p:cNvPr>
            <p:cNvSpPr txBox="1"/>
            <p:nvPr/>
          </p:nvSpPr>
          <p:spPr>
            <a:xfrm>
              <a:off x="281847" y="606598"/>
              <a:ext cx="457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grpSp>
      <p:sp>
        <p:nvSpPr>
          <p:cNvPr id="328" name="TextBox 327">
            <a:extLst>
              <a:ext uri="{FF2B5EF4-FFF2-40B4-BE49-F238E27FC236}">
                <a16:creationId xmlns:a16="http://schemas.microsoft.com/office/drawing/2014/main" id="{93FC909E-4B78-B141-A5D0-54FFBDDC6C2C}"/>
              </a:ext>
            </a:extLst>
          </p:cNvPr>
          <p:cNvSpPr txBox="1"/>
          <p:nvPr/>
        </p:nvSpPr>
        <p:spPr>
          <a:xfrm>
            <a:off x="77459" y="1774879"/>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329" name="Rectangle 328">
            <a:extLst>
              <a:ext uri="{FF2B5EF4-FFF2-40B4-BE49-F238E27FC236}">
                <a16:creationId xmlns:a16="http://schemas.microsoft.com/office/drawing/2014/main" id="{C9875904-67C0-DC44-8F35-DF892DB70264}"/>
              </a:ext>
            </a:extLst>
          </p:cNvPr>
          <p:cNvSpPr/>
          <p:nvPr/>
        </p:nvSpPr>
        <p:spPr>
          <a:xfrm>
            <a:off x="2197210" y="6369285"/>
            <a:ext cx="219932" cy="246221"/>
          </a:xfrm>
          <a:prstGeom prst="rect">
            <a:avLst/>
          </a:prstGeom>
        </p:spPr>
        <p:txBody>
          <a:bodyPr wrap="none">
            <a:spAutoFit/>
          </a:bodyPr>
          <a:lstStyle/>
          <a:p>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pic>
        <p:nvPicPr>
          <p:cNvPr id="44" name="Picture 43">
            <a:extLst>
              <a:ext uri="{FF2B5EF4-FFF2-40B4-BE49-F238E27FC236}">
                <a16:creationId xmlns:a16="http://schemas.microsoft.com/office/drawing/2014/main" id="{2E3B007E-0920-2C43-BD70-08F8F8E56880}"/>
              </a:ext>
            </a:extLst>
          </p:cNvPr>
          <p:cNvPicPr>
            <a:picLocks noChangeAspect="1"/>
          </p:cNvPicPr>
          <p:nvPr/>
        </p:nvPicPr>
        <p:blipFill>
          <a:blip r:embed="rId10"/>
          <a:stretch>
            <a:fillRect/>
          </a:stretch>
        </p:blipFill>
        <p:spPr>
          <a:xfrm>
            <a:off x="2105845" y="6428134"/>
            <a:ext cx="1221113" cy="2325929"/>
          </a:xfrm>
          <a:prstGeom prst="rect">
            <a:avLst/>
          </a:prstGeom>
        </p:spPr>
      </p:pic>
      <p:pic>
        <p:nvPicPr>
          <p:cNvPr id="60" name="Picture 59">
            <a:extLst>
              <a:ext uri="{FF2B5EF4-FFF2-40B4-BE49-F238E27FC236}">
                <a16:creationId xmlns:a16="http://schemas.microsoft.com/office/drawing/2014/main" id="{D6D3D593-7429-FB40-8B73-F6E458C8F4DF}"/>
              </a:ext>
            </a:extLst>
          </p:cNvPr>
          <p:cNvPicPr>
            <a:picLocks noChangeAspect="1"/>
          </p:cNvPicPr>
          <p:nvPr/>
        </p:nvPicPr>
        <p:blipFill>
          <a:blip r:embed="rId11"/>
          <a:stretch>
            <a:fillRect/>
          </a:stretch>
        </p:blipFill>
        <p:spPr>
          <a:xfrm>
            <a:off x="3560627" y="6428133"/>
            <a:ext cx="841248" cy="2327022"/>
          </a:xfrm>
          <a:prstGeom prst="rect">
            <a:avLst/>
          </a:prstGeom>
        </p:spPr>
      </p:pic>
      <p:sp>
        <p:nvSpPr>
          <p:cNvPr id="335" name="TextBox 334">
            <a:extLst>
              <a:ext uri="{FF2B5EF4-FFF2-40B4-BE49-F238E27FC236}">
                <a16:creationId xmlns:a16="http://schemas.microsoft.com/office/drawing/2014/main" id="{5BB32FE9-BE39-314C-B5D2-C015B0736A87}"/>
              </a:ext>
            </a:extLst>
          </p:cNvPr>
          <p:cNvSpPr txBox="1"/>
          <p:nvPr/>
        </p:nvSpPr>
        <p:spPr>
          <a:xfrm>
            <a:off x="2781732" y="6218990"/>
            <a:ext cx="365806"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EB</a:t>
            </a:r>
          </a:p>
        </p:txBody>
      </p:sp>
      <p:sp>
        <p:nvSpPr>
          <p:cNvPr id="336" name="TextBox 335">
            <a:extLst>
              <a:ext uri="{FF2B5EF4-FFF2-40B4-BE49-F238E27FC236}">
                <a16:creationId xmlns:a16="http://schemas.microsoft.com/office/drawing/2014/main" id="{4E92C884-FD49-B247-8798-A6DA4F8807DE}"/>
              </a:ext>
            </a:extLst>
          </p:cNvPr>
          <p:cNvSpPr txBox="1"/>
          <p:nvPr/>
        </p:nvSpPr>
        <p:spPr>
          <a:xfrm>
            <a:off x="3784274" y="6216798"/>
            <a:ext cx="460382"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MEF</a:t>
            </a:r>
          </a:p>
        </p:txBody>
      </p:sp>
      <p:pic>
        <p:nvPicPr>
          <p:cNvPr id="72" name="Picture 71">
            <a:extLst>
              <a:ext uri="{FF2B5EF4-FFF2-40B4-BE49-F238E27FC236}">
                <a16:creationId xmlns:a16="http://schemas.microsoft.com/office/drawing/2014/main" id="{43F010FB-8043-A942-B77F-E70A03FD3F69}"/>
              </a:ext>
            </a:extLst>
          </p:cNvPr>
          <p:cNvPicPr>
            <a:picLocks/>
          </p:cNvPicPr>
          <p:nvPr/>
        </p:nvPicPr>
        <p:blipFill>
          <a:blip r:embed="rId12"/>
          <a:stretch>
            <a:fillRect/>
          </a:stretch>
        </p:blipFill>
        <p:spPr>
          <a:xfrm>
            <a:off x="4556579" y="6418149"/>
            <a:ext cx="841248" cy="2335914"/>
          </a:xfrm>
          <a:prstGeom prst="rect">
            <a:avLst/>
          </a:prstGeom>
        </p:spPr>
      </p:pic>
      <p:sp>
        <p:nvSpPr>
          <p:cNvPr id="337" name="TextBox 336">
            <a:extLst>
              <a:ext uri="{FF2B5EF4-FFF2-40B4-BE49-F238E27FC236}">
                <a16:creationId xmlns:a16="http://schemas.microsoft.com/office/drawing/2014/main" id="{AC19C511-9373-CC4D-ABE3-20A58DBACE9C}"/>
              </a:ext>
            </a:extLst>
          </p:cNvPr>
          <p:cNvSpPr txBox="1"/>
          <p:nvPr/>
        </p:nvSpPr>
        <p:spPr>
          <a:xfrm>
            <a:off x="4822347" y="6214606"/>
            <a:ext cx="365806"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EB</a:t>
            </a:r>
          </a:p>
        </p:txBody>
      </p:sp>
      <p:cxnSp>
        <p:nvCxnSpPr>
          <p:cNvPr id="338" name="Straight Connector 337">
            <a:extLst>
              <a:ext uri="{FF2B5EF4-FFF2-40B4-BE49-F238E27FC236}">
                <a16:creationId xmlns:a16="http://schemas.microsoft.com/office/drawing/2014/main" id="{284004F4-2C0E-7E49-8213-DD981D58E3A9}"/>
              </a:ext>
            </a:extLst>
          </p:cNvPr>
          <p:cNvCxnSpPr>
            <a:cxnSpLocks/>
          </p:cNvCxnSpPr>
          <p:nvPr/>
        </p:nvCxnSpPr>
        <p:spPr>
          <a:xfrm>
            <a:off x="2478593" y="6241152"/>
            <a:ext cx="19232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45C14A44-973A-5D4B-B023-72BC29F9C994}"/>
              </a:ext>
            </a:extLst>
          </p:cNvPr>
          <p:cNvSpPr txBox="1"/>
          <p:nvPr/>
        </p:nvSpPr>
        <p:spPr>
          <a:xfrm>
            <a:off x="3129377" y="5994556"/>
            <a:ext cx="736100"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RNA-seq</a:t>
            </a:r>
          </a:p>
        </p:txBody>
      </p:sp>
      <p:cxnSp>
        <p:nvCxnSpPr>
          <p:cNvPr id="340" name="Straight Connector 339">
            <a:extLst>
              <a:ext uri="{FF2B5EF4-FFF2-40B4-BE49-F238E27FC236}">
                <a16:creationId xmlns:a16="http://schemas.microsoft.com/office/drawing/2014/main" id="{24212071-3068-A748-B8D3-98FD65E97979}"/>
              </a:ext>
            </a:extLst>
          </p:cNvPr>
          <p:cNvCxnSpPr>
            <a:cxnSpLocks/>
          </p:cNvCxnSpPr>
          <p:nvPr/>
        </p:nvCxnSpPr>
        <p:spPr>
          <a:xfrm>
            <a:off x="4576460" y="6235352"/>
            <a:ext cx="17595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71D58EFF-D6C4-AC4E-B26C-C777544F044F}"/>
              </a:ext>
            </a:extLst>
          </p:cNvPr>
          <p:cNvSpPr txBox="1"/>
          <p:nvPr/>
        </p:nvSpPr>
        <p:spPr>
          <a:xfrm>
            <a:off x="4861940" y="5994556"/>
            <a:ext cx="1107996"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Motif deviation</a:t>
            </a:r>
          </a:p>
        </p:txBody>
      </p:sp>
      <p:pic>
        <p:nvPicPr>
          <p:cNvPr id="75" name="Picture 74">
            <a:extLst>
              <a:ext uri="{FF2B5EF4-FFF2-40B4-BE49-F238E27FC236}">
                <a16:creationId xmlns:a16="http://schemas.microsoft.com/office/drawing/2014/main" id="{47059262-3204-354E-A3C5-60995277D62B}"/>
              </a:ext>
            </a:extLst>
          </p:cNvPr>
          <p:cNvPicPr>
            <a:picLocks/>
          </p:cNvPicPr>
          <p:nvPr/>
        </p:nvPicPr>
        <p:blipFill>
          <a:blip r:embed="rId13"/>
          <a:stretch>
            <a:fillRect/>
          </a:stretch>
        </p:blipFill>
        <p:spPr>
          <a:xfrm>
            <a:off x="5521879" y="6418518"/>
            <a:ext cx="841248" cy="2335545"/>
          </a:xfrm>
          <a:prstGeom prst="rect">
            <a:avLst/>
          </a:prstGeom>
        </p:spPr>
      </p:pic>
      <p:sp>
        <p:nvSpPr>
          <p:cNvPr id="342" name="TextBox 341">
            <a:extLst>
              <a:ext uri="{FF2B5EF4-FFF2-40B4-BE49-F238E27FC236}">
                <a16:creationId xmlns:a16="http://schemas.microsoft.com/office/drawing/2014/main" id="{72E29325-AF07-4441-BA33-A54F05CCCA90}"/>
              </a:ext>
            </a:extLst>
          </p:cNvPr>
          <p:cNvSpPr txBox="1"/>
          <p:nvPr/>
        </p:nvSpPr>
        <p:spPr>
          <a:xfrm>
            <a:off x="5739745" y="6214606"/>
            <a:ext cx="460382"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MEF</a:t>
            </a:r>
          </a:p>
        </p:txBody>
      </p:sp>
      <p:sp>
        <p:nvSpPr>
          <p:cNvPr id="343" name="Rectangle 342">
            <a:extLst>
              <a:ext uri="{FF2B5EF4-FFF2-40B4-BE49-F238E27FC236}">
                <a16:creationId xmlns:a16="http://schemas.microsoft.com/office/drawing/2014/main" id="{4C01D259-5A0F-B544-BE86-FD314F517244}"/>
              </a:ext>
            </a:extLst>
          </p:cNvPr>
          <p:cNvSpPr/>
          <p:nvPr/>
        </p:nvSpPr>
        <p:spPr>
          <a:xfrm>
            <a:off x="2135205" y="5994556"/>
            <a:ext cx="219932" cy="246221"/>
          </a:xfrm>
          <a:prstGeom prst="rect">
            <a:avLst/>
          </a:prstGeom>
        </p:spPr>
        <p:txBody>
          <a:bodyPr wrap="none">
            <a:spAutoFit/>
          </a:bodyPr>
          <a:lstStyle/>
          <a:p>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pic>
        <p:nvPicPr>
          <p:cNvPr id="81" name="Picture 80">
            <a:extLst>
              <a:ext uri="{FF2B5EF4-FFF2-40B4-BE49-F238E27FC236}">
                <a16:creationId xmlns:a16="http://schemas.microsoft.com/office/drawing/2014/main" id="{C047FF3B-F3BA-E648-BC30-CD2D5D111940}"/>
              </a:ext>
            </a:extLst>
          </p:cNvPr>
          <p:cNvPicPr>
            <a:picLocks noChangeAspect="1"/>
          </p:cNvPicPr>
          <p:nvPr/>
        </p:nvPicPr>
        <p:blipFill>
          <a:blip r:embed="rId14"/>
          <a:stretch>
            <a:fillRect/>
          </a:stretch>
        </p:blipFill>
        <p:spPr>
          <a:xfrm rot="5400000">
            <a:off x="4844526" y="8510784"/>
            <a:ext cx="174656" cy="743753"/>
          </a:xfrm>
          <a:prstGeom prst="rect">
            <a:avLst/>
          </a:prstGeom>
        </p:spPr>
      </p:pic>
      <p:sp>
        <p:nvSpPr>
          <p:cNvPr id="345" name="TextBox 344">
            <a:extLst>
              <a:ext uri="{FF2B5EF4-FFF2-40B4-BE49-F238E27FC236}">
                <a16:creationId xmlns:a16="http://schemas.microsoft.com/office/drawing/2014/main" id="{4079F6F4-4B13-5A4D-97ED-213865CF8E85}"/>
              </a:ext>
            </a:extLst>
          </p:cNvPr>
          <p:cNvSpPr txBox="1"/>
          <p:nvPr/>
        </p:nvSpPr>
        <p:spPr>
          <a:xfrm>
            <a:off x="5005250" y="8754063"/>
            <a:ext cx="365806" cy="248530"/>
          </a:xfrm>
          <a:prstGeom prst="rect">
            <a:avLst/>
          </a:prstGeom>
          <a:noFill/>
        </p:spPr>
        <p:txBody>
          <a:bodyPr wrap="none" rtlCol="0">
            <a:spAutoFit/>
          </a:bodyPr>
          <a:lstStyle/>
          <a:p>
            <a:r>
              <a:rPr lang="en-US" sz="1015" b="1" dirty="0">
                <a:solidFill>
                  <a:schemeClr val="bg1"/>
                </a:solidFill>
                <a:latin typeface="Arial" panose="020B0604020202020204" pitchFamily="34" charset="0"/>
                <a:cs typeface="Arial" panose="020B0604020202020204" pitchFamily="34" charset="0"/>
              </a:rPr>
              <a:t>0.1</a:t>
            </a:r>
          </a:p>
        </p:txBody>
      </p:sp>
      <p:sp>
        <p:nvSpPr>
          <p:cNvPr id="346" name="TextBox 345">
            <a:extLst>
              <a:ext uri="{FF2B5EF4-FFF2-40B4-BE49-F238E27FC236}">
                <a16:creationId xmlns:a16="http://schemas.microsoft.com/office/drawing/2014/main" id="{B4B4614B-3ABF-DE46-A516-EF33CCB6255F}"/>
              </a:ext>
            </a:extLst>
          </p:cNvPr>
          <p:cNvSpPr txBox="1"/>
          <p:nvPr/>
        </p:nvSpPr>
        <p:spPr>
          <a:xfrm>
            <a:off x="4536124" y="8753453"/>
            <a:ext cx="409086" cy="248530"/>
          </a:xfrm>
          <a:prstGeom prst="rect">
            <a:avLst/>
          </a:prstGeom>
          <a:noFill/>
        </p:spPr>
        <p:txBody>
          <a:bodyPr wrap="none" rtlCol="0">
            <a:spAutoFit/>
          </a:bodyPr>
          <a:lstStyle/>
          <a:p>
            <a:r>
              <a:rPr lang="en-US" sz="1015" b="1" dirty="0">
                <a:solidFill>
                  <a:schemeClr val="bg1"/>
                </a:solidFill>
                <a:latin typeface="Arial" panose="020B0604020202020204" pitchFamily="34" charset="0"/>
                <a:cs typeface="Arial" panose="020B0604020202020204" pitchFamily="34" charset="0"/>
              </a:rPr>
              <a:t>-0.1</a:t>
            </a:r>
          </a:p>
        </p:txBody>
      </p:sp>
      <p:pic>
        <p:nvPicPr>
          <p:cNvPr id="84" name="Picture 83">
            <a:extLst>
              <a:ext uri="{FF2B5EF4-FFF2-40B4-BE49-F238E27FC236}">
                <a16:creationId xmlns:a16="http://schemas.microsoft.com/office/drawing/2014/main" id="{B3F6A65D-C469-6E42-B9FE-CF668107BBAF}"/>
              </a:ext>
            </a:extLst>
          </p:cNvPr>
          <p:cNvPicPr>
            <a:picLocks/>
          </p:cNvPicPr>
          <p:nvPr/>
        </p:nvPicPr>
        <p:blipFill>
          <a:blip r:embed="rId15"/>
          <a:stretch>
            <a:fillRect/>
          </a:stretch>
        </p:blipFill>
        <p:spPr>
          <a:xfrm rot="5400000">
            <a:off x="3332428" y="8513244"/>
            <a:ext cx="174657" cy="726051"/>
          </a:xfrm>
          <a:prstGeom prst="rect">
            <a:avLst/>
          </a:prstGeom>
        </p:spPr>
      </p:pic>
      <p:sp>
        <p:nvSpPr>
          <p:cNvPr id="347" name="TextBox 346">
            <a:extLst>
              <a:ext uri="{FF2B5EF4-FFF2-40B4-BE49-F238E27FC236}">
                <a16:creationId xmlns:a16="http://schemas.microsoft.com/office/drawing/2014/main" id="{D6BE0992-E4A8-2542-B51E-D4148F7304A1}"/>
              </a:ext>
            </a:extLst>
          </p:cNvPr>
          <p:cNvSpPr txBox="1"/>
          <p:nvPr/>
        </p:nvSpPr>
        <p:spPr>
          <a:xfrm>
            <a:off x="3009505" y="8745549"/>
            <a:ext cx="300082" cy="248530"/>
          </a:xfrm>
          <a:prstGeom prst="rect">
            <a:avLst/>
          </a:prstGeom>
          <a:noFill/>
        </p:spPr>
        <p:txBody>
          <a:bodyPr wrap="none" rtlCol="0">
            <a:spAutoFit/>
          </a:bodyPr>
          <a:lstStyle/>
          <a:p>
            <a:r>
              <a:rPr lang="en-US" sz="1015" b="1" dirty="0">
                <a:solidFill>
                  <a:schemeClr val="bg1"/>
                </a:solidFill>
                <a:latin typeface="Arial" panose="020B0604020202020204" pitchFamily="34" charset="0"/>
                <a:cs typeface="Arial" panose="020B0604020202020204" pitchFamily="34" charset="0"/>
              </a:rPr>
              <a:t>-1</a:t>
            </a:r>
          </a:p>
        </p:txBody>
      </p:sp>
      <p:sp>
        <p:nvSpPr>
          <p:cNvPr id="348" name="TextBox 347">
            <a:extLst>
              <a:ext uri="{FF2B5EF4-FFF2-40B4-BE49-F238E27FC236}">
                <a16:creationId xmlns:a16="http://schemas.microsoft.com/office/drawing/2014/main" id="{D7C77588-3330-444A-BCBA-47C329ABC48A}"/>
              </a:ext>
            </a:extLst>
          </p:cNvPr>
          <p:cNvSpPr txBox="1"/>
          <p:nvPr/>
        </p:nvSpPr>
        <p:spPr>
          <a:xfrm>
            <a:off x="3496788" y="8745549"/>
            <a:ext cx="365806"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1.5</a:t>
            </a:r>
          </a:p>
        </p:txBody>
      </p:sp>
      <p:sp>
        <p:nvSpPr>
          <p:cNvPr id="85" name="Rectangle 84">
            <a:extLst>
              <a:ext uri="{FF2B5EF4-FFF2-40B4-BE49-F238E27FC236}">
                <a16:creationId xmlns:a16="http://schemas.microsoft.com/office/drawing/2014/main" id="{6D316339-BC06-C440-8171-197037E69A81}"/>
              </a:ext>
            </a:extLst>
          </p:cNvPr>
          <p:cNvSpPr>
            <a:spLocks noChangeAspect="1"/>
          </p:cNvSpPr>
          <p:nvPr/>
        </p:nvSpPr>
        <p:spPr>
          <a:xfrm>
            <a:off x="5396509" y="8808445"/>
            <a:ext cx="118872" cy="118872"/>
          </a:xfrm>
          <a:prstGeom prst="rect">
            <a:avLst/>
          </a:prstGeom>
          <a:solidFill>
            <a:srgbClr val="E1C0C9"/>
          </a:solidFill>
          <a:ln>
            <a:solidFill>
              <a:srgbClr val="E1C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TextBox 348">
            <a:extLst>
              <a:ext uri="{FF2B5EF4-FFF2-40B4-BE49-F238E27FC236}">
                <a16:creationId xmlns:a16="http://schemas.microsoft.com/office/drawing/2014/main" id="{B0DCBDCE-7FD0-694A-9FE2-B2D0D4C30710}"/>
              </a:ext>
            </a:extLst>
          </p:cNvPr>
          <p:cNvSpPr txBox="1"/>
          <p:nvPr/>
        </p:nvSpPr>
        <p:spPr>
          <a:xfrm>
            <a:off x="5503128" y="8743616"/>
            <a:ext cx="497251"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Flk1</a:t>
            </a:r>
            <a:r>
              <a:rPr lang="en-US" sz="1015" b="1" baseline="30000" dirty="0">
                <a:latin typeface="Arial" panose="020B0604020202020204" pitchFamily="34" charset="0"/>
                <a:cs typeface="Arial" panose="020B0604020202020204" pitchFamily="34" charset="0"/>
              </a:rPr>
              <a:t>+</a:t>
            </a:r>
          </a:p>
        </p:txBody>
      </p:sp>
      <p:sp>
        <p:nvSpPr>
          <p:cNvPr id="350" name="Rectangle 349">
            <a:extLst>
              <a:ext uri="{FF2B5EF4-FFF2-40B4-BE49-F238E27FC236}">
                <a16:creationId xmlns:a16="http://schemas.microsoft.com/office/drawing/2014/main" id="{15BBA947-B5B5-4D40-9C73-0E5E2D9BD7FA}"/>
              </a:ext>
            </a:extLst>
          </p:cNvPr>
          <p:cNvSpPr>
            <a:spLocks noChangeAspect="1"/>
          </p:cNvSpPr>
          <p:nvPr/>
        </p:nvSpPr>
        <p:spPr>
          <a:xfrm>
            <a:off x="5988126" y="8808445"/>
            <a:ext cx="118872" cy="118872"/>
          </a:xfrm>
          <a:prstGeom prst="rect">
            <a:avLst/>
          </a:prstGeom>
          <a:solidFill>
            <a:srgbClr val="1843F6"/>
          </a:solidFill>
          <a:ln>
            <a:solidFill>
              <a:srgbClr val="1843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TextBox 350">
            <a:extLst>
              <a:ext uri="{FF2B5EF4-FFF2-40B4-BE49-F238E27FC236}">
                <a16:creationId xmlns:a16="http://schemas.microsoft.com/office/drawing/2014/main" id="{CAD25133-15E9-2847-B097-EB12A5D91C87}"/>
              </a:ext>
            </a:extLst>
          </p:cNvPr>
          <p:cNvSpPr txBox="1"/>
          <p:nvPr/>
        </p:nvSpPr>
        <p:spPr>
          <a:xfrm>
            <a:off x="6094744" y="8743616"/>
            <a:ext cx="431529"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Dox</a:t>
            </a:r>
            <a:endParaRPr lang="en-US" sz="1015" b="1" baseline="30000" dirty="0">
              <a:latin typeface="Arial" panose="020B0604020202020204" pitchFamily="34" charset="0"/>
              <a:cs typeface="Arial" panose="020B0604020202020204" pitchFamily="34" charset="0"/>
            </a:endParaRPr>
          </a:p>
        </p:txBody>
      </p:sp>
      <p:sp>
        <p:nvSpPr>
          <p:cNvPr id="352" name="TextBox 351">
            <a:extLst>
              <a:ext uri="{FF2B5EF4-FFF2-40B4-BE49-F238E27FC236}">
                <a16:creationId xmlns:a16="http://schemas.microsoft.com/office/drawing/2014/main" id="{78163DA4-C941-3749-B588-BE9B9727D620}"/>
              </a:ext>
            </a:extLst>
          </p:cNvPr>
          <p:cNvSpPr txBox="1"/>
          <p:nvPr/>
        </p:nvSpPr>
        <p:spPr>
          <a:xfrm>
            <a:off x="2158069" y="8736198"/>
            <a:ext cx="888385"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Expression</a:t>
            </a:r>
            <a:endParaRPr lang="en-US" sz="1015" b="1" baseline="30000" dirty="0">
              <a:latin typeface="Arial" panose="020B0604020202020204" pitchFamily="34" charset="0"/>
              <a:cs typeface="Arial" panose="020B0604020202020204" pitchFamily="34" charset="0"/>
            </a:endParaRPr>
          </a:p>
        </p:txBody>
      </p:sp>
      <p:sp>
        <p:nvSpPr>
          <p:cNvPr id="353" name="TextBox 352">
            <a:extLst>
              <a:ext uri="{FF2B5EF4-FFF2-40B4-BE49-F238E27FC236}">
                <a16:creationId xmlns:a16="http://schemas.microsoft.com/office/drawing/2014/main" id="{CE0F3CAD-10CF-9A41-9FF5-443D9F9084C1}"/>
              </a:ext>
            </a:extLst>
          </p:cNvPr>
          <p:cNvSpPr txBox="1"/>
          <p:nvPr/>
        </p:nvSpPr>
        <p:spPr>
          <a:xfrm>
            <a:off x="3769018" y="8743616"/>
            <a:ext cx="772969" cy="248530"/>
          </a:xfrm>
          <a:prstGeom prst="rect">
            <a:avLst/>
          </a:prstGeom>
          <a:noFill/>
        </p:spPr>
        <p:txBody>
          <a:bodyPr wrap="none" rtlCol="0">
            <a:spAutoFit/>
          </a:bodyPr>
          <a:lstStyle/>
          <a:p>
            <a:pPr algn="ctr"/>
            <a:r>
              <a:rPr lang="en-US" sz="1015" b="1" dirty="0">
                <a:latin typeface="Arial" panose="020B0604020202020204" pitchFamily="34" charset="0"/>
                <a:cs typeface="Arial" panose="020B0604020202020204" pitchFamily="34" charset="0"/>
              </a:rPr>
              <a:t>Deviation</a:t>
            </a:r>
            <a:endParaRPr lang="en-US" sz="1015" b="1"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2746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10FBA2-064D-6348-9FC9-031977C18077}"/>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6</a:t>
            </a:r>
          </a:p>
        </p:txBody>
      </p:sp>
      <p:sp>
        <p:nvSpPr>
          <p:cNvPr id="4" name="TextBox 3">
            <a:extLst>
              <a:ext uri="{FF2B5EF4-FFF2-40B4-BE49-F238E27FC236}">
                <a16:creationId xmlns:a16="http://schemas.microsoft.com/office/drawing/2014/main" id="{5C408140-1873-FF4E-AECB-AD9CC1F528E4}"/>
              </a:ext>
            </a:extLst>
          </p:cNvPr>
          <p:cNvSpPr txBox="1"/>
          <p:nvPr/>
        </p:nvSpPr>
        <p:spPr>
          <a:xfrm>
            <a:off x="0" y="2361674"/>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grpSp>
        <p:nvGrpSpPr>
          <p:cNvPr id="5" name="Group 4">
            <a:extLst>
              <a:ext uri="{FF2B5EF4-FFF2-40B4-BE49-F238E27FC236}">
                <a16:creationId xmlns:a16="http://schemas.microsoft.com/office/drawing/2014/main" id="{139EB3C7-46C5-8F47-AD2F-A1E39823F88E}"/>
              </a:ext>
            </a:extLst>
          </p:cNvPr>
          <p:cNvGrpSpPr/>
          <p:nvPr/>
        </p:nvGrpSpPr>
        <p:grpSpPr>
          <a:xfrm>
            <a:off x="442497" y="2364424"/>
            <a:ext cx="669202" cy="215444"/>
            <a:chOff x="565959" y="3347419"/>
            <a:chExt cx="696686" cy="215444"/>
          </a:xfrm>
        </p:grpSpPr>
        <p:sp>
          <p:nvSpPr>
            <p:cNvPr id="6" name="Rectangle 5">
              <a:extLst>
                <a:ext uri="{FF2B5EF4-FFF2-40B4-BE49-F238E27FC236}">
                  <a16:creationId xmlns:a16="http://schemas.microsoft.com/office/drawing/2014/main" id="{A4C9C75D-33FD-EE42-AFE4-635D4DD07B40}"/>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80D9DE57-B1E9-564D-AA19-878E113E0D5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8" name="Rectangle 7">
              <a:extLst>
                <a:ext uri="{FF2B5EF4-FFF2-40B4-BE49-F238E27FC236}">
                  <a16:creationId xmlns:a16="http://schemas.microsoft.com/office/drawing/2014/main" id="{1657272E-9FC3-6E41-9BA2-E8FC8881C606}"/>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9" name="Group 8">
            <a:extLst>
              <a:ext uri="{FF2B5EF4-FFF2-40B4-BE49-F238E27FC236}">
                <a16:creationId xmlns:a16="http://schemas.microsoft.com/office/drawing/2014/main" id="{979D9933-6911-5845-A78B-8B94D8131947}"/>
              </a:ext>
            </a:extLst>
          </p:cNvPr>
          <p:cNvGrpSpPr/>
          <p:nvPr/>
        </p:nvGrpSpPr>
        <p:grpSpPr>
          <a:xfrm>
            <a:off x="981449" y="2364424"/>
            <a:ext cx="669202" cy="215444"/>
            <a:chOff x="565959" y="3347419"/>
            <a:chExt cx="696686" cy="215444"/>
          </a:xfrm>
        </p:grpSpPr>
        <p:sp>
          <p:nvSpPr>
            <p:cNvPr id="10" name="Rectangle 9">
              <a:extLst>
                <a:ext uri="{FF2B5EF4-FFF2-40B4-BE49-F238E27FC236}">
                  <a16:creationId xmlns:a16="http://schemas.microsoft.com/office/drawing/2014/main" id="{0D11FBD0-0292-1E4F-9F45-3DD8DA7B8928}"/>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1" name="Rectangle 10">
              <a:extLst>
                <a:ext uri="{FF2B5EF4-FFF2-40B4-BE49-F238E27FC236}">
                  <a16:creationId xmlns:a16="http://schemas.microsoft.com/office/drawing/2014/main" id="{F0FA2C48-C951-0E4D-A2A7-932A3150AACA}"/>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2" name="Rectangle 11">
              <a:extLst>
                <a:ext uri="{FF2B5EF4-FFF2-40B4-BE49-F238E27FC236}">
                  <a16:creationId xmlns:a16="http://schemas.microsoft.com/office/drawing/2014/main" id="{F569CC05-8BE8-6C44-A756-76E80C3C51D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3" name="Group 12">
            <a:extLst>
              <a:ext uri="{FF2B5EF4-FFF2-40B4-BE49-F238E27FC236}">
                <a16:creationId xmlns:a16="http://schemas.microsoft.com/office/drawing/2014/main" id="{589D2AC2-6E12-6A44-A49D-F1E6A1DD41B5}"/>
              </a:ext>
            </a:extLst>
          </p:cNvPr>
          <p:cNvGrpSpPr/>
          <p:nvPr/>
        </p:nvGrpSpPr>
        <p:grpSpPr>
          <a:xfrm>
            <a:off x="1520401" y="2364424"/>
            <a:ext cx="669202" cy="215444"/>
            <a:chOff x="565959" y="3347419"/>
            <a:chExt cx="696686" cy="215444"/>
          </a:xfrm>
        </p:grpSpPr>
        <p:sp>
          <p:nvSpPr>
            <p:cNvPr id="14" name="Rectangle 13">
              <a:extLst>
                <a:ext uri="{FF2B5EF4-FFF2-40B4-BE49-F238E27FC236}">
                  <a16:creationId xmlns:a16="http://schemas.microsoft.com/office/drawing/2014/main" id="{9C308711-8EBC-F74D-9533-C26C5D14EFF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5" name="Rectangle 14">
              <a:extLst>
                <a:ext uri="{FF2B5EF4-FFF2-40B4-BE49-F238E27FC236}">
                  <a16:creationId xmlns:a16="http://schemas.microsoft.com/office/drawing/2014/main" id="{B48B6AB1-FB19-1A4C-A7E8-43083A01BD9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D0FBAFA8-5938-504E-9760-FAC60576594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7" name="Group 16">
            <a:extLst>
              <a:ext uri="{FF2B5EF4-FFF2-40B4-BE49-F238E27FC236}">
                <a16:creationId xmlns:a16="http://schemas.microsoft.com/office/drawing/2014/main" id="{3C9A17E2-FB35-5142-9E4A-A395B1BF06CD}"/>
              </a:ext>
            </a:extLst>
          </p:cNvPr>
          <p:cNvGrpSpPr/>
          <p:nvPr/>
        </p:nvGrpSpPr>
        <p:grpSpPr>
          <a:xfrm>
            <a:off x="2059353" y="2364424"/>
            <a:ext cx="669202" cy="215444"/>
            <a:chOff x="565959" y="3347419"/>
            <a:chExt cx="696686" cy="215444"/>
          </a:xfrm>
        </p:grpSpPr>
        <p:sp>
          <p:nvSpPr>
            <p:cNvPr id="18" name="Rectangle 17">
              <a:extLst>
                <a:ext uri="{FF2B5EF4-FFF2-40B4-BE49-F238E27FC236}">
                  <a16:creationId xmlns:a16="http://schemas.microsoft.com/office/drawing/2014/main" id="{EBA8EA32-2724-D240-8F32-F04DABD70018}"/>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19" name="Rectangle 18">
              <a:extLst>
                <a:ext uri="{FF2B5EF4-FFF2-40B4-BE49-F238E27FC236}">
                  <a16:creationId xmlns:a16="http://schemas.microsoft.com/office/drawing/2014/main" id="{70ACA104-3D5A-8F43-91CB-1E6690678736}"/>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18B26787-8D7F-6941-A239-FB3D574D95E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1" name="Group 20">
            <a:extLst>
              <a:ext uri="{FF2B5EF4-FFF2-40B4-BE49-F238E27FC236}">
                <a16:creationId xmlns:a16="http://schemas.microsoft.com/office/drawing/2014/main" id="{09002825-9D52-8A41-B99D-D94C1EE639DC}"/>
              </a:ext>
            </a:extLst>
          </p:cNvPr>
          <p:cNvGrpSpPr/>
          <p:nvPr/>
        </p:nvGrpSpPr>
        <p:grpSpPr>
          <a:xfrm>
            <a:off x="2598305" y="2364424"/>
            <a:ext cx="669202" cy="215444"/>
            <a:chOff x="565959" y="3347419"/>
            <a:chExt cx="696686" cy="215444"/>
          </a:xfrm>
        </p:grpSpPr>
        <p:sp>
          <p:nvSpPr>
            <p:cNvPr id="22" name="Rectangle 21">
              <a:extLst>
                <a:ext uri="{FF2B5EF4-FFF2-40B4-BE49-F238E27FC236}">
                  <a16:creationId xmlns:a16="http://schemas.microsoft.com/office/drawing/2014/main" id="{FB59D609-3342-EF49-A18A-21663055E082}"/>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3" name="Rectangle 22">
              <a:extLst>
                <a:ext uri="{FF2B5EF4-FFF2-40B4-BE49-F238E27FC236}">
                  <a16:creationId xmlns:a16="http://schemas.microsoft.com/office/drawing/2014/main" id="{2BAB5F2A-1D6C-ED42-99E3-397FEDE2358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E63A946B-F00A-8849-AEB2-C085EE953C0C}"/>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5" name="Group 24">
            <a:extLst>
              <a:ext uri="{FF2B5EF4-FFF2-40B4-BE49-F238E27FC236}">
                <a16:creationId xmlns:a16="http://schemas.microsoft.com/office/drawing/2014/main" id="{7EC5F3DC-0E46-B246-810C-2BA8871873E7}"/>
              </a:ext>
            </a:extLst>
          </p:cNvPr>
          <p:cNvGrpSpPr/>
          <p:nvPr/>
        </p:nvGrpSpPr>
        <p:grpSpPr>
          <a:xfrm>
            <a:off x="3137257" y="2364424"/>
            <a:ext cx="669202" cy="215444"/>
            <a:chOff x="565959" y="3347419"/>
            <a:chExt cx="696686" cy="215444"/>
          </a:xfrm>
        </p:grpSpPr>
        <p:sp>
          <p:nvSpPr>
            <p:cNvPr id="26" name="Rectangle 25">
              <a:extLst>
                <a:ext uri="{FF2B5EF4-FFF2-40B4-BE49-F238E27FC236}">
                  <a16:creationId xmlns:a16="http://schemas.microsoft.com/office/drawing/2014/main" id="{41713839-11C6-6149-9928-0FC76CF9B779}"/>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 name="Rectangle 26">
              <a:extLst>
                <a:ext uri="{FF2B5EF4-FFF2-40B4-BE49-F238E27FC236}">
                  <a16:creationId xmlns:a16="http://schemas.microsoft.com/office/drawing/2014/main" id="{DB1E7EAA-FFF4-E347-9894-F551E020923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 name="Rectangle 27">
              <a:extLst>
                <a:ext uri="{FF2B5EF4-FFF2-40B4-BE49-F238E27FC236}">
                  <a16:creationId xmlns:a16="http://schemas.microsoft.com/office/drawing/2014/main" id="{3067E329-2C48-D44E-83C2-35B976D2F85E}"/>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9" name="Group 28">
            <a:extLst>
              <a:ext uri="{FF2B5EF4-FFF2-40B4-BE49-F238E27FC236}">
                <a16:creationId xmlns:a16="http://schemas.microsoft.com/office/drawing/2014/main" id="{B0D1F77B-1079-9346-A9E0-83CF49407D2C}"/>
              </a:ext>
            </a:extLst>
          </p:cNvPr>
          <p:cNvGrpSpPr/>
          <p:nvPr/>
        </p:nvGrpSpPr>
        <p:grpSpPr>
          <a:xfrm>
            <a:off x="3676209" y="2364424"/>
            <a:ext cx="669202" cy="215444"/>
            <a:chOff x="565959" y="3347419"/>
            <a:chExt cx="696686" cy="215444"/>
          </a:xfrm>
        </p:grpSpPr>
        <p:sp>
          <p:nvSpPr>
            <p:cNvPr id="30" name="Rectangle 29">
              <a:extLst>
                <a:ext uri="{FF2B5EF4-FFF2-40B4-BE49-F238E27FC236}">
                  <a16:creationId xmlns:a16="http://schemas.microsoft.com/office/drawing/2014/main" id="{3F6CC240-2672-644B-BDEF-C5734CA5E09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 name="Rectangle 30">
              <a:extLst>
                <a:ext uri="{FF2B5EF4-FFF2-40B4-BE49-F238E27FC236}">
                  <a16:creationId xmlns:a16="http://schemas.microsoft.com/office/drawing/2014/main" id="{9EC6D05C-FD87-234B-99F5-2A35CBF8F63C}"/>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 name="Rectangle 31">
              <a:extLst>
                <a:ext uri="{FF2B5EF4-FFF2-40B4-BE49-F238E27FC236}">
                  <a16:creationId xmlns:a16="http://schemas.microsoft.com/office/drawing/2014/main" id="{E5BE9072-8FA8-7249-8FAB-A9EB2765C48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3" name="Group 32">
            <a:extLst>
              <a:ext uri="{FF2B5EF4-FFF2-40B4-BE49-F238E27FC236}">
                <a16:creationId xmlns:a16="http://schemas.microsoft.com/office/drawing/2014/main" id="{BDDEE5FF-411F-BE45-8617-E33C87FA1B41}"/>
              </a:ext>
            </a:extLst>
          </p:cNvPr>
          <p:cNvGrpSpPr/>
          <p:nvPr/>
        </p:nvGrpSpPr>
        <p:grpSpPr>
          <a:xfrm>
            <a:off x="4215161" y="2364424"/>
            <a:ext cx="669202" cy="215444"/>
            <a:chOff x="565959" y="3347419"/>
            <a:chExt cx="696686" cy="215444"/>
          </a:xfrm>
        </p:grpSpPr>
        <p:sp>
          <p:nvSpPr>
            <p:cNvPr id="34" name="Rectangle 33">
              <a:extLst>
                <a:ext uri="{FF2B5EF4-FFF2-40B4-BE49-F238E27FC236}">
                  <a16:creationId xmlns:a16="http://schemas.microsoft.com/office/drawing/2014/main" id="{B28C7615-E1EE-234D-8E33-55B7C61F861A}"/>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 name="Rectangle 34">
              <a:extLst>
                <a:ext uri="{FF2B5EF4-FFF2-40B4-BE49-F238E27FC236}">
                  <a16:creationId xmlns:a16="http://schemas.microsoft.com/office/drawing/2014/main" id="{1C96129D-086B-4844-886F-30451876E3D3}"/>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 name="Rectangle 35">
              <a:extLst>
                <a:ext uri="{FF2B5EF4-FFF2-40B4-BE49-F238E27FC236}">
                  <a16:creationId xmlns:a16="http://schemas.microsoft.com/office/drawing/2014/main" id="{2AAA8F96-CFE8-5149-B6AC-C9F53A19005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7" name="Group 36">
            <a:extLst>
              <a:ext uri="{FF2B5EF4-FFF2-40B4-BE49-F238E27FC236}">
                <a16:creationId xmlns:a16="http://schemas.microsoft.com/office/drawing/2014/main" id="{BD944BBC-875B-C74F-A7EA-86EF4BBB10C7}"/>
              </a:ext>
            </a:extLst>
          </p:cNvPr>
          <p:cNvGrpSpPr/>
          <p:nvPr/>
        </p:nvGrpSpPr>
        <p:grpSpPr>
          <a:xfrm>
            <a:off x="4754113" y="2364424"/>
            <a:ext cx="669202" cy="215444"/>
            <a:chOff x="565959" y="3347419"/>
            <a:chExt cx="696686" cy="215444"/>
          </a:xfrm>
        </p:grpSpPr>
        <p:sp>
          <p:nvSpPr>
            <p:cNvPr id="38" name="Rectangle 37">
              <a:extLst>
                <a:ext uri="{FF2B5EF4-FFF2-40B4-BE49-F238E27FC236}">
                  <a16:creationId xmlns:a16="http://schemas.microsoft.com/office/drawing/2014/main" id="{D32E2EF6-3199-9247-ADF5-55BA1D93D53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 name="Rectangle 38">
              <a:extLst>
                <a:ext uri="{FF2B5EF4-FFF2-40B4-BE49-F238E27FC236}">
                  <a16:creationId xmlns:a16="http://schemas.microsoft.com/office/drawing/2014/main" id="{B67D21FA-7B25-C347-B634-352D105851A1}"/>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 name="Rectangle 39">
              <a:extLst>
                <a:ext uri="{FF2B5EF4-FFF2-40B4-BE49-F238E27FC236}">
                  <a16:creationId xmlns:a16="http://schemas.microsoft.com/office/drawing/2014/main" id="{57CF2CC9-9A66-8046-9134-14FAE37BA75D}"/>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1" name="Group 40">
            <a:extLst>
              <a:ext uri="{FF2B5EF4-FFF2-40B4-BE49-F238E27FC236}">
                <a16:creationId xmlns:a16="http://schemas.microsoft.com/office/drawing/2014/main" id="{0959B02C-7522-BC4E-B1C8-372EBFF21CED}"/>
              </a:ext>
            </a:extLst>
          </p:cNvPr>
          <p:cNvGrpSpPr/>
          <p:nvPr/>
        </p:nvGrpSpPr>
        <p:grpSpPr>
          <a:xfrm>
            <a:off x="5293065" y="2364424"/>
            <a:ext cx="669202" cy="215444"/>
            <a:chOff x="565959" y="3347419"/>
            <a:chExt cx="696686" cy="215444"/>
          </a:xfrm>
        </p:grpSpPr>
        <p:sp>
          <p:nvSpPr>
            <p:cNvPr id="42" name="Rectangle 41">
              <a:extLst>
                <a:ext uri="{FF2B5EF4-FFF2-40B4-BE49-F238E27FC236}">
                  <a16:creationId xmlns:a16="http://schemas.microsoft.com/office/drawing/2014/main" id="{CF7B247C-3E67-5747-8255-7F83A97B1FF2}"/>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3" name="Rectangle 42">
              <a:extLst>
                <a:ext uri="{FF2B5EF4-FFF2-40B4-BE49-F238E27FC236}">
                  <a16:creationId xmlns:a16="http://schemas.microsoft.com/office/drawing/2014/main" id="{61A940AF-FF92-704E-8A6B-257A11EF0FBC}"/>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4" name="Rectangle 43">
              <a:extLst>
                <a:ext uri="{FF2B5EF4-FFF2-40B4-BE49-F238E27FC236}">
                  <a16:creationId xmlns:a16="http://schemas.microsoft.com/office/drawing/2014/main" id="{7EF2F334-81C4-B540-AF10-C316A47FFDFD}"/>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5" name="Group 44">
            <a:extLst>
              <a:ext uri="{FF2B5EF4-FFF2-40B4-BE49-F238E27FC236}">
                <a16:creationId xmlns:a16="http://schemas.microsoft.com/office/drawing/2014/main" id="{713436B6-1D9B-7B43-B3BF-A2E0C02E19B1}"/>
              </a:ext>
            </a:extLst>
          </p:cNvPr>
          <p:cNvGrpSpPr/>
          <p:nvPr/>
        </p:nvGrpSpPr>
        <p:grpSpPr>
          <a:xfrm>
            <a:off x="5832021" y="2364424"/>
            <a:ext cx="669202" cy="215444"/>
            <a:chOff x="565959" y="3347419"/>
            <a:chExt cx="696686" cy="215444"/>
          </a:xfrm>
        </p:grpSpPr>
        <p:sp>
          <p:nvSpPr>
            <p:cNvPr id="46" name="Rectangle 45">
              <a:extLst>
                <a:ext uri="{FF2B5EF4-FFF2-40B4-BE49-F238E27FC236}">
                  <a16:creationId xmlns:a16="http://schemas.microsoft.com/office/drawing/2014/main" id="{1FA9771B-DA49-0A4E-8541-C4B53700F14A}"/>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7" name="Rectangle 46">
              <a:extLst>
                <a:ext uri="{FF2B5EF4-FFF2-40B4-BE49-F238E27FC236}">
                  <a16:creationId xmlns:a16="http://schemas.microsoft.com/office/drawing/2014/main" id="{000977FD-A19F-8346-9638-1241BE4AF6FE}"/>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8" name="Rectangle 47">
              <a:extLst>
                <a:ext uri="{FF2B5EF4-FFF2-40B4-BE49-F238E27FC236}">
                  <a16:creationId xmlns:a16="http://schemas.microsoft.com/office/drawing/2014/main" id="{5FC07E5C-B0FB-A244-BB99-8A5C25D6E26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49" name="Picture 48">
            <a:extLst>
              <a:ext uri="{FF2B5EF4-FFF2-40B4-BE49-F238E27FC236}">
                <a16:creationId xmlns:a16="http://schemas.microsoft.com/office/drawing/2014/main" id="{2A152AE3-0979-1746-9C8B-446505914031}"/>
              </a:ext>
            </a:extLst>
          </p:cNvPr>
          <p:cNvPicPr>
            <a:picLocks/>
          </p:cNvPicPr>
          <p:nvPr/>
        </p:nvPicPr>
        <p:blipFill>
          <a:blip r:embed="rId2"/>
          <a:stretch>
            <a:fillRect/>
          </a:stretch>
        </p:blipFill>
        <p:spPr>
          <a:xfrm rot="5400000">
            <a:off x="730667" y="2373794"/>
            <a:ext cx="155448" cy="502920"/>
          </a:xfrm>
          <a:prstGeom prst="rect">
            <a:avLst/>
          </a:prstGeom>
        </p:spPr>
      </p:pic>
      <p:sp>
        <p:nvSpPr>
          <p:cNvPr id="50" name="Rectangle 49">
            <a:extLst>
              <a:ext uri="{FF2B5EF4-FFF2-40B4-BE49-F238E27FC236}">
                <a16:creationId xmlns:a16="http://schemas.microsoft.com/office/drawing/2014/main" id="{721780D6-E14E-B84D-B1B7-3FD08271BFE0}"/>
              </a:ext>
            </a:extLst>
          </p:cNvPr>
          <p:cNvSpPr/>
          <p:nvPr/>
        </p:nvSpPr>
        <p:spPr>
          <a:xfrm>
            <a:off x="826438" y="2517532"/>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pic>
        <p:nvPicPr>
          <p:cNvPr id="51" name="Picture 50">
            <a:extLst>
              <a:ext uri="{FF2B5EF4-FFF2-40B4-BE49-F238E27FC236}">
                <a16:creationId xmlns:a16="http://schemas.microsoft.com/office/drawing/2014/main" id="{BA75E726-7DE0-E442-859A-2141659C7813}"/>
              </a:ext>
            </a:extLst>
          </p:cNvPr>
          <p:cNvPicPr>
            <a:picLocks noChangeAspect="1"/>
          </p:cNvPicPr>
          <p:nvPr/>
        </p:nvPicPr>
        <p:blipFill>
          <a:blip r:embed="rId3"/>
          <a:stretch>
            <a:fillRect/>
          </a:stretch>
        </p:blipFill>
        <p:spPr>
          <a:xfrm rot="5400000">
            <a:off x="6068834" y="2367936"/>
            <a:ext cx="157418" cy="502071"/>
          </a:xfrm>
          <a:prstGeom prst="rect">
            <a:avLst/>
          </a:prstGeom>
        </p:spPr>
      </p:pic>
      <p:sp>
        <p:nvSpPr>
          <p:cNvPr id="52" name="Rectangle 51">
            <a:extLst>
              <a:ext uri="{FF2B5EF4-FFF2-40B4-BE49-F238E27FC236}">
                <a16:creationId xmlns:a16="http://schemas.microsoft.com/office/drawing/2014/main" id="{C755987A-C00B-4A47-952A-02EB07833B2F}"/>
              </a:ext>
            </a:extLst>
          </p:cNvPr>
          <p:cNvSpPr/>
          <p:nvPr/>
        </p:nvSpPr>
        <p:spPr>
          <a:xfrm>
            <a:off x="6171713" y="251124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pic>
        <p:nvPicPr>
          <p:cNvPr id="53" name="Picture 52">
            <a:extLst>
              <a:ext uri="{FF2B5EF4-FFF2-40B4-BE49-F238E27FC236}">
                <a16:creationId xmlns:a16="http://schemas.microsoft.com/office/drawing/2014/main" id="{7ABA804F-98F6-054A-97BE-C29FB556B9A3}"/>
              </a:ext>
            </a:extLst>
          </p:cNvPr>
          <p:cNvPicPr>
            <a:picLocks/>
          </p:cNvPicPr>
          <p:nvPr/>
        </p:nvPicPr>
        <p:blipFill>
          <a:blip r:embed="rId4"/>
          <a:stretch>
            <a:fillRect/>
          </a:stretch>
        </p:blipFill>
        <p:spPr>
          <a:xfrm rot="5400000">
            <a:off x="1797680" y="2373794"/>
            <a:ext cx="155448" cy="502920"/>
          </a:xfrm>
          <a:prstGeom prst="rect">
            <a:avLst/>
          </a:prstGeom>
        </p:spPr>
      </p:pic>
      <p:pic>
        <p:nvPicPr>
          <p:cNvPr id="54" name="Picture 53">
            <a:extLst>
              <a:ext uri="{FF2B5EF4-FFF2-40B4-BE49-F238E27FC236}">
                <a16:creationId xmlns:a16="http://schemas.microsoft.com/office/drawing/2014/main" id="{980A4CBC-5EB7-1045-B775-3BA78E534173}"/>
              </a:ext>
            </a:extLst>
          </p:cNvPr>
          <p:cNvPicPr>
            <a:picLocks noChangeAspect="1"/>
          </p:cNvPicPr>
          <p:nvPr/>
        </p:nvPicPr>
        <p:blipFill>
          <a:blip r:embed="rId5"/>
          <a:stretch>
            <a:fillRect/>
          </a:stretch>
        </p:blipFill>
        <p:spPr>
          <a:xfrm rot="5400000">
            <a:off x="1245684" y="2364904"/>
            <a:ext cx="155447" cy="520700"/>
          </a:xfrm>
          <a:prstGeom prst="rect">
            <a:avLst/>
          </a:prstGeom>
        </p:spPr>
      </p:pic>
      <p:sp>
        <p:nvSpPr>
          <p:cNvPr id="55" name="Rectangle 54">
            <a:extLst>
              <a:ext uri="{FF2B5EF4-FFF2-40B4-BE49-F238E27FC236}">
                <a16:creationId xmlns:a16="http://schemas.microsoft.com/office/drawing/2014/main" id="{6E916EC6-3E26-A941-8ADA-89597E484677}"/>
              </a:ext>
            </a:extLst>
          </p:cNvPr>
          <p:cNvSpPr/>
          <p:nvPr/>
        </p:nvSpPr>
        <p:spPr>
          <a:xfrm>
            <a:off x="1887419" y="2517532"/>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56" name="Rectangle 55">
            <a:extLst>
              <a:ext uri="{FF2B5EF4-FFF2-40B4-BE49-F238E27FC236}">
                <a16:creationId xmlns:a16="http://schemas.microsoft.com/office/drawing/2014/main" id="{52C75CB1-B79D-D849-8B16-E8049EF4626E}"/>
              </a:ext>
            </a:extLst>
          </p:cNvPr>
          <p:cNvSpPr/>
          <p:nvPr/>
        </p:nvSpPr>
        <p:spPr>
          <a:xfrm>
            <a:off x="1401283" y="251753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a:t>
            </a:r>
          </a:p>
        </p:txBody>
      </p:sp>
      <p:pic>
        <p:nvPicPr>
          <p:cNvPr id="57" name="Picture 56">
            <a:extLst>
              <a:ext uri="{FF2B5EF4-FFF2-40B4-BE49-F238E27FC236}">
                <a16:creationId xmlns:a16="http://schemas.microsoft.com/office/drawing/2014/main" id="{D75B2109-7717-864F-8783-3B40A75AB148}"/>
              </a:ext>
            </a:extLst>
          </p:cNvPr>
          <p:cNvPicPr>
            <a:picLocks/>
          </p:cNvPicPr>
          <p:nvPr/>
        </p:nvPicPr>
        <p:blipFill>
          <a:blip r:embed="rId2"/>
          <a:stretch>
            <a:fillRect/>
          </a:stretch>
        </p:blipFill>
        <p:spPr>
          <a:xfrm rot="5400000">
            <a:off x="2346545" y="2367510"/>
            <a:ext cx="155448" cy="502920"/>
          </a:xfrm>
          <a:prstGeom prst="rect">
            <a:avLst/>
          </a:prstGeom>
        </p:spPr>
      </p:pic>
      <p:sp>
        <p:nvSpPr>
          <p:cNvPr id="58" name="Rectangle 57">
            <a:extLst>
              <a:ext uri="{FF2B5EF4-FFF2-40B4-BE49-F238E27FC236}">
                <a16:creationId xmlns:a16="http://schemas.microsoft.com/office/drawing/2014/main" id="{43B9A59B-7F09-6549-ABC8-9CD5D4DB8571}"/>
              </a:ext>
            </a:extLst>
          </p:cNvPr>
          <p:cNvSpPr/>
          <p:nvPr/>
        </p:nvSpPr>
        <p:spPr>
          <a:xfrm>
            <a:off x="2442316"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pic>
        <p:nvPicPr>
          <p:cNvPr id="59" name="Picture 58">
            <a:extLst>
              <a:ext uri="{FF2B5EF4-FFF2-40B4-BE49-F238E27FC236}">
                <a16:creationId xmlns:a16="http://schemas.microsoft.com/office/drawing/2014/main" id="{D47D14F6-A5D0-9642-B50B-5AF4A4E4C0B5}"/>
              </a:ext>
            </a:extLst>
          </p:cNvPr>
          <p:cNvPicPr>
            <a:picLocks/>
          </p:cNvPicPr>
          <p:nvPr/>
        </p:nvPicPr>
        <p:blipFill>
          <a:blip r:embed="rId6"/>
          <a:stretch>
            <a:fillRect/>
          </a:stretch>
        </p:blipFill>
        <p:spPr>
          <a:xfrm rot="5400000">
            <a:off x="2889775" y="2367510"/>
            <a:ext cx="155448" cy="502920"/>
          </a:xfrm>
          <a:prstGeom prst="rect">
            <a:avLst/>
          </a:prstGeom>
        </p:spPr>
      </p:pic>
      <p:pic>
        <p:nvPicPr>
          <p:cNvPr id="60" name="Picture 59">
            <a:extLst>
              <a:ext uri="{FF2B5EF4-FFF2-40B4-BE49-F238E27FC236}">
                <a16:creationId xmlns:a16="http://schemas.microsoft.com/office/drawing/2014/main" id="{856DBA08-8FFD-FE42-B050-89E44735516E}"/>
              </a:ext>
            </a:extLst>
          </p:cNvPr>
          <p:cNvPicPr>
            <a:picLocks/>
          </p:cNvPicPr>
          <p:nvPr/>
        </p:nvPicPr>
        <p:blipFill>
          <a:blip r:embed="rId6"/>
          <a:stretch>
            <a:fillRect/>
          </a:stretch>
        </p:blipFill>
        <p:spPr>
          <a:xfrm rot="5400000">
            <a:off x="3423881" y="2367510"/>
            <a:ext cx="155448" cy="502920"/>
          </a:xfrm>
          <a:prstGeom prst="rect">
            <a:avLst/>
          </a:prstGeom>
        </p:spPr>
      </p:pic>
      <p:pic>
        <p:nvPicPr>
          <p:cNvPr id="61" name="Picture 60">
            <a:extLst>
              <a:ext uri="{FF2B5EF4-FFF2-40B4-BE49-F238E27FC236}">
                <a16:creationId xmlns:a16="http://schemas.microsoft.com/office/drawing/2014/main" id="{01BCDE88-969D-E242-AB07-FA739AFED355}"/>
              </a:ext>
            </a:extLst>
          </p:cNvPr>
          <p:cNvPicPr>
            <a:picLocks/>
          </p:cNvPicPr>
          <p:nvPr/>
        </p:nvPicPr>
        <p:blipFill>
          <a:blip r:embed="rId6"/>
          <a:stretch>
            <a:fillRect/>
          </a:stretch>
        </p:blipFill>
        <p:spPr>
          <a:xfrm rot="5400000">
            <a:off x="3957987" y="2367511"/>
            <a:ext cx="155448" cy="502920"/>
          </a:xfrm>
          <a:prstGeom prst="rect">
            <a:avLst/>
          </a:prstGeom>
        </p:spPr>
      </p:pic>
      <p:pic>
        <p:nvPicPr>
          <p:cNvPr id="62" name="Picture 61">
            <a:extLst>
              <a:ext uri="{FF2B5EF4-FFF2-40B4-BE49-F238E27FC236}">
                <a16:creationId xmlns:a16="http://schemas.microsoft.com/office/drawing/2014/main" id="{D5345E74-61CB-5747-B8D1-A8E992794648}"/>
              </a:ext>
            </a:extLst>
          </p:cNvPr>
          <p:cNvPicPr>
            <a:picLocks/>
          </p:cNvPicPr>
          <p:nvPr/>
        </p:nvPicPr>
        <p:blipFill>
          <a:blip r:embed="rId6"/>
          <a:stretch>
            <a:fillRect/>
          </a:stretch>
        </p:blipFill>
        <p:spPr>
          <a:xfrm rot="5400000">
            <a:off x="4492093" y="2367511"/>
            <a:ext cx="155448" cy="502920"/>
          </a:xfrm>
          <a:prstGeom prst="rect">
            <a:avLst/>
          </a:prstGeom>
        </p:spPr>
      </p:pic>
      <p:pic>
        <p:nvPicPr>
          <p:cNvPr id="63" name="Picture 62">
            <a:extLst>
              <a:ext uri="{FF2B5EF4-FFF2-40B4-BE49-F238E27FC236}">
                <a16:creationId xmlns:a16="http://schemas.microsoft.com/office/drawing/2014/main" id="{79CA6481-1EFA-9642-A4F9-8722575E190C}"/>
              </a:ext>
            </a:extLst>
          </p:cNvPr>
          <p:cNvPicPr>
            <a:picLocks/>
          </p:cNvPicPr>
          <p:nvPr/>
        </p:nvPicPr>
        <p:blipFill>
          <a:blip r:embed="rId6"/>
          <a:stretch>
            <a:fillRect/>
          </a:stretch>
        </p:blipFill>
        <p:spPr>
          <a:xfrm rot="5400000">
            <a:off x="5026199" y="2367510"/>
            <a:ext cx="155448" cy="502920"/>
          </a:xfrm>
          <a:prstGeom prst="rect">
            <a:avLst/>
          </a:prstGeom>
        </p:spPr>
      </p:pic>
      <p:pic>
        <p:nvPicPr>
          <p:cNvPr id="64" name="Picture 63">
            <a:extLst>
              <a:ext uri="{FF2B5EF4-FFF2-40B4-BE49-F238E27FC236}">
                <a16:creationId xmlns:a16="http://schemas.microsoft.com/office/drawing/2014/main" id="{09AED229-D8A6-BF46-96DE-4CAE6EECE7E2}"/>
              </a:ext>
            </a:extLst>
          </p:cNvPr>
          <p:cNvPicPr>
            <a:picLocks/>
          </p:cNvPicPr>
          <p:nvPr/>
        </p:nvPicPr>
        <p:blipFill>
          <a:blip r:embed="rId6"/>
          <a:stretch>
            <a:fillRect/>
          </a:stretch>
        </p:blipFill>
        <p:spPr>
          <a:xfrm rot="5400000">
            <a:off x="5560303" y="2367510"/>
            <a:ext cx="155448" cy="502920"/>
          </a:xfrm>
          <a:prstGeom prst="rect">
            <a:avLst/>
          </a:prstGeom>
        </p:spPr>
      </p:pic>
      <p:sp>
        <p:nvSpPr>
          <p:cNvPr id="65" name="Rectangle 64">
            <a:extLst>
              <a:ext uri="{FF2B5EF4-FFF2-40B4-BE49-F238E27FC236}">
                <a16:creationId xmlns:a16="http://schemas.microsoft.com/office/drawing/2014/main" id="{E1D72858-68A4-0240-973B-10B880C1F0E8}"/>
              </a:ext>
            </a:extLst>
          </p:cNvPr>
          <p:cNvSpPr/>
          <p:nvPr/>
        </p:nvSpPr>
        <p:spPr>
          <a:xfrm>
            <a:off x="2986412"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66" name="Rectangle 65">
            <a:extLst>
              <a:ext uri="{FF2B5EF4-FFF2-40B4-BE49-F238E27FC236}">
                <a16:creationId xmlns:a16="http://schemas.microsoft.com/office/drawing/2014/main" id="{2A79E274-E4D8-674A-9C4E-65E193781DB1}"/>
              </a:ext>
            </a:extLst>
          </p:cNvPr>
          <p:cNvSpPr/>
          <p:nvPr/>
        </p:nvSpPr>
        <p:spPr>
          <a:xfrm>
            <a:off x="3521869"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67" name="Rectangle 66">
            <a:extLst>
              <a:ext uri="{FF2B5EF4-FFF2-40B4-BE49-F238E27FC236}">
                <a16:creationId xmlns:a16="http://schemas.microsoft.com/office/drawing/2014/main" id="{7DFCAEB4-A8EE-9E45-B721-CF51E362C7B1}"/>
              </a:ext>
            </a:extLst>
          </p:cNvPr>
          <p:cNvSpPr/>
          <p:nvPr/>
        </p:nvSpPr>
        <p:spPr>
          <a:xfrm>
            <a:off x="4057326"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60</a:t>
            </a:r>
          </a:p>
        </p:txBody>
      </p:sp>
      <p:sp>
        <p:nvSpPr>
          <p:cNvPr id="68" name="Rectangle 67">
            <a:extLst>
              <a:ext uri="{FF2B5EF4-FFF2-40B4-BE49-F238E27FC236}">
                <a16:creationId xmlns:a16="http://schemas.microsoft.com/office/drawing/2014/main" id="{66A270C0-239C-7942-90F3-08E8B2BE4249}"/>
              </a:ext>
            </a:extLst>
          </p:cNvPr>
          <p:cNvSpPr/>
          <p:nvPr/>
        </p:nvSpPr>
        <p:spPr>
          <a:xfrm>
            <a:off x="4592783"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80</a:t>
            </a:r>
          </a:p>
        </p:txBody>
      </p:sp>
      <p:sp>
        <p:nvSpPr>
          <p:cNvPr id="69" name="Rectangle 68">
            <a:extLst>
              <a:ext uri="{FF2B5EF4-FFF2-40B4-BE49-F238E27FC236}">
                <a16:creationId xmlns:a16="http://schemas.microsoft.com/office/drawing/2014/main" id="{45FC704F-C670-164C-9468-BE4445E8789D}"/>
              </a:ext>
            </a:extLst>
          </p:cNvPr>
          <p:cNvSpPr/>
          <p:nvPr/>
        </p:nvSpPr>
        <p:spPr>
          <a:xfrm>
            <a:off x="5128240"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40</a:t>
            </a:r>
          </a:p>
        </p:txBody>
      </p:sp>
      <p:sp>
        <p:nvSpPr>
          <p:cNvPr id="70" name="Rectangle 69">
            <a:extLst>
              <a:ext uri="{FF2B5EF4-FFF2-40B4-BE49-F238E27FC236}">
                <a16:creationId xmlns:a16="http://schemas.microsoft.com/office/drawing/2014/main" id="{2F77D066-AF15-9340-AC5E-76408894BE33}"/>
              </a:ext>
            </a:extLst>
          </p:cNvPr>
          <p:cNvSpPr/>
          <p:nvPr/>
        </p:nvSpPr>
        <p:spPr>
          <a:xfrm>
            <a:off x="5663696" y="25112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71" name="Rectangle 70">
            <a:extLst>
              <a:ext uri="{FF2B5EF4-FFF2-40B4-BE49-F238E27FC236}">
                <a16:creationId xmlns:a16="http://schemas.microsoft.com/office/drawing/2014/main" id="{B60517E9-532D-3A40-9D0D-5FF0F8D5E856}"/>
              </a:ext>
            </a:extLst>
          </p:cNvPr>
          <p:cNvSpPr/>
          <p:nvPr/>
        </p:nvSpPr>
        <p:spPr>
          <a:xfrm>
            <a:off x="519335" y="544069"/>
            <a:ext cx="516488"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MNase</a:t>
            </a:r>
          </a:p>
        </p:txBody>
      </p:sp>
      <p:sp>
        <p:nvSpPr>
          <p:cNvPr id="72" name="Rectangle 71">
            <a:extLst>
              <a:ext uri="{FF2B5EF4-FFF2-40B4-BE49-F238E27FC236}">
                <a16:creationId xmlns:a16="http://schemas.microsoft.com/office/drawing/2014/main" id="{DAD823A8-7630-A94B-BA69-2FF5F7A8B165}"/>
              </a:ext>
            </a:extLst>
          </p:cNvPr>
          <p:cNvSpPr/>
          <p:nvPr/>
        </p:nvSpPr>
        <p:spPr>
          <a:xfrm>
            <a:off x="1087663" y="544069"/>
            <a:ext cx="41870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a:t>
            </a:r>
          </a:p>
        </p:txBody>
      </p:sp>
      <p:cxnSp>
        <p:nvCxnSpPr>
          <p:cNvPr id="73" name="Straight Connector 72">
            <a:extLst>
              <a:ext uri="{FF2B5EF4-FFF2-40B4-BE49-F238E27FC236}">
                <a16:creationId xmlns:a16="http://schemas.microsoft.com/office/drawing/2014/main" id="{85DFDE55-9F3F-5F4A-AABC-659A37B6AFC2}"/>
              </a:ext>
            </a:extLst>
          </p:cNvPr>
          <p:cNvCxnSpPr>
            <a:cxnSpLocks/>
          </p:cNvCxnSpPr>
          <p:nvPr/>
        </p:nvCxnSpPr>
        <p:spPr>
          <a:xfrm>
            <a:off x="518055" y="565441"/>
            <a:ext cx="53531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14035A7-F405-A746-858C-8B9B8E6B29E9}"/>
              </a:ext>
            </a:extLst>
          </p:cNvPr>
          <p:cNvCxnSpPr>
            <a:cxnSpLocks/>
          </p:cNvCxnSpPr>
          <p:nvPr/>
        </p:nvCxnSpPr>
        <p:spPr>
          <a:xfrm>
            <a:off x="5891820" y="565441"/>
            <a:ext cx="511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16C46AC-729A-844E-AC0A-740AC704B19C}"/>
              </a:ext>
            </a:extLst>
          </p:cNvPr>
          <p:cNvSpPr txBox="1"/>
          <p:nvPr/>
        </p:nvSpPr>
        <p:spPr>
          <a:xfrm>
            <a:off x="3229941" y="373326"/>
            <a:ext cx="40107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MEF</a:t>
            </a:r>
          </a:p>
        </p:txBody>
      </p:sp>
      <p:sp>
        <p:nvSpPr>
          <p:cNvPr id="76" name="TextBox 75">
            <a:extLst>
              <a:ext uri="{FF2B5EF4-FFF2-40B4-BE49-F238E27FC236}">
                <a16:creationId xmlns:a16="http://schemas.microsoft.com/office/drawing/2014/main" id="{CC5BD807-A57D-1F4F-80E9-AB4895539874}"/>
              </a:ext>
            </a:extLst>
          </p:cNvPr>
          <p:cNvSpPr txBox="1"/>
          <p:nvPr/>
        </p:nvSpPr>
        <p:spPr>
          <a:xfrm>
            <a:off x="5918056" y="375034"/>
            <a:ext cx="4026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Etv2</a:t>
            </a:r>
          </a:p>
        </p:txBody>
      </p:sp>
      <p:sp>
        <p:nvSpPr>
          <p:cNvPr id="77" name="Rectangle 76">
            <a:extLst>
              <a:ext uri="{FF2B5EF4-FFF2-40B4-BE49-F238E27FC236}">
                <a16:creationId xmlns:a16="http://schemas.microsoft.com/office/drawing/2014/main" id="{0CBBF6CF-DF8D-7A40-BD30-7151ACA4D313}"/>
              </a:ext>
            </a:extLst>
          </p:cNvPr>
          <p:cNvSpPr/>
          <p:nvPr/>
        </p:nvSpPr>
        <p:spPr>
          <a:xfrm>
            <a:off x="1544200" y="541912"/>
            <a:ext cx="6206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H3K27ac</a:t>
            </a:r>
          </a:p>
        </p:txBody>
      </p:sp>
      <p:sp>
        <p:nvSpPr>
          <p:cNvPr id="78" name="Rectangle 77">
            <a:extLst>
              <a:ext uri="{FF2B5EF4-FFF2-40B4-BE49-F238E27FC236}">
                <a16:creationId xmlns:a16="http://schemas.microsoft.com/office/drawing/2014/main" id="{4AABC041-254D-594E-807D-6AE5A03CEA07}"/>
              </a:ext>
            </a:extLst>
          </p:cNvPr>
          <p:cNvSpPr/>
          <p:nvPr/>
        </p:nvSpPr>
        <p:spPr>
          <a:xfrm>
            <a:off x="5851262" y="541912"/>
            <a:ext cx="60625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D1 (Dox)</a:t>
            </a:r>
          </a:p>
        </p:txBody>
      </p:sp>
      <p:pic>
        <p:nvPicPr>
          <p:cNvPr id="80" name="Picture 79">
            <a:extLst>
              <a:ext uri="{FF2B5EF4-FFF2-40B4-BE49-F238E27FC236}">
                <a16:creationId xmlns:a16="http://schemas.microsoft.com/office/drawing/2014/main" id="{6FBFF604-81C3-D34E-A351-650F3A8BD5B3}"/>
              </a:ext>
            </a:extLst>
          </p:cNvPr>
          <p:cNvPicPr>
            <a:picLocks noChangeAspect="1"/>
          </p:cNvPicPr>
          <p:nvPr/>
        </p:nvPicPr>
        <p:blipFill>
          <a:blip r:embed="rId7"/>
          <a:stretch>
            <a:fillRect/>
          </a:stretch>
        </p:blipFill>
        <p:spPr>
          <a:xfrm>
            <a:off x="506806" y="731520"/>
            <a:ext cx="5938183" cy="1679946"/>
          </a:xfrm>
          <a:prstGeom prst="rect">
            <a:avLst/>
          </a:prstGeom>
        </p:spPr>
      </p:pic>
      <p:sp>
        <p:nvSpPr>
          <p:cNvPr id="82" name="Rectangle 81">
            <a:extLst>
              <a:ext uri="{FF2B5EF4-FFF2-40B4-BE49-F238E27FC236}">
                <a16:creationId xmlns:a16="http://schemas.microsoft.com/office/drawing/2014/main" id="{A35C29A0-1DDA-BD49-84F9-647ACA47F628}"/>
              </a:ext>
            </a:extLst>
          </p:cNvPr>
          <p:cNvSpPr/>
          <p:nvPr/>
        </p:nvSpPr>
        <p:spPr>
          <a:xfrm>
            <a:off x="2202715" y="550148"/>
            <a:ext cx="31611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a:t>
            </a:r>
          </a:p>
        </p:txBody>
      </p:sp>
      <p:sp>
        <p:nvSpPr>
          <p:cNvPr id="83" name="Rectangle 82">
            <a:extLst>
              <a:ext uri="{FF2B5EF4-FFF2-40B4-BE49-F238E27FC236}">
                <a16:creationId xmlns:a16="http://schemas.microsoft.com/office/drawing/2014/main" id="{4B18250A-63DB-ED4C-BB64-14AB3DCA66E1}"/>
              </a:ext>
            </a:extLst>
          </p:cNvPr>
          <p:cNvSpPr/>
          <p:nvPr/>
        </p:nvSpPr>
        <p:spPr>
          <a:xfrm>
            <a:off x="2594833" y="541912"/>
            <a:ext cx="6543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H3K9me3</a:t>
            </a:r>
          </a:p>
        </p:txBody>
      </p:sp>
      <p:sp>
        <p:nvSpPr>
          <p:cNvPr id="84" name="Rectangle 83">
            <a:extLst>
              <a:ext uri="{FF2B5EF4-FFF2-40B4-BE49-F238E27FC236}">
                <a16:creationId xmlns:a16="http://schemas.microsoft.com/office/drawing/2014/main" id="{51E416F0-2DC4-2C44-83CC-6DAB933FED6E}"/>
              </a:ext>
            </a:extLst>
          </p:cNvPr>
          <p:cNvSpPr/>
          <p:nvPr/>
        </p:nvSpPr>
        <p:spPr>
          <a:xfrm>
            <a:off x="3109897" y="541912"/>
            <a:ext cx="71205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H3K27me3</a:t>
            </a:r>
          </a:p>
        </p:txBody>
      </p:sp>
      <p:sp>
        <p:nvSpPr>
          <p:cNvPr id="85" name="Rectangle 84">
            <a:extLst>
              <a:ext uri="{FF2B5EF4-FFF2-40B4-BE49-F238E27FC236}">
                <a16:creationId xmlns:a16="http://schemas.microsoft.com/office/drawing/2014/main" id="{D3DF1532-011D-D949-B63F-52EE782ABCC8}"/>
              </a:ext>
            </a:extLst>
          </p:cNvPr>
          <p:cNvSpPr/>
          <p:nvPr/>
        </p:nvSpPr>
        <p:spPr>
          <a:xfrm>
            <a:off x="3710602" y="538669"/>
            <a:ext cx="56297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H3K9ac</a:t>
            </a:r>
          </a:p>
        </p:txBody>
      </p:sp>
      <p:sp>
        <p:nvSpPr>
          <p:cNvPr id="86" name="Rectangle 85">
            <a:extLst>
              <a:ext uri="{FF2B5EF4-FFF2-40B4-BE49-F238E27FC236}">
                <a16:creationId xmlns:a16="http://schemas.microsoft.com/office/drawing/2014/main" id="{05845E53-BBE3-0840-A97A-C6434B25A22F}"/>
              </a:ext>
            </a:extLst>
          </p:cNvPr>
          <p:cNvSpPr/>
          <p:nvPr/>
        </p:nvSpPr>
        <p:spPr>
          <a:xfrm>
            <a:off x="4214491" y="538669"/>
            <a:ext cx="6543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H3K4me2</a:t>
            </a:r>
          </a:p>
        </p:txBody>
      </p:sp>
      <p:sp>
        <p:nvSpPr>
          <p:cNvPr id="87" name="Rectangle 86">
            <a:extLst>
              <a:ext uri="{FF2B5EF4-FFF2-40B4-BE49-F238E27FC236}">
                <a16:creationId xmlns:a16="http://schemas.microsoft.com/office/drawing/2014/main" id="{0FB58005-0E43-2D4A-B80F-2F2B89C7B68E}"/>
              </a:ext>
            </a:extLst>
          </p:cNvPr>
          <p:cNvSpPr/>
          <p:nvPr/>
        </p:nvSpPr>
        <p:spPr>
          <a:xfrm>
            <a:off x="4748241" y="538669"/>
            <a:ext cx="6543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H3K4me1</a:t>
            </a:r>
          </a:p>
        </p:txBody>
      </p:sp>
      <p:sp>
        <p:nvSpPr>
          <p:cNvPr id="88" name="Rectangle 87">
            <a:extLst>
              <a:ext uri="{FF2B5EF4-FFF2-40B4-BE49-F238E27FC236}">
                <a16:creationId xmlns:a16="http://schemas.microsoft.com/office/drawing/2014/main" id="{9A55FE8B-FDCB-8B40-A86A-EACF33EDEAF5}"/>
              </a:ext>
            </a:extLst>
          </p:cNvPr>
          <p:cNvSpPr/>
          <p:nvPr/>
        </p:nvSpPr>
        <p:spPr>
          <a:xfrm>
            <a:off x="5372726" y="538669"/>
            <a:ext cx="4940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Hdac1</a:t>
            </a:r>
          </a:p>
        </p:txBody>
      </p:sp>
      <p:sp>
        <p:nvSpPr>
          <p:cNvPr id="89" name="TextBox 88">
            <a:extLst>
              <a:ext uri="{FF2B5EF4-FFF2-40B4-BE49-F238E27FC236}">
                <a16:creationId xmlns:a16="http://schemas.microsoft.com/office/drawing/2014/main" id="{A0E430E0-17F5-C04C-A2B2-A751C0631838}"/>
              </a:ext>
            </a:extLst>
          </p:cNvPr>
          <p:cNvSpPr txBox="1"/>
          <p:nvPr/>
        </p:nvSpPr>
        <p:spPr>
          <a:xfrm>
            <a:off x="153854" y="372135"/>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a</a:t>
            </a:r>
          </a:p>
        </p:txBody>
      </p:sp>
      <p:sp>
        <p:nvSpPr>
          <p:cNvPr id="90" name="Rectangle 89">
            <a:extLst>
              <a:ext uri="{FF2B5EF4-FFF2-40B4-BE49-F238E27FC236}">
                <a16:creationId xmlns:a16="http://schemas.microsoft.com/office/drawing/2014/main" id="{246CB8DD-DB13-444C-BCF4-ABF9B13B5AD8}"/>
              </a:ext>
            </a:extLst>
          </p:cNvPr>
          <p:cNvSpPr/>
          <p:nvPr/>
        </p:nvSpPr>
        <p:spPr>
          <a:xfrm>
            <a:off x="394294" y="893420"/>
            <a:ext cx="91440" cy="38780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99B3730-81FC-2142-A76A-66E61B6AC47B}"/>
              </a:ext>
            </a:extLst>
          </p:cNvPr>
          <p:cNvSpPr/>
          <p:nvPr/>
        </p:nvSpPr>
        <p:spPr>
          <a:xfrm>
            <a:off x="394294" y="2028450"/>
            <a:ext cx="91440" cy="37430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E53DFE61-A6C0-CE43-B9F0-975BCCA0E243}"/>
              </a:ext>
            </a:extLst>
          </p:cNvPr>
          <p:cNvSpPr txBox="1"/>
          <p:nvPr/>
        </p:nvSpPr>
        <p:spPr>
          <a:xfrm>
            <a:off x="80050" y="1036637"/>
            <a:ext cx="39466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NFR</a:t>
            </a:r>
          </a:p>
        </p:txBody>
      </p:sp>
      <p:sp>
        <p:nvSpPr>
          <p:cNvPr id="93" name="TextBox 92">
            <a:extLst>
              <a:ext uri="{FF2B5EF4-FFF2-40B4-BE49-F238E27FC236}">
                <a16:creationId xmlns:a16="http://schemas.microsoft.com/office/drawing/2014/main" id="{68DF7668-8F3C-9146-ACF3-8F306718D4CE}"/>
              </a:ext>
            </a:extLst>
          </p:cNvPr>
          <p:cNvSpPr txBox="1"/>
          <p:nvPr/>
        </p:nvSpPr>
        <p:spPr>
          <a:xfrm>
            <a:off x="88065" y="2087013"/>
            <a:ext cx="378630" cy="215444"/>
          </a:xfrm>
          <a:prstGeom prst="rect">
            <a:avLst/>
          </a:prstGeom>
          <a:noFill/>
        </p:spPr>
        <p:txBody>
          <a:bodyPr wrap="none" rtlCol="0">
            <a:spAutoFit/>
          </a:bodyPr>
          <a:lstStyle/>
          <a:p>
            <a:r>
              <a:rPr lang="en-US" sz="800" b="1" dirty="0" err="1">
                <a:latin typeface="Arial" panose="020B0604020202020204" pitchFamily="34" charset="0"/>
                <a:cs typeface="Arial" panose="020B0604020202020204" pitchFamily="34" charset="0"/>
              </a:rPr>
              <a:t>Nuc</a:t>
            </a:r>
            <a:endParaRPr lang="en-US" sz="800" b="1"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6A2DAD22-EE60-6242-B739-1AFBBB5CF045}"/>
              </a:ext>
            </a:extLst>
          </p:cNvPr>
          <p:cNvSpPr/>
          <p:nvPr/>
        </p:nvSpPr>
        <p:spPr>
          <a:xfrm>
            <a:off x="394294" y="1292747"/>
            <a:ext cx="91440" cy="724467"/>
          </a:xfrm>
          <a:prstGeom prst="rect">
            <a:avLst/>
          </a:prstGeom>
          <a:solidFill>
            <a:srgbClr val="91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3ECB59AB-A5F5-AF4C-80EF-57E869A5A561}"/>
              </a:ext>
            </a:extLst>
          </p:cNvPr>
          <p:cNvPicPr>
            <a:picLocks/>
          </p:cNvPicPr>
          <p:nvPr/>
        </p:nvPicPr>
        <p:blipFill>
          <a:blip r:embed="rId8"/>
          <a:stretch>
            <a:fillRect/>
          </a:stretch>
        </p:blipFill>
        <p:spPr>
          <a:xfrm>
            <a:off x="766033" y="3360032"/>
            <a:ext cx="1828800" cy="1828800"/>
          </a:xfrm>
          <a:prstGeom prst="rect">
            <a:avLst/>
          </a:prstGeom>
        </p:spPr>
      </p:pic>
      <p:sp>
        <p:nvSpPr>
          <p:cNvPr id="96" name="Rectangle 95">
            <a:extLst>
              <a:ext uri="{FF2B5EF4-FFF2-40B4-BE49-F238E27FC236}">
                <a16:creationId xmlns:a16="http://schemas.microsoft.com/office/drawing/2014/main" id="{A18094E1-0BA7-9948-B69A-BADCF7B04B80}"/>
              </a:ext>
            </a:extLst>
          </p:cNvPr>
          <p:cNvSpPr/>
          <p:nvPr/>
        </p:nvSpPr>
        <p:spPr>
          <a:xfrm>
            <a:off x="945674" y="5132130"/>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-2</a:t>
            </a:r>
          </a:p>
        </p:txBody>
      </p:sp>
      <p:sp>
        <p:nvSpPr>
          <p:cNvPr id="97" name="Rectangle 96">
            <a:extLst>
              <a:ext uri="{FF2B5EF4-FFF2-40B4-BE49-F238E27FC236}">
                <a16:creationId xmlns:a16="http://schemas.microsoft.com/office/drawing/2014/main" id="{334D92BF-0B15-3D4A-9AA5-B47F0F808C5C}"/>
              </a:ext>
            </a:extLst>
          </p:cNvPr>
          <p:cNvSpPr/>
          <p:nvPr/>
        </p:nvSpPr>
        <p:spPr>
          <a:xfrm>
            <a:off x="1268521" y="5132130"/>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98" name="Rectangle 97">
            <a:extLst>
              <a:ext uri="{FF2B5EF4-FFF2-40B4-BE49-F238E27FC236}">
                <a16:creationId xmlns:a16="http://schemas.microsoft.com/office/drawing/2014/main" id="{865A8F76-3AB0-BF46-9EC3-1E209BAC94D5}"/>
              </a:ext>
            </a:extLst>
          </p:cNvPr>
          <p:cNvSpPr/>
          <p:nvPr/>
        </p:nvSpPr>
        <p:spPr>
          <a:xfrm>
            <a:off x="1591368"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99" name="Rectangle 98">
            <a:extLst>
              <a:ext uri="{FF2B5EF4-FFF2-40B4-BE49-F238E27FC236}">
                <a16:creationId xmlns:a16="http://schemas.microsoft.com/office/drawing/2014/main" id="{C21F6662-C8A4-AA49-B2B1-2444ED9525AD}"/>
              </a:ext>
            </a:extLst>
          </p:cNvPr>
          <p:cNvSpPr/>
          <p:nvPr/>
        </p:nvSpPr>
        <p:spPr>
          <a:xfrm>
            <a:off x="1870933"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100" name="Rectangle 99">
            <a:extLst>
              <a:ext uri="{FF2B5EF4-FFF2-40B4-BE49-F238E27FC236}">
                <a16:creationId xmlns:a16="http://schemas.microsoft.com/office/drawing/2014/main" id="{5B249498-E4C2-C144-B2EE-6B5414A1EE5B}"/>
              </a:ext>
            </a:extLst>
          </p:cNvPr>
          <p:cNvSpPr/>
          <p:nvPr/>
        </p:nvSpPr>
        <p:spPr>
          <a:xfrm>
            <a:off x="2150498"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2</a:t>
            </a:r>
          </a:p>
        </p:txBody>
      </p:sp>
      <p:sp>
        <p:nvSpPr>
          <p:cNvPr id="101" name="Rectangle 100">
            <a:extLst>
              <a:ext uri="{FF2B5EF4-FFF2-40B4-BE49-F238E27FC236}">
                <a16:creationId xmlns:a16="http://schemas.microsoft.com/office/drawing/2014/main" id="{44E8A599-ED06-3D46-8896-C633BA87D7DD}"/>
              </a:ext>
            </a:extLst>
          </p:cNvPr>
          <p:cNvSpPr/>
          <p:nvPr/>
        </p:nvSpPr>
        <p:spPr>
          <a:xfrm>
            <a:off x="2430064" y="5132130"/>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a:t>
            </a:r>
          </a:p>
        </p:txBody>
      </p:sp>
      <p:sp>
        <p:nvSpPr>
          <p:cNvPr id="102" name="Rectangle 101">
            <a:extLst>
              <a:ext uri="{FF2B5EF4-FFF2-40B4-BE49-F238E27FC236}">
                <a16:creationId xmlns:a16="http://schemas.microsoft.com/office/drawing/2014/main" id="{C3A37EC6-DA19-1845-919E-320BF51BA260}"/>
              </a:ext>
            </a:extLst>
          </p:cNvPr>
          <p:cNvSpPr/>
          <p:nvPr/>
        </p:nvSpPr>
        <p:spPr>
          <a:xfrm>
            <a:off x="509461" y="3274124"/>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103" name="Rectangle 102">
            <a:extLst>
              <a:ext uri="{FF2B5EF4-FFF2-40B4-BE49-F238E27FC236}">
                <a16:creationId xmlns:a16="http://schemas.microsoft.com/office/drawing/2014/main" id="{878AB57A-27BF-4749-9A07-33DA25C6E77C}"/>
              </a:ext>
            </a:extLst>
          </p:cNvPr>
          <p:cNvSpPr/>
          <p:nvPr/>
        </p:nvSpPr>
        <p:spPr>
          <a:xfrm>
            <a:off x="456562" y="3544843"/>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0.5</a:t>
            </a:r>
          </a:p>
        </p:txBody>
      </p:sp>
      <p:sp>
        <p:nvSpPr>
          <p:cNvPr id="104" name="Rectangle 103">
            <a:extLst>
              <a:ext uri="{FF2B5EF4-FFF2-40B4-BE49-F238E27FC236}">
                <a16:creationId xmlns:a16="http://schemas.microsoft.com/office/drawing/2014/main" id="{0DA8C681-5C67-1141-AD9A-69C760C8F83E}"/>
              </a:ext>
            </a:extLst>
          </p:cNvPr>
          <p:cNvSpPr/>
          <p:nvPr/>
        </p:nvSpPr>
        <p:spPr>
          <a:xfrm>
            <a:off x="509461" y="3815562"/>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105" name="Rectangle 104">
            <a:extLst>
              <a:ext uri="{FF2B5EF4-FFF2-40B4-BE49-F238E27FC236}">
                <a16:creationId xmlns:a16="http://schemas.microsoft.com/office/drawing/2014/main" id="{7C5E8FBC-70B5-FE48-8C11-70168DEAB718}"/>
              </a:ext>
            </a:extLst>
          </p:cNvPr>
          <p:cNvSpPr/>
          <p:nvPr/>
        </p:nvSpPr>
        <p:spPr>
          <a:xfrm>
            <a:off x="434921" y="408628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-0.5</a:t>
            </a:r>
          </a:p>
        </p:txBody>
      </p:sp>
      <p:sp>
        <p:nvSpPr>
          <p:cNvPr id="106" name="Rectangle 105">
            <a:extLst>
              <a:ext uri="{FF2B5EF4-FFF2-40B4-BE49-F238E27FC236}">
                <a16:creationId xmlns:a16="http://schemas.microsoft.com/office/drawing/2014/main" id="{E8CBCD5B-F842-6446-9377-251A2837B983}"/>
              </a:ext>
            </a:extLst>
          </p:cNvPr>
          <p:cNvSpPr/>
          <p:nvPr/>
        </p:nvSpPr>
        <p:spPr>
          <a:xfrm>
            <a:off x="487820" y="4357000"/>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107" name="Rectangle 106">
            <a:extLst>
              <a:ext uri="{FF2B5EF4-FFF2-40B4-BE49-F238E27FC236}">
                <a16:creationId xmlns:a16="http://schemas.microsoft.com/office/drawing/2014/main" id="{32C3043F-6D99-D442-AEBB-7C6A3A1E6624}"/>
              </a:ext>
            </a:extLst>
          </p:cNvPr>
          <p:cNvSpPr/>
          <p:nvPr/>
        </p:nvSpPr>
        <p:spPr>
          <a:xfrm>
            <a:off x="434921" y="4627719"/>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-1.5</a:t>
            </a:r>
          </a:p>
        </p:txBody>
      </p:sp>
      <p:sp>
        <p:nvSpPr>
          <p:cNvPr id="108" name="Rectangle 107">
            <a:extLst>
              <a:ext uri="{FF2B5EF4-FFF2-40B4-BE49-F238E27FC236}">
                <a16:creationId xmlns:a16="http://schemas.microsoft.com/office/drawing/2014/main" id="{572CDD41-7B36-404C-8D7B-57EE7569184F}"/>
              </a:ext>
            </a:extLst>
          </p:cNvPr>
          <p:cNvSpPr/>
          <p:nvPr/>
        </p:nvSpPr>
        <p:spPr>
          <a:xfrm>
            <a:off x="487820" y="4898435"/>
            <a:ext cx="29848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-2</a:t>
            </a:r>
          </a:p>
        </p:txBody>
      </p:sp>
      <p:sp>
        <p:nvSpPr>
          <p:cNvPr id="109" name="Rectangle 108">
            <a:extLst>
              <a:ext uri="{FF2B5EF4-FFF2-40B4-BE49-F238E27FC236}">
                <a16:creationId xmlns:a16="http://schemas.microsoft.com/office/drawing/2014/main" id="{5AC089EE-B6EE-9041-B206-2C0DD852C9E8}"/>
              </a:ext>
            </a:extLst>
          </p:cNvPr>
          <p:cNvSpPr/>
          <p:nvPr/>
        </p:nvSpPr>
        <p:spPr>
          <a:xfrm>
            <a:off x="531783" y="5274740"/>
            <a:ext cx="2374368"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Log ratio between central NFR and </a:t>
            </a:r>
          </a:p>
          <a:p>
            <a:pPr algn="ctr"/>
            <a:r>
              <a:rPr lang="en-US" sz="1000" b="1" dirty="0">
                <a:latin typeface="Arial" panose="020B0604020202020204" pitchFamily="34" charset="0"/>
                <a:cs typeface="Arial" panose="020B0604020202020204" pitchFamily="34" charset="0"/>
              </a:rPr>
              <a:t>mono nucleosome reads</a:t>
            </a:r>
          </a:p>
        </p:txBody>
      </p:sp>
      <p:sp>
        <p:nvSpPr>
          <p:cNvPr id="110" name="Rectangle 109">
            <a:extLst>
              <a:ext uri="{FF2B5EF4-FFF2-40B4-BE49-F238E27FC236}">
                <a16:creationId xmlns:a16="http://schemas.microsoft.com/office/drawing/2014/main" id="{ADBE8A26-7FF7-AB44-89CB-AF2AAB30CCE5}"/>
              </a:ext>
            </a:extLst>
          </p:cNvPr>
          <p:cNvSpPr/>
          <p:nvPr/>
        </p:nvSpPr>
        <p:spPr>
          <a:xfrm rot="16200000">
            <a:off x="-780992" y="4156945"/>
            <a:ext cx="2218877"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Log ratio between total  NFR and </a:t>
            </a:r>
          </a:p>
          <a:p>
            <a:pPr algn="ctr"/>
            <a:r>
              <a:rPr lang="en-US" sz="1000" b="1" dirty="0">
                <a:latin typeface="Arial" panose="020B0604020202020204" pitchFamily="34" charset="0"/>
                <a:cs typeface="Arial" panose="020B0604020202020204" pitchFamily="34" charset="0"/>
              </a:rPr>
              <a:t>mono nucleosome reads</a:t>
            </a:r>
          </a:p>
        </p:txBody>
      </p:sp>
      <p:sp>
        <p:nvSpPr>
          <p:cNvPr id="111" name="Rectangle 110">
            <a:extLst>
              <a:ext uri="{FF2B5EF4-FFF2-40B4-BE49-F238E27FC236}">
                <a16:creationId xmlns:a16="http://schemas.microsoft.com/office/drawing/2014/main" id="{665BD4A6-0E7B-DE43-B9F5-579DDC3D7A31}"/>
              </a:ext>
            </a:extLst>
          </p:cNvPr>
          <p:cNvSpPr/>
          <p:nvPr/>
        </p:nvSpPr>
        <p:spPr>
          <a:xfrm>
            <a:off x="3977229" y="3101947"/>
            <a:ext cx="449162"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NFR</a:t>
            </a:r>
          </a:p>
        </p:txBody>
      </p:sp>
      <p:sp>
        <p:nvSpPr>
          <p:cNvPr id="112" name="Rectangle 111">
            <a:extLst>
              <a:ext uri="{FF2B5EF4-FFF2-40B4-BE49-F238E27FC236}">
                <a16:creationId xmlns:a16="http://schemas.microsoft.com/office/drawing/2014/main" id="{68CDDF83-CECB-3C42-A6F5-3468D4491B6A}"/>
              </a:ext>
            </a:extLst>
          </p:cNvPr>
          <p:cNvSpPr/>
          <p:nvPr/>
        </p:nvSpPr>
        <p:spPr>
          <a:xfrm>
            <a:off x="4989849" y="3101947"/>
            <a:ext cx="130837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Mono nucleosome</a:t>
            </a:r>
          </a:p>
        </p:txBody>
      </p:sp>
      <p:sp>
        <p:nvSpPr>
          <p:cNvPr id="113" name="Rectangle 112">
            <a:extLst>
              <a:ext uri="{FF2B5EF4-FFF2-40B4-BE49-F238E27FC236}">
                <a16:creationId xmlns:a16="http://schemas.microsoft.com/office/drawing/2014/main" id="{F750A169-404F-0842-AE36-8D3224704027}"/>
              </a:ext>
            </a:extLst>
          </p:cNvPr>
          <p:cNvSpPr/>
          <p:nvPr/>
        </p:nvSpPr>
        <p:spPr>
          <a:xfrm>
            <a:off x="4623415" y="2870506"/>
            <a:ext cx="54053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V plot</a:t>
            </a:r>
          </a:p>
        </p:txBody>
      </p:sp>
      <p:cxnSp>
        <p:nvCxnSpPr>
          <p:cNvPr id="114" name="Straight Connector 113">
            <a:extLst>
              <a:ext uri="{FF2B5EF4-FFF2-40B4-BE49-F238E27FC236}">
                <a16:creationId xmlns:a16="http://schemas.microsoft.com/office/drawing/2014/main" id="{6C6A421D-530E-B548-A12F-BD602C50F435}"/>
              </a:ext>
            </a:extLst>
          </p:cNvPr>
          <p:cNvCxnSpPr>
            <a:cxnSpLocks/>
          </p:cNvCxnSpPr>
          <p:nvPr/>
        </p:nvCxnSpPr>
        <p:spPr>
          <a:xfrm flipV="1">
            <a:off x="3630310" y="3101947"/>
            <a:ext cx="25852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2D6CFC4E-FD30-2D4B-96A2-DDCC82249DEE}"/>
              </a:ext>
            </a:extLst>
          </p:cNvPr>
          <p:cNvPicPr>
            <a:picLocks/>
          </p:cNvPicPr>
          <p:nvPr/>
        </p:nvPicPr>
        <p:blipFill>
          <a:blip r:embed="rId9"/>
          <a:stretch>
            <a:fillRect/>
          </a:stretch>
        </p:blipFill>
        <p:spPr>
          <a:xfrm>
            <a:off x="3630310" y="5132130"/>
            <a:ext cx="1143000" cy="905809"/>
          </a:xfrm>
          <a:prstGeom prst="rect">
            <a:avLst/>
          </a:prstGeom>
        </p:spPr>
      </p:pic>
      <p:sp>
        <p:nvSpPr>
          <p:cNvPr id="116" name="Rectangle 115">
            <a:extLst>
              <a:ext uri="{FF2B5EF4-FFF2-40B4-BE49-F238E27FC236}">
                <a16:creationId xmlns:a16="http://schemas.microsoft.com/office/drawing/2014/main" id="{3E831F6B-9C7C-3949-B7CE-19C16D3B2AC1}"/>
              </a:ext>
            </a:extLst>
          </p:cNvPr>
          <p:cNvSpPr/>
          <p:nvPr/>
        </p:nvSpPr>
        <p:spPr>
          <a:xfrm>
            <a:off x="4268931" y="6158268"/>
            <a:ext cx="13227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117" name="Group 116">
            <a:extLst>
              <a:ext uri="{FF2B5EF4-FFF2-40B4-BE49-F238E27FC236}">
                <a16:creationId xmlns:a16="http://schemas.microsoft.com/office/drawing/2014/main" id="{2500C7FA-236C-3342-9C86-617EE77EF29E}"/>
              </a:ext>
            </a:extLst>
          </p:cNvPr>
          <p:cNvGrpSpPr/>
          <p:nvPr/>
        </p:nvGrpSpPr>
        <p:grpSpPr>
          <a:xfrm>
            <a:off x="3506753" y="4123182"/>
            <a:ext cx="1386929" cy="254137"/>
            <a:chOff x="391715" y="2366522"/>
            <a:chExt cx="1386929" cy="254137"/>
          </a:xfrm>
        </p:grpSpPr>
        <p:sp>
          <p:nvSpPr>
            <p:cNvPr id="118" name="TextBox 117">
              <a:extLst>
                <a:ext uri="{FF2B5EF4-FFF2-40B4-BE49-F238E27FC236}">
                  <a16:creationId xmlns:a16="http://schemas.microsoft.com/office/drawing/2014/main" id="{5778A178-CFDB-8142-ADE3-C4EC3585049E}"/>
                </a:ext>
              </a:extLst>
            </p:cNvPr>
            <p:cNvSpPr txBox="1"/>
            <p:nvPr/>
          </p:nvSpPr>
          <p:spPr>
            <a:xfrm>
              <a:off x="391715" y="2374438"/>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19" name="TextBox 118">
              <a:extLst>
                <a:ext uri="{FF2B5EF4-FFF2-40B4-BE49-F238E27FC236}">
                  <a16:creationId xmlns:a16="http://schemas.microsoft.com/office/drawing/2014/main" id="{7022BAFC-01E1-E940-980E-6789832D803C}"/>
                </a:ext>
              </a:extLst>
            </p:cNvPr>
            <p:cNvSpPr txBox="1"/>
            <p:nvPr/>
          </p:nvSpPr>
          <p:spPr>
            <a:xfrm>
              <a:off x="1252499" y="2366522"/>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20" name="TextBox 119">
              <a:extLst>
                <a:ext uri="{FF2B5EF4-FFF2-40B4-BE49-F238E27FC236}">
                  <a16:creationId xmlns:a16="http://schemas.microsoft.com/office/drawing/2014/main" id="{1CC41A5B-33D6-514E-BDD2-30035ADC0B07}"/>
                </a:ext>
              </a:extLst>
            </p:cNvPr>
            <p:cNvSpPr txBox="1"/>
            <p:nvPr/>
          </p:nvSpPr>
          <p:spPr>
            <a:xfrm>
              <a:off x="730955" y="2366523"/>
              <a:ext cx="71652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summit</a:t>
              </a:r>
            </a:p>
          </p:txBody>
        </p:sp>
      </p:grpSp>
      <p:grpSp>
        <p:nvGrpSpPr>
          <p:cNvPr id="121" name="Group 120">
            <a:extLst>
              <a:ext uri="{FF2B5EF4-FFF2-40B4-BE49-F238E27FC236}">
                <a16:creationId xmlns:a16="http://schemas.microsoft.com/office/drawing/2014/main" id="{60F0F50C-7F13-0146-A1A4-876470C54691}"/>
              </a:ext>
            </a:extLst>
          </p:cNvPr>
          <p:cNvGrpSpPr/>
          <p:nvPr/>
        </p:nvGrpSpPr>
        <p:grpSpPr>
          <a:xfrm>
            <a:off x="4950569" y="4127139"/>
            <a:ext cx="1386929" cy="254137"/>
            <a:chOff x="391715" y="2366522"/>
            <a:chExt cx="1386929" cy="254137"/>
          </a:xfrm>
        </p:grpSpPr>
        <p:sp>
          <p:nvSpPr>
            <p:cNvPr id="122" name="TextBox 121">
              <a:extLst>
                <a:ext uri="{FF2B5EF4-FFF2-40B4-BE49-F238E27FC236}">
                  <a16:creationId xmlns:a16="http://schemas.microsoft.com/office/drawing/2014/main" id="{ACA344D3-20C4-944D-A7A9-9754E7DF7723}"/>
                </a:ext>
              </a:extLst>
            </p:cNvPr>
            <p:cNvSpPr txBox="1"/>
            <p:nvPr/>
          </p:nvSpPr>
          <p:spPr>
            <a:xfrm>
              <a:off x="391715" y="2374438"/>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23" name="TextBox 122">
              <a:extLst>
                <a:ext uri="{FF2B5EF4-FFF2-40B4-BE49-F238E27FC236}">
                  <a16:creationId xmlns:a16="http://schemas.microsoft.com/office/drawing/2014/main" id="{3D4196F8-967E-6043-9B48-03656D65806C}"/>
                </a:ext>
              </a:extLst>
            </p:cNvPr>
            <p:cNvSpPr txBox="1"/>
            <p:nvPr/>
          </p:nvSpPr>
          <p:spPr>
            <a:xfrm>
              <a:off x="1252499" y="2366522"/>
              <a:ext cx="52614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+320</a:t>
              </a:r>
            </a:p>
          </p:txBody>
        </p:sp>
        <p:sp>
          <p:nvSpPr>
            <p:cNvPr id="124" name="TextBox 123">
              <a:extLst>
                <a:ext uri="{FF2B5EF4-FFF2-40B4-BE49-F238E27FC236}">
                  <a16:creationId xmlns:a16="http://schemas.microsoft.com/office/drawing/2014/main" id="{3BC6EF79-623F-584B-B162-43B993A77D30}"/>
                </a:ext>
              </a:extLst>
            </p:cNvPr>
            <p:cNvSpPr txBox="1"/>
            <p:nvPr/>
          </p:nvSpPr>
          <p:spPr>
            <a:xfrm>
              <a:off x="730955" y="2366523"/>
              <a:ext cx="71652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summit</a:t>
              </a:r>
            </a:p>
          </p:txBody>
        </p:sp>
      </p:grpSp>
      <p:sp>
        <p:nvSpPr>
          <p:cNvPr id="125" name="Rectangle 124">
            <a:extLst>
              <a:ext uri="{FF2B5EF4-FFF2-40B4-BE49-F238E27FC236}">
                <a16:creationId xmlns:a16="http://schemas.microsoft.com/office/drawing/2014/main" id="{2CD0C138-5C4B-404D-9D1D-795C8086148F}"/>
              </a:ext>
            </a:extLst>
          </p:cNvPr>
          <p:cNvSpPr/>
          <p:nvPr/>
        </p:nvSpPr>
        <p:spPr>
          <a:xfrm>
            <a:off x="4471156" y="598514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350</a:t>
            </a:r>
          </a:p>
        </p:txBody>
      </p:sp>
      <p:sp>
        <p:nvSpPr>
          <p:cNvPr id="126" name="Rectangle 125">
            <a:extLst>
              <a:ext uri="{FF2B5EF4-FFF2-40B4-BE49-F238E27FC236}">
                <a16:creationId xmlns:a16="http://schemas.microsoft.com/office/drawing/2014/main" id="{BE8D209B-1EA8-5C46-AC03-15D408BD4370}"/>
              </a:ext>
            </a:extLst>
          </p:cNvPr>
          <p:cNvSpPr/>
          <p:nvPr/>
        </p:nvSpPr>
        <p:spPr>
          <a:xfrm>
            <a:off x="3536201" y="5985145"/>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sp>
        <p:nvSpPr>
          <p:cNvPr id="127" name="Rectangle 126">
            <a:extLst>
              <a:ext uri="{FF2B5EF4-FFF2-40B4-BE49-F238E27FC236}">
                <a16:creationId xmlns:a16="http://schemas.microsoft.com/office/drawing/2014/main" id="{291C2293-1BA6-F34B-BD4F-19F7C3EB1779}"/>
              </a:ext>
            </a:extLst>
          </p:cNvPr>
          <p:cNvSpPr/>
          <p:nvPr/>
        </p:nvSpPr>
        <p:spPr>
          <a:xfrm>
            <a:off x="3829707" y="598514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150</a:t>
            </a:r>
          </a:p>
        </p:txBody>
      </p:sp>
      <p:sp>
        <p:nvSpPr>
          <p:cNvPr id="128" name="Rectangle 127">
            <a:extLst>
              <a:ext uri="{FF2B5EF4-FFF2-40B4-BE49-F238E27FC236}">
                <a16:creationId xmlns:a16="http://schemas.microsoft.com/office/drawing/2014/main" id="{2F94CE26-F7F6-DA48-BAFE-F98428D813B4}"/>
              </a:ext>
            </a:extLst>
          </p:cNvPr>
          <p:cNvSpPr/>
          <p:nvPr/>
        </p:nvSpPr>
        <p:spPr>
          <a:xfrm>
            <a:off x="4145697" y="598514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250</a:t>
            </a:r>
          </a:p>
        </p:txBody>
      </p:sp>
      <p:sp>
        <p:nvSpPr>
          <p:cNvPr id="129" name="Rectangle 128">
            <a:extLst>
              <a:ext uri="{FF2B5EF4-FFF2-40B4-BE49-F238E27FC236}">
                <a16:creationId xmlns:a16="http://schemas.microsoft.com/office/drawing/2014/main" id="{333A46BE-5E8A-E04B-A35E-0CFC76780A82}"/>
              </a:ext>
            </a:extLst>
          </p:cNvPr>
          <p:cNvSpPr/>
          <p:nvPr/>
        </p:nvSpPr>
        <p:spPr>
          <a:xfrm rot="16200000">
            <a:off x="2699715" y="5461923"/>
            <a:ext cx="1146469"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 average reads</a:t>
            </a:r>
          </a:p>
        </p:txBody>
      </p:sp>
      <p:sp>
        <p:nvSpPr>
          <p:cNvPr id="130" name="Rectangle 129">
            <a:extLst>
              <a:ext uri="{FF2B5EF4-FFF2-40B4-BE49-F238E27FC236}">
                <a16:creationId xmlns:a16="http://schemas.microsoft.com/office/drawing/2014/main" id="{96BB22B4-DAE9-C74E-B6A0-E2168E6CF037}"/>
              </a:ext>
            </a:extLst>
          </p:cNvPr>
          <p:cNvSpPr/>
          <p:nvPr/>
        </p:nvSpPr>
        <p:spPr>
          <a:xfrm>
            <a:off x="3443868" y="5068304"/>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6</a:t>
            </a:r>
          </a:p>
        </p:txBody>
      </p:sp>
      <p:sp>
        <p:nvSpPr>
          <p:cNvPr id="131" name="Rectangle 130">
            <a:extLst>
              <a:ext uri="{FF2B5EF4-FFF2-40B4-BE49-F238E27FC236}">
                <a16:creationId xmlns:a16="http://schemas.microsoft.com/office/drawing/2014/main" id="{51EE9908-4DDC-3E47-B333-267B180E3D23}"/>
              </a:ext>
            </a:extLst>
          </p:cNvPr>
          <p:cNvSpPr/>
          <p:nvPr/>
        </p:nvSpPr>
        <p:spPr>
          <a:xfrm>
            <a:off x="3447813" y="5331840"/>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4</a:t>
            </a:r>
          </a:p>
        </p:txBody>
      </p:sp>
      <p:sp>
        <p:nvSpPr>
          <p:cNvPr id="132" name="Rectangle 131">
            <a:extLst>
              <a:ext uri="{FF2B5EF4-FFF2-40B4-BE49-F238E27FC236}">
                <a16:creationId xmlns:a16="http://schemas.microsoft.com/office/drawing/2014/main" id="{CDEBE958-C6EA-AE4A-8D43-B35A7E399D86}"/>
              </a:ext>
            </a:extLst>
          </p:cNvPr>
          <p:cNvSpPr/>
          <p:nvPr/>
        </p:nvSpPr>
        <p:spPr>
          <a:xfrm>
            <a:off x="3443868" y="5581794"/>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a:t>
            </a:r>
          </a:p>
        </p:txBody>
      </p:sp>
      <p:sp>
        <p:nvSpPr>
          <p:cNvPr id="133" name="Rectangle 132">
            <a:extLst>
              <a:ext uri="{FF2B5EF4-FFF2-40B4-BE49-F238E27FC236}">
                <a16:creationId xmlns:a16="http://schemas.microsoft.com/office/drawing/2014/main" id="{3B1B528D-9157-F84C-AAA4-B6F946BF2C8F}"/>
              </a:ext>
            </a:extLst>
          </p:cNvPr>
          <p:cNvSpPr/>
          <p:nvPr/>
        </p:nvSpPr>
        <p:spPr>
          <a:xfrm>
            <a:off x="3447813" y="5832131"/>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134" name="Rectangle 133">
            <a:extLst>
              <a:ext uri="{FF2B5EF4-FFF2-40B4-BE49-F238E27FC236}">
                <a16:creationId xmlns:a16="http://schemas.microsoft.com/office/drawing/2014/main" id="{F46A197A-F9E2-6F49-A472-4A93D147FDF6}"/>
              </a:ext>
            </a:extLst>
          </p:cNvPr>
          <p:cNvSpPr/>
          <p:nvPr/>
        </p:nvSpPr>
        <p:spPr>
          <a:xfrm>
            <a:off x="5897921" y="5978171"/>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350</a:t>
            </a:r>
          </a:p>
        </p:txBody>
      </p:sp>
      <p:sp>
        <p:nvSpPr>
          <p:cNvPr id="135" name="Rectangle 134">
            <a:extLst>
              <a:ext uri="{FF2B5EF4-FFF2-40B4-BE49-F238E27FC236}">
                <a16:creationId xmlns:a16="http://schemas.microsoft.com/office/drawing/2014/main" id="{7DF1B190-D41A-8E4E-BB31-55464B1B4FB0}"/>
              </a:ext>
            </a:extLst>
          </p:cNvPr>
          <p:cNvSpPr/>
          <p:nvPr/>
        </p:nvSpPr>
        <p:spPr>
          <a:xfrm>
            <a:off x="4962966" y="5978171"/>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sp>
        <p:nvSpPr>
          <p:cNvPr id="136" name="Rectangle 135">
            <a:extLst>
              <a:ext uri="{FF2B5EF4-FFF2-40B4-BE49-F238E27FC236}">
                <a16:creationId xmlns:a16="http://schemas.microsoft.com/office/drawing/2014/main" id="{AFD56D17-ABFC-E248-B990-C9CDAC8C9EF0}"/>
              </a:ext>
            </a:extLst>
          </p:cNvPr>
          <p:cNvSpPr/>
          <p:nvPr/>
        </p:nvSpPr>
        <p:spPr>
          <a:xfrm>
            <a:off x="5256472" y="5978171"/>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150</a:t>
            </a:r>
          </a:p>
        </p:txBody>
      </p:sp>
      <p:sp>
        <p:nvSpPr>
          <p:cNvPr id="137" name="Rectangle 136">
            <a:extLst>
              <a:ext uri="{FF2B5EF4-FFF2-40B4-BE49-F238E27FC236}">
                <a16:creationId xmlns:a16="http://schemas.microsoft.com/office/drawing/2014/main" id="{CB04A8C7-2C51-2F44-A192-0DD85CAC6862}"/>
              </a:ext>
            </a:extLst>
          </p:cNvPr>
          <p:cNvSpPr/>
          <p:nvPr/>
        </p:nvSpPr>
        <p:spPr>
          <a:xfrm>
            <a:off x="5572462" y="5978171"/>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250</a:t>
            </a:r>
          </a:p>
        </p:txBody>
      </p:sp>
      <p:sp>
        <p:nvSpPr>
          <p:cNvPr id="138" name="Rectangle 137">
            <a:extLst>
              <a:ext uri="{FF2B5EF4-FFF2-40B4-BE49-F238E27FC236}">
                <a16:creationId xmlns:a16="http://schemas.microsoft.com/office/drawing/2014/main" id="{217B34F6-AA07-7C49-8459-B0368D22B512}"/>
              </a:ext>
            </a:extLst>
          </p:cNvPr>
          <p:cNvSpPr/>
          <p:nvPr/>
        </p:nvSpPr>
        <p:spPr>
          <a:xfrm>
            <a:off x="4870633" y="5061330"/>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6</a:t>
            </a:r>
          </a:p>
        </p:txBody>
      </p:sp>
      <p:sp>
        <p:nvSpPr>
          <p:cNvPr id="139" name="Rectangle 138">
            <a:extLst>
              <a:ext uri="{FF2B5EF4-FFF2-40B4-BE49-F238E27FC236}">
                <a16:creationId xmlns:a16="http://schemas.microsoft.com/office/drawing/2014/main" id="{E9D51788-D5A9-D942-9E14-0AA7C40C3D54}"/>
              </a:ext>
            </a:extLst>
          </p:cNvPr>
          <p:cNvSpPr/>
          <p:nvPr/>
        </p:nvSpPr>
        <p:spPr>
          <a:xfrm>
            <a:off x="4874578" y="5324866"/>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4</a:t>
            </a:r>
          </a:p>
        </p:txBody>
      </p:sp>
      <p:sp>
        <p:nvSpPr>
          <p:cNvPr id="140" name="Rectangle 139">
            <a:extLst>
              <a:ext uri="{FF2B5EF4-FFF2-40B4-BE49-F238E27FC236}">
                <a16:creationId xmlns:a16="http://schemas.microsoft.com/office/drawing/2014/main" id="{D30871EB-EFEF-1543-9725-6C760361317B}"/>
              </a:ext>
            </a:extLst>
          </p:cNvPr>
          <p:cNvSpPr/>
          <p:nvPr/>
        </p:nvSpPr>
        <p:spPr>
          <a:xfrm>
            <a:off x="4870633" y="5574820"/>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a:t>
            </a:r>
          </a:p>
        </p:txBody>
      </p:sp>
      <p:sp>
        <p:nvSpPr>
          <p:cNvPr id="141" name="Rectangle 140">
            <a:extLst>
              <a:ext uri="{FF2B5EF4-FFF2-40B4-BE49-F238E27FC236}">
                <a16:creationId xmlns:a16="http://schemas.microsoft.com/office/drawing/2014/main" id="{759D7225-FE8E-0846-8213-53979F262771}"/>
              </a:ext>
            </a:extLst>
          </p:cNvPr>
          <p:cNvSpPr/>
          <p:nvPr/>
        </p:nvSpPr>
        <p:spPr>
          <a:xfrm>
            <a:off x="4874578" y="5825157"/>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pic>
        <p:nvPicPr>
          <p:cNvPr id="142" name="Picture 141">
            <a:extLst>
              <a:ext uri="{FF2B5EF4-FFF2-40B4-BE49-F238E27FC236}">
                <a16:creationId xmlns:a16="http://schemas.microsoft.com/office/drawing/2014/main" id="{22395D84-6969-7E40-A4E5-A8DA98CBDCE4}"/>
              </a:ext>
            </a:extLst>
          </p:cNvPr>
          <p:cNvPicPr>
            <a:picLocks/>
          </p:cNvPicPr>
          <p:nvPr/>
        </p:nvPicPr>
        <p:blipFill>
          <a:blip r:embed="rId10"/>
          <a:stretch>
            <a:fillRect/>
          </a:stretch>
        </p:blipFill>
        <p:spPr>
          <a:xfrm>
            <a:off x="5072535" y="5132130"/>
            <a:ext cx="1143000" cy="914400"/>
          </a:xfrm>
          <a:prstGeom prst="rect">
            <a:avLst/>
          </a:prstGeom>
        </p:spPr>
      </p:pic>
      <p:sp>
        <p:nvSpPr>
          <p:cNvPr id="143" name="Rectangle 142">
            <a:extLst>
              <a:ext uri="{FF2B5EF4-FFF2-40B4-BE49-F238E27FC236}">
                <a16:creationId xmlns:a16="http://schemas.microsoft.com/office/drawing/2014/main" id="{BE685E94-11F6-F74B-ABC9-4FBE31A76388}"/>
              </a:ext>
            </a:extLst>
          </p:cNvPr>
          <p:cNvSpPr/>
          <p:nvPr/>
        </p:nvSpPr>
        <p:spPr>
          <a:xfrm>
            <a:off x="3973193" y="4919865"/>
            <a:ext cx="449162"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NFR</a:t>
            </a:r>
          </a:p>
        </p:txBody>
      </p:sp>
      <p:sp>
        <p:nvSpPr>
          <p:cNvPr id="144" name="Rectangle 143">
            <a:extLst>
              <a:ext uri="{FF2B5EF4-FFF2-40B4-BE49-F238E27FC236}">
                <a16:creationId xmlns:a16="http://schemas.microsoft.com/office/drawing/2014/main" id="{F99DD6C1-BAC7-EC48-88C6-8A921FA6556F}"/>
              </a:ext>
            </a:extLst>
          </p:cNvPr>
          <p:cNvSpPr/>
          <p:nvPr/>
        </p:nvSpPr>
        <p:spPr>
          <a:xfrm>
            <a:off x="4985813" y="4919865"/>
            <a:ext cx="130837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Mono nucleosome</a:t>
            </a:r>
          </a:p>
        </p:txBody>
      </p:sp>
      <p:sp>
        <p:nvSpPr>
          <p:cNvPr id="145" name="Rectangle 144">
            <a:extLst>
              <a:ext uri="{FF2B5EF4-FFF2-40B4-BE49-F238E27FC236}">
                <a16:creationId xmlns:a16="http://schemas.microsoft.com/office/drawing/2014/main" id="{BF1B176F-5F3C-FE4D-9D56-C8198D3BA693}"/>
              </a:ext>
            </a:extLst>
          </p:cNvPr>
          <p:cNvSpPr/>
          <p:nvPr/>
        </p:nvSpPr>
        <p:spPr>
          <a:xfrm>
            <a:off x="4154516" y="4688424"/>
            <a:ext cx="147027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profile</a:t>
            </a:r>
          </a:p>
        </p:txBody>
      </p:sp>
      <p:cxnSp>
        <p:nvCxnSpPr>
          <p:cNvPr id="146" name="Straight Connector 145">
            <a:extLst>
              <a:ext uri="{FF2B5EF4-FFF2-40B4-BE49-F238E27FC236}">
                <a16:creationId xmlns:a16="http://schemas.microsoft.com/office/drawing/2014/main" id="{ACF532EF-5545-8647-871B-55B82864C283}"/>
              </a:ext>
            </a:extLst>
          </p:cNvPr>
          <p:cNvCxnSpPr>
            <a:cxnSpLocks/>
          </p:cNvCxnSpPr>
          <p:nvPr/>
        </p:nvCxnSpPr>
        <p:spPr>
          <a:xfrm flipV="1">
            <a:off x="3626274" y="4919865"/>
            <a:ext cx="25852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1D368108-80D0-CA45-B687-EB819970A04A}"/>
              </a:ext>
            </a:extLst>
          </p:cNvPr>
          <p:cNvSpPr/>
          <p:nvPr/>
        </p:nvSpPr>
        <p:spPr>
          <a:xfrm rot="16200000">
            <a:off x="2605394" y="3655424"/>
            <a:ext cx="13227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Fragment size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sp>
        <p:nvSpPr>
          <p:cNvPr id="148" name="Rectangle 147">
            <a:extLst>
              <a:ext uri="{FF2B5EF4-FFF2-40B4-BE49-F238E27FC236}">
                <a16:creationId xmlns:a16="http://schemas.microsoft.com/office/drawing/2014/main" id="{9906CC86-52F9-DC43-96F5-9B7E0C356BDA}"/>
              </a:ext>
            </a:extLst>
          </p:cNvPr>
          <p:cNvSpPr/>
          <p:nvPr/>
        </p:nvSpPr>
        <p:spPr>
          <a:xfrm>
            <a:off x="4064955" y="4321874"/>
            <a:ext cx="160492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Etv2 ChIP-seq summits</a:t>
            </a:r>
          </a:p>
        </p:txBody>
      </p:sp>
      <p:pic>
        <p:nvPicPr>
          <p:cNvPr id="149" name="Picture 148">
            <a:extLst>
              <a:ext uri="{FF2B5EF4-FFF2-40B4-BE49-F238E27FC236}">
                <a16:creationId xmlns:a16="http://schemas.microsoft.com/office/drawing/2014/main" id="{E7998C67-07A9-4E42-85EF-2AE3FD17362B}"/>
              </a:ext>
            </a:extLst>
          </p:cNvPr>
          <p:cNvPicPr>
            <a:picLocks noChangeAspect="1"/>
          </p:cNvPicPr>
          <p:nvPr/>
        </p:nvPicPr>
        <p:blipFill>
          <a:blip r:embed="rId11"/>
          <a:stretch>
            <a:fillRect/>
          </a:stretch>
        </p:blipFill>
        <p:spPr>
          <a:xfrm>
            <a:off x="6289004" y="3285849"/>
            <a:ext cx="108275" cy="874404"/>
          </a:xfrm>
          <a:prstGeom prst="rect">
            <a:avLst/>
          </a:prstGeom>
        </p:spPr>
      </p:pic>
      <p:sp>
        <p:nvSpPr>
          <p:cNvPr id="150" name="Rectangle 149">
            <a:extLst>
              <a:ext uri="{FF2B5EF4-FFF2-40B4-BE49-F238E27FC236}">
                <a16:creationId xmlns:a16="http://schemas.microsoft.com/office/drawing/2014/main" id="{CCFADAFC-DCB0-7B47-9F01-C6FECE117A68}"/>
              </a:ext>
            </a:extLst>
          </p:cNvPr>
          <p:cNvSpPr/>
          <p:nvPr/>
        </p:nvSpPr>
        <p:spPr>
          <a:xfrm>
            <a:off x="6351369" y="4000071"/>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151" name="Rectangle 150">
            <a:extLst>
              <a:ext uri="{FF2B5EF4-FFF2-40B4-BE49-F238E27FC236}">
                <a16:creationId xmlns:a16="http://schemas.microsoft.com/office/drawing/2014/main" id="{1AA6AFB3-5596-F242-96AB-CFD577912DD6}"/>
              </a:ext>
            </a:extLst>
          </p:cNvPr>
          <p:cNvSpPr/>
          <p:nvPr/>
        </p:nvSpPr>
        <p:spPr>
          <a:xfrm>
            <a:off x="6324648" y="3189675"/>
            <a:ext cx="431529"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0.05</a:t>
            </a:r>
          </a:p>
        </p:txBody>
      </p:sp>
      <p:sp>
        <p:nvSpPr>
          <p:cNvPr id="152" name="Oval 151">
            <a:extLst>
              <a:ext uri="{FF2B5EF4-FFF2-40B4-BE49-F238E27FC236}">
                <a16:creationId xmlns:a16="http://schemas.microsoft.com/office/drawing/2014/main" id="{79CE2A3E-96C9-C946-AFC6-5D4F0627BA76}"/>
              </a:ext>
            </a:extLst>
          </p:cNvPr>
          <p:cNvSpPr>
            <a:spLocks/>
          </p:cNvSpPr>
          <p:nvPr/>
        </p:nvSpPr>
        <p:spPr>
          <a:xfrm>
            <a:off x="542905" y="5768852"/>
            <a:ext cx="126609" cy="12660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53" name="Rectangle 152">
            <a:extLst>
              <a:ext uri="{FF2B5EF4-FFF2-40B4-BE49-F238E27FC236}">
                <a16:creationId xmlns:a16="http://schemas.microsoft.com/office/drawing/2014/main" id="{36D1513A-E292-6149-AAC4-732B3D68BAB1}"/>
              </a:ext>
            </a:extLst>
          </p:cNvPr>
          <p:cNvSpPr/>
          <p:nvPr/>
        </p:nvSpPr>
        <p:spPr>
          <a:xfrm>
            <a:off x="664743" y="5709045"/>
            <a:ext cx="888385"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NFR (5,291)</a:t>
            </a:r>
          </a:p>
        </p:txBody>
      </p:sp>
      <p:sp>
        <p:nvSpPr>
          <p:cNvPr id="154" name="Oval 153">
            <a:extLst>
              <a:ext uri="{FF2B5EF4-FFF2-40B4-BE49-F238E27FC236}">
                <a16:creationId xmlns:a16="http://schemas.microsoft.com/office/drawing/2014/main" id="{8DC2B394-304E-2546-8FAF-EE4DBD555322}"/>
              </a:ext>
            </a:extLst>
          </p:cNvPr>
          <p:cNvSpPr>
            <a:spLocks/>
          </p:cNvSpPr>
          <p:nvPr/>
        </p:nvSpPr>
        <p:spPr>
          <a:xfrm>
            <a:off x="542905" y="5972990"/>
            <a:ext cx="126609" cy="12660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55" name="Rectangle 154">
            <a:extLst>
              <a:ext uri="{FF2B5EF4-FFF2-40B4-BE49-F238E27FC236}">
                <a16:creationId xmlns:a16="http://schemas.microsoft.com/office/drawing/2014/main" id="{15E573FE-B7CD-FB48-B777-8525DE779043}"/>
              </a:ext>
            </a:extLst>
          </p:cNvPr>
          <p:cNvSpPr/>
          <p:nvPr/>
        </p:nvSpPr>
        <p:spPr>
          <a:xfrm>
            <a:off x="667188" y="5912047"/>
            <a:ext cx="1782860"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Mono nucleosome  (8,843)</a:t>
            </a:r>
          </a:p>
        </p:txBody>
      </p:sp>
      <p:sp>
        <p:nvSpPr>
          <p:cNvPr id="156" name="Rectangle 155">
            <a:extLst>
              <a:ext uri="{FF2B5EF4-FFF2-40B4-BE49-F238E27FC236}">
                <a16:creationId xmlns:a16="http://schemas.microsoft.com/office/drawing/2014/main" id="{028429F5-54D4-5E44-B1B1-BFDC3324053D}"/>
              </a:ext>
            </a:extLst>
          </p:cNvPr>
          <p:cNvSpPr/>
          <p:nvPr/>
        </p:nvSpPr>
        <p:spPr>
          <a:xfrm>
            <a:off x="88065" y="2870506"/>
            <a:ext cx="26321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b</a:t>
            </a:r>
          </a:p>
        </p:txBody>
      </p:sp>
      <p:sp>
        <p:nvSpPr>
          <p:cNvPr id="157" name="Rectangle 156">
            <a:extLst>
              <a:ext uri="{FF2B5EF4-FFF2-40B4-BE49-F238E27FC236}">
                <a16:creationId xmlns:a16="http://schemas.microsoft.com/office/drawing/2014/main" id="{1CDCA6C3-295E-0B4C-9989-921E14DC0C62}"/>
              </a:ext>
            </a:extLst>
          </p:cNvPr>
          <p:cNvSpPr/>
          <p:nvPr/>
        </p:nvSpPr>
        <p:spPr>
          <a:xfrm>
            <a:off x="3120549" y="2870506"/>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c</a:t>
            </a:r>
          </a:p>
        </p:txBody>
      </p:sp>
      <p:sp>
        <p:nvSpPr>
          <p:cNvPr id="158" name="Rectangle 157">
            <a:extLst>
              <a:ext uri="{FF2B5EF4-FFF2-40B4-BE49-F238E27FC236}">
                <a16:creationId xmlns:a16="http://schemas.microsoft.com/office/drawing/2014/main" id="{1C63FAC2-8BEC-6640-AE98-94417DA22D9C}"/>
              </a:ext>
            </a:extLst>
          </p:cNvPr>
          <p:cNvSpPr/>
          <p:nvPr/>
        </p:nvSpPr>
        <p:spPr>
          <a:xfrm>
            <a:off x="3121077" y="4673644"/>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a:t>
            </a:r>
          </a:p>
        </p:txBody>
      </p:sp>
      <p:pic>
        <p:nvPicPr>
          <p:cNvPr id="159" name="Picture 158">
            <a:extLst>
              <a:ext uri="{FF2B5EF4-FFF2-40B4-BE49-F238E27FC236}">
                <a16:creationId xmlns:a16="http://schemas.microsoft.com/office/drawing/2014/main" id="{A6EE59C5-B0DF-824F-9A4A-1A0E968C2314}"/>
              </a:ext>
            </a:extLst>
          </p:cNvPr>
          <p:cNvPicPr>
            <a:picLocks/>
          </p:cNvPicPr>
          <p:nvPr/>
        </p:nvPicPr>
        <p:blipFill>
          <a:blip r:embed="rId12"/>
          <a:stretch>
            <a:fillRect/>
          </a:stretch>
        </p:blipFill>
        <p:spPr>
          <a:xfrm>
            <a:off x="3654818" y="3284695"/>
            <a:ext cx="1143000" cy="914400"/>
          </a:xfrm>
          <a:prstGeom prst="rect">
            <a:avLst/>
          </a:prstGeom>
        </p:spPr>
      </p:pic>
      <p:pic>
        <p:nvPicPr>
          <p:cNvPr id="160" name="Picture 159">
            <a:extLst>
              <a:ext uri="{FF2B5EF4-FFF2-40B4-BE49-F238E27FC236}">
                <a16:creationId xmlns:a16="http://schemas.microsoft.com/office/drawing/2014/main" id="{729FA267-E4AD-0845-99F8-E0ACC2F1427A}"/>
              </a:ext>
            </a:extLst>
          </p:cNvPr>
          <p:cNvPicPr>
            <a:picLocks/>
          </p:cNvPicPr>
          <p:nvPr/>
        </p:nvPicPr>
        <p:blipFill>
          <a:blip r:embed="rId13"/>
          <a:stretch>
            <a:fillRect/>
          </a:stretch>
        </p:blipFill>
        <p:spPr>
          <a:xfrm>
            <a:off x="5048338" y="3285036"/>
            <a:ext cx="1143000" cy="914400"/>
          </a:xfrm>
          <a:prstGeom prst="rect">
            <a:avLst/>
          </a:prstGeom>
        </p:spPr>
      </p:pic>
      <p:grpSp>
        <p:nvGrpSpPr>
          <p:cNvPr id="161" name="Group 160">
            <a:extLst>
              <a:ext uri="{FF2B5EF4-FFF2-40B4-BE49-F238E27FC236}">
                <a16:creationId xmlns:a16="http://schemas.microsoft.com/office/drawing/2014/main" id="{CDEEFFBE-2F87-C74A-925E-9EBCE089528E}"/>
              </a:ext>
            </a:extLst>
          </p:cNvPr>
          <p:cNvGrpSpPr/>
          <p:nvPr/>
        </p:nvGrpSpPr>
        <p:grpSpPr>
          <a:xfrm>
            <a:off x="3310586" y="3333205"/>
            <a:ext cx="396263" cy="975773"/>
            <a:chOff x="3355561" y="1070334"/>
            <a:chExt cx="396263" cy="975773"/>
          </a:xfrm>
        </p:grpSpPr>
        <p:sp>
          <p:nvSpPr>
            <p:cNvPr id="162" name="Rectangle 161">
              <a:extLst>
                <a:ext uri="{FF2B5EF4-FFF2-40B4-BE49-F238E27FC236}">
                  <a16:creationId xmlns:a16="http://schemas.microsoft.com/office/drawing/2014/main" id="{3B3C6A5B-CDD9-AA4D-BE11-67C0C7956E72}"/>
                </a:ext>
              </a:extLst>
            </p:cNvPr>
            <p:cNvSpPr/>
            <p:nvPr/>
          </p:nvSpPr>
          <p:spPr>
            <a:xfrm>
              <a:off x="3355561" y="1070334"/>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315</a:t>
              </a:r>
            </a:p>
          </p:txBody>
        </p:sp>
        <p:sp>
          <p:nvSpPr>
            <p:cNvPr id="163" name="Rectangle 162">
              <a:extLst>
                <a:ext uri="{FF2B5EF4-FFF2-40B4-BE49-F238E27FC236}">
                  <a16:creationId xmlns:a16="http://schemas.microsoft.com/office/drawing/2014/main" id="{B94DBD13-E476-3049-B8A6-9891D955F792}"/>
                </a:ext>
              </a:extLst>
            </p:cNvPr>
            <p:cNvSpPr/>
            <p:nvPr/>
          </p:nvSpPr>
          <p:spPr>
            <a:xfrm>
              <a:off x="3355561" y="124482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247</a:t>
              </a:r>
            </a:p>
          </p:txBody>
        </p:sp>
        <p:sp>
          <p:nvSpPr>
            <p:cNvPr id="164" name="Rectangle 163">
              <a:extLst>
                <a:ext uri="{FF2B5EF4-FFF2-40B4-BE49-F238E27FC236}">
                  <a16:creationId xmlns:a16="http://schemas.microsoft.com/office/drawing/2014/main" id="{926240B2-631E-204A-8039-8FF5321FF0C0}"/>
                </a:ext>
              </a:extLst>
            </p:cNvPr>
            <p:cNvSpPr/>
            <p:nvPr/>
          </p:nvSpPr>
          <p:spPr>
            <a:xfrm>
              <a:off x="3355561" y="143857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180</a:t>
              </a:r>
            </a:p>
          </p:txBody>
        </p:sp>
        <p:sp>
          <p:nvSpPr>
            <p:cNvPr id="165" name="Rectangle 164">
              <a:extLst>
                <a:ext uri="{FF2B5EF4-FFF2-40B4-BE49-F238E27FC236}">
                  <a16:creationId xmlns:a16="http://schemas.microsoft.com/office/drawing/2014/main" id="{C41CAFC8-7BA9-FD49-866A-D34E678C2C60}"/>
                </a:ext>
              </a:extLst>
            </p:cNvPr>
            <p:cNvSpPr/>
            <p:nvPr/>
          </p:nvSpPr>
          <p:spPr>
            <a:xfrm>
              <a:off x="3355561" y="1657296"/>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166" name="Rectangle 165">
              <a:extLst>
                <a:ext uri="{FF2B5EF4-FFF2-40B4-BE49-F238E27FC236}">
                  <a16:creationId xmlns:a16="http://schemas.microsoft.com/office/drawing/2014/main" id="{433B82BF-ABBB-0E44-A675-F33D3EE21002}"/>
                </a:ext>
              </a:extLst>
            </p:cNvPr>
            <p:cNvSpPr/>
            <p:nvPr/>
          </p:nvSpPr>
          <p:spPr>
            <a:xfrm>
              <a:off x="3390827" y="1799886"/>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grpSp>
      <p:grpSp>
        <p:nvGrpSpPr>
          <p:cNvPr id="167" name="Group 166">
            <a:extLst>
              <a:ext uri="{FF2B5EF4-FFF2-40B4-BE49-F238E27FC236}">
                <a16:creationId xmlns:a16="http://schemas.microsoft.com/office/drawing/2014/main" id="{169DFFA3-947C-9244-AB09-2E121D798909}"/>
              </a:ext>
            </a:extLst>
          </p:cNvPr>
          <p:cNvGrpSpPr/>
          <p:nvPr/>
        </p:nvGrpSpPr>
        <p:grpSpPr>
          <a:xfrm>
            <a:off x="4725269" y="3331556"/>
            <a:ext cx="396263" cy="975773"/>
            <a:chOff x="3355561" y="1070334"/>
            <a:chExt cx="396263" cy="975773"/>
          </a:xfrm>
        </p:grpSpPr>
        <p:sp>
          <p:nvSpPr>
            <p:cNvPr id="168" name="Rectangle 167">
              <a:extLst>
                <a:ext uri="{FF2B5EF4-FFF2-40B4-BE49-F238E27FC236}">
                  <a16:creationId xmlns:a16="http://schemas.microsoft.com/office/drawing/2014/main" id="{7320B192-FDA9-B340-9B32-681B6E9762C3}"/>
                </a:ext>
              </a:extLst>
            </p:cNvPr>
            <p:cNvSpPr/>
            <p:nvPr/>
          </p:nvSpPr>
          <p:spPr>
            <a:xfrm>
              <a:off x="3355561" y="1070334"/>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315</a:t>
              </a:r>
            </a:p>
          </p:txBody>
        </p:sp>
        <p:sp>
          <p:nvSpPr>
            <p:cNvPr id="169" name="Rectangle 168">
              <a:extLst>
                <a:ext uri="{FF2B5EF4-FFF2-40B4-BE49-F238E27FC236}">
                  <a16:creationId xmlns:a16="http://schemas.microsoft.com/office/drawing/2014/main" id="{BB38F8E9-E066-844F-AE07-09D85E8A686E}"/>
                </a:ext>
              </a:extLst>
            </p:cNvPr>
            <p:cNvSpPr/>
            <p:nvPr/>
          </p:nvSpPr>
          <p:spPr>
            <a:xfrm>
              <a:off x="3355561" y="124482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247</a:t>
              </a:r>
            </a:p>
          </p:txBody>
        </p:sp>
        <p:sp>
          <p:nvSpPr>
            <p:cNvPr id="170" name="Rectangle 169">
              <a:extLst>
                <a:ext uri="{FF2B5EF4-FFF2-40B4-BE49-F238E27FC236}">
                  <a16:creationId xmlns:a16="http://schemas.microsoft.com/office/drawing/2014/main" id="{705C2EED-7E44-2643-AAF9-06A1256E0FB2}"/>
                </a:ext>
              </a:extLst>
            </p:cNvPr>
            <p:cNvSpPr/>
            <p:nvPr/>
          </p:nvSpPr>
          <p:spPr>
            <a:xfrm>
              <a:off x="3355561" y="1438575"/>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180</a:t>
              </a:r>
            </a:p>
          </p:txBody>
        </p:sp>
        <p:sp>
          <p:nvSpPr>
            <p:cNvPr id="171" name="Rectangle 170">
              <a:extLst>
                <a:ext uri="{FF2B5EF4-FFF2-40B4-BE49-F238E27FC236}">
                  <a16:creationId xmlns:a16="http://schemas.microsoft.com/office/drawing/2014/main" id="{2AF5C282-9193-E34E-80C3-9453C5576400}"/>
                </a:ext>
              </a:extLst>
            </p:cNvPr>
            <p:cNvSpPr/>
            <p:nvPr/>
          </p:nvSpPr>
          <p:spPr>
            <a:xfrm>
              <a:off x="3355561" y="1657296"/>
              <a:ext cx="39626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172" name="Rectangle 171">
              <a:extLst>
                <a:ext uri="{FF2B5EF4-FFF2-40B4-BE49-F238E27FC236}">
                  <a16:creationId xmlns:a16="http://schemas.microsoft.com/office/drawing/2014/main" id="{47E149EA-3F89-6441-809D-D7087D24AC39}"/>
                </a:ext>
              </a:extLst>
            </p:cNvPr>
            <p:cNvSpPr/>
            <p:nvPr/>
          </p:nvSpPr>
          <p:spPr>
            <a:xfrm>
              <a:off x="3390827" y="1799886"/>
              <a:ext cx="325731"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grpSp>
    </p:spTree>
    <p:extLst>
      <p:ext uri="{BB962C8B-B14F-4D97-AF65-F5344CB8AC3E}">
        <p14:creationId xmlns:p14="http://schemas.microsoft.com/office/powerpoint/2010/main" val="312460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7</a:t>
            </a:r>
          </a:p>
        </p:txBody>
      </p:sp>
      <p:grpSp>
        <p:nvGrpSpPr>
          <p:cNvPr id="192" name="Group 191">
            <a:extLst>
              <a:ext uri="{FF2B5EF4-FFF2-40B4-BE49-F238E27FC236}">
                <a16:creationId xmlns:a16="http://schemas.microsoft.com/office/drawing/2014/main" id="{919AC136-CF5B-AE40-B466-B0C76071AA1A}"/>
              </a:ext>
            </a:extLst>
          </p:cNvPr>
          <p:cNvGrpSpPr/>
          <p:nvPr/>
        </p:nvGrpSpPr>
        <p:grpSpPr>
          <a:xfrm>
            <a:off x="584676" y="748601"/>
            <a:ext cx="3853266" cy="4484532"/>
            <a:chOff x="1391729" y="2892922"/>
            <a:chExt cx="4272684" cy="4484532"/>
          </a:xfrm>
        </p:grpSpPr>
        <p:grpSp>
          <p:nvGrpSpPr>
            <p:cNvPr id="191" name="Group 190">
              <a:extLst>
                <a:ext uri="{FF2B5EF4-FFF2-40B4-BE49-F238E27FC236}">
                  <a16:creationId xmlns:a16="http://schemas.microsoft.com/office/drawing/2014/main" id="{EA90766F-0280-7441-B261-07CAF57AE184}"/>
                </a:ext>
              </a:extLst>
            </p:cNvPr>
            <p:cNvGrpSpPr/>
            <p:nvPr/>
          </p:nvGrpSpPr>
          <p:grpSpPr>
            <a:xfrm>
              <a:off x="1448492" y="2892922"/>
              <a:ext cx="4215921" cy="457200"/>
              <a:chOff x="1424490" y="2861271"/>
              <a:chExt cx="4215921" cy="457200"/>
            </a:xfrm>
          </p:grpSpPr>
          <p:grpSp>
            <p:nvGrpSpPr>
              <p:cNvPr id="64" name="Group 63">
                <a:extLst>
                  <a:ext uri="{FF2B5EF4-FFF2-40B4-BE49-F238E27FC236}">
                    <a16:creationId xmlns:a16="http://schemas.microsoft.com/office/drawing/2014/main" id="{2A1B1207-F26B-E94D-8855-E3B5D6F1156F}"/>
                  </a:ext>
                </a:extLst>
              </p:cNvPr>
              <p:cNvGrpSpPr/>
              <p:nvPr/>
            </p:nvGrpSpPr>
            <p:grpSpPr>
              <a:xfrm>
                <a:off x="1424490" y="2967060"/>
                <a:ext cx="2207216" cy="246221"/>
                <a:chOff x="819155" y="2971263"/>
                <a:chExt cx="2207216" cy="246221"/>
              </a:xfrm>
            </p:grpSpPr>
            <p:sp>
              <p:nvSpPr>
                <p:cNvPr id="37" name="TextBox 36">
                  <a:extLst>
                    <a:ext uri="{FF2B5EF4-FFF2-40B4-BE49-F238E27FC236}">
                      <a16:creationId xmlns:a16="http://schemas.microsoft.com/office/drawing/2014/main" id="{DBD0A94D-0E6B-9246-AE19-9FB61D4267B0}"/>
                    </a:ext>
                  </a:extLst>
                </p:cNvPr>
                <p:cNvSpPr txBox="1"/>
                <p:nvPr/>
              </p:nvSpPr>
              <p:spPr>
                <a:xfrm>
                  <a:off x="819155" y="2971263"/>
                  <a:ext cx="36260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a:t>
                  </a:r>
                  <a:endParaRPr lang="en-US" sz="1000" b="1" dirty="0"/>
                </a:p>
              </p:txBody>
            </p:sp>
            <p:sp>
              <p:nvSpPr>
                <p:cNvPr id="44" name="TextBox 43">
                  <a:extLst>
                    <a:ext uri="{FF2B5EF4-FFF2-40B4-BE49-F238E27FC236}">
                      <a16:creationId xmlns:a16="http://schemas.microsoft.com/office/drawing/2014/main" id="{BE665FDB-43A7-8342-93CB-A30DD5FDE0E0}"/>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6.8e-06</a:t>
                  </a:r>
                </a:p>
              </p:txBody>
            </p:sp>
            <p:sp>
              <p:nvSpPr>
                <p:cNvPr id="46" name="TextBox 45">
                  <a:extLst>
                    <a:ext uri="{FF2B5EF4-FFF2-40B4-BE49-F238E27FC236}">
                      <a16:creationId xmlns:a16="http://schemas.microsoft.com/office/drawing/2014/main" id="{93507E31-5852-C648-89ED-A96A37205995}"/>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9373</a:t>
                  </a:r>
                </a:p>
              </p:txBody>
            </p:sp>
            <p:sp>
              <p:nvSpPr>
                <p:cNvPr id="47" name="TextBox 46">
                  <a:extLst>
                    <a:ext uri="{FF2B5EF4-FFF2-40B4-BE49-F238E27FC236}">
                      <a16:creationId xmlns:a16="http://schemas.microsoft.com/office/drawing/2014/main" id="{B198DB4D-D806-FF4E-9345-A1053395D2C0}"/>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8594</a:t>
                  </a:r>
                </a:p>
              </p:txBody>
            </p:sp>
          </p:grpSp>
          <p:grpSp>
            <p:nvGrpSpPr>
              <p:cNvPr id="65" name="Group 64">
                <a:extLst>
                  <a:ext uri="{FF2B5EF4-FFF2-40B4-BE49-F238E27FC236}">
                    <a16:creationId xmlns:a16="http://schemas.microsoft.com/office/drawing/2014/main" id="{78DDF618-12EF-164F-A40D-7713219CA300}"/>
                  </a:ext>
                </a:extLst>
              </p:cNvPr>
              <p:cNvGrpSpPr/>
              <p:nvPr/>
            </p:nvGrpSpPr>
            <p:grpSpPr>
              <a:xfrm>
                <a:off x="3811611" y="2861271"/>
                <a:ext cx="1828800" cy="457200"/>
                <a:chOff x="3811611" y="2846256"/>
                <a:chExt cx="1828800" cy="457200"/>
              </a:xfrm>
            </p:grpSpPr>
            <p:pic>
              <p:nvPicPr>
                <p:cNvPr id="3" name="Picture 2">
                  <a:extLst>
                    <a:ext uri="{FF2B5EF4-FFF2-40B4-BE49-F238E27FC236}">
                      <a16:creationId xmlns:a16="http://schemas.microsoft.com/office/drawing/2014/main" id="{5723143C-B59D-974C-B07A-0FAB7EFA7DDA}"/>
                    </a:ext>
                  </a:extLst>
                </p:cNvPr>
                <p:cNvPicPr>
                  <a:picLocks/>
                </p:cNvPicPr>
                <p:nvPr/>
              </p:nvPicPr>
              <p:blipFill>
                <a:blip r:embed="rId3"/>
                <a:stretch>
                  <a:fillRect/>
                </a:stretch>
              </p:blipFill>
              <p:spPr>
                <a:xfrm>
                  <a:off x="3811611" y="2846256"/>
                  <a:ext cx="1828800" cy="457200"/>
                </a:xfrm>
                <a:prstGeom prst="rect">
                  <a:avLst/>
                </a:prstGeom>
              </p:spPr>
            </p:pic>
            <p:sp>
              <p:nvSpPr>
                <p:cNvPr id="66" name="Rectangle 65">
                  <a:extLst>
                    <a:ext uri="{FF2B5EF4-FFF2-40B4-BE49-F238E27FC236}">
                      <a16:creationId xmlns:a16="http://schemas.microsoft.com/office/drawing/2014/main" id="{7C020341-065D-BB46-82CC-C3A394BBC392}"/>
                    </a:ext>
                  </a:extLst>
                </p:cNvPr>
                <p:cNvSpPr/>
                <p:nvPr/>
              </p:nvSpPr>
              <p:spPr>
                <a:xfrm rot="16200000">
                  <a:off x="4771024" y="263923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0" name="Group 189">
              <a:extLst>
                <a:ext uri="{FF2B5EF4-FFF2-40B4-BE49-F238E27FC236}">
                  <a16:creationId xmlns:a16="http://schemas.microsoft.com/office/drawing/2014/main" id="{980BC9AF-18CB-634C-B928-5BB6BC4BE5A2}"/>
                </a:ext>
              </a:extLst>
            </p:cNvPr>
            <p:cNvGrpSpPr/>
            <p:nvPr/>
          </p:nvGrpSpPr>
          <p:grpSpPr>
            <a:xfrm>
              <a:off x="1419843" y="3294672"/>
              <a:ext cx="4215921" cy="457377"/>
              <a:chOff x="1424490" y="3385532"/>
              <a:chExt cx="4215921" cy="457377"/>
            </a:xfrm>
          </p:grpSpPr>
          <p:grpSp>
            <p:nvGrpSpPr>
              <p:cNvPr id="161" name="Group 160">
                <a:extLst>
                  <a:ext uri="{FF2B5EF4-FFF2-40B4-BE49-F238E27FC236}">
                    <a16:creationId xmlns:a16="http://schemas.microsoft.com/office/drawing/2014/main" id="{06078F2E-0344-B743-9928-A31C39716428}"/>
                  </a:ext>
                </a:extLst>
              </p:cNvPr>
              <p:cNvGrpSpPr/>
              <p:nvPr/>
            </p:nvGrpSpPr>
            <p:grpSpPr>
              <a:xfrm>
                <a:off x="3811611" y="3385532"/>
                <a:ext cx="1828800" cy="457377"/>
                <a:chOff x="3811611" y="3385532"/>
                <a:chExt cx="1828800" cy="457377"/>
              </a:xfrm>
            </p:grpSpPr>
            <p:pic>
              <p:nvPicPr>
                <p:cNvPr id="12" name="Picture 11">
                  <a:extLst>
                    <a:ext uri="{FF2B5EF4-FFF2-40B4-BE49-F238E27FC236}">
                      <a16:creationId xmlns:a16="http://schemas.microsoft.com/office/drawing/2014/main" id="{E47D0B11-7E2C-4548-907D-68B2E14A8166}"/>
                    </a:ext>
                  </a:extLst>
                </p:cNvPr>
                <p:cNvPicPr>
                  <a:picLocks/>
                </p:cNvPicPr>
                <p:nvPr/>
              </p:nvPicPr>
              <p:blipFill>
                <a:blip r:embed="rId4"/>
                <a:stretch>
                  <a:fillRect/>
                </a:stretch>
              </p:blipFill>
              <p:spPr>
                <a:xfrm>
                  <a:off x="3811611" y="3385532"/>
                  <a:ext cx="1828800" cy="457200"/>
                </a:xfrm>
                <a:prstGeom prst="rect">
                  <a:avLst/>
                </a:prstGeom>
              </p:spPr>
            </p:pic>
            <p:sp>
              <p:nvSpPr>
                <p:cNvPr id="67" name="Rectangle 66">
                  <a:extLst>
                    <a:ext uri="{FF2B5EF4-FFF2-40B4-BE49-F238E27FC236}">
                      <a16:creationId xmlns:a16="http://schemas.microsoft.com/office/drawing/2014/main" id="{3A64B24C-E371-8243-A6F4-2597C532710E}"/>
                    </a:ext>
                  </a:extLst>
                </p:cNvPr>
                <p:cNvSpPr/>
                <p:nvPr/>
              </p:nvSpPr>
              <p:spPr>
                <a:xfrm rot="16200000">
                  <a:off x="4771024" y="317868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7DAEE70D-4A8F-EE4E-AB2C-FE08C2AF563C}"/>
                  </a:ext>
                </a:extLst>
              </p:cNvPr>
              <p:cNvGrpSpPr/>
              <p:nvPr/>
            </p:nvGrpSpPr>
            <p:grpSpPr>
              <a:xfrm>
                <a:off x="1424490" y="3504238"/>
                <a:ext cx="2277749" cy="246221"/>
                <a:chOff x="819155" y="2971263"/>
                <a:chExt cx="2277749" cy="246221"/>
              </a:xfrm>
            </p:grpSpPr>
            <p:sp>
              <p:nvSpPr>
                <p:cNvPr id="112" name="TextBox 111">
                  <a:extLst>
                    <a:ext uri="{FF2B5EF4-FFF2-40B4-BE49-F238E27FC236}">
                      <a16:creationId xmlns:a16="http://schemas.microsoft.com/office/drawing/2014/main" id="{E7A9D3C3-7B92-F140-BA85-29DD6E855AB4}"/>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13" name="TextBox 112">
                  <a:extLst>
                    <a:ext uri="{FF2B5EF4-FFF2-40B4-BE49-F238E27FC236}">
                      <a16:creationId xmlns:a16="http://schemas.microsoft.com/office/drawing/2014/main" id="{6C4F75C0-2753-2948-ABC3-DB56C467B2CB}"/>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3.3e-34</a:t>
                  </a:r>
                </a:p>
              </p:txBody>
            </p:sp>
            <p:sp>
              <p:nvSpPr>
                <p:cNvPr id="114" name="TextBox 113">
                  <a:extLst>
                    <a:ext uri="{FF2B5EF4-FFF2-40B4-BE49-F238E27FC236}">
                      <a16:creationId xmlns:a16="http://schemas.microsoft.com/office/drawing/2014/main" id="{F09E6D05-4EBE-2042-AF95-C4185BA4D3E3}"/>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13038</a:t>
                  </a:r>
                </a:p>
              </p:txBody>
            </p:sp>
            <p:sp>
              <p:nvSpPr>
                <p:cNvPr id="115" name="TextBox 114">
                  <a:extLst>
                    <a:ext uri="{FF2B5EF4-FFF2-40B4-BE49-F238E27FC236}">
                      <a16:creationId xmlns:a16="http://schemas.microsoft.com/office/drawing/2014/main" id="{F1E848E3-13E5-3A49-8CAF-8F05E312C768}"/>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12120</a:t>
                  </a:r>
                </a:p>
              </p:txBody>
            </p:sp>
          </p:grpSp>
        </p:grpSp>
        <p:grpSp>
          <p:nvGrpSpPr>
            <p:cNvPr id="189" name="Group 188">
              <a:extLst>
                <a:ext uri="{FF2B5EF4-FFF2-40B4-BE49-F238E27FC236}">
                  <a16:creationId xmlns:a16="http://schemas.microsoft.com/office/drawing/2014/main" id="{2B3F9494-4354-6443-80B0-DC4CE0551265}"/>
                </a:ext>
              </a:extLst>
            </p:cNvPr>
            <p:cNvGrpSpPr/>
            <p:nvPr/>
          </p:nvGrpSpPr>
          <p:grpSpPr>
            <a:xfrm>
              <a:off x="1419843" y="3696599"/>
              <a:ext cx="4215921" cy="457556"/>
              <a:chOff x="1424490" y="3924808"/>
              <a:chExt cx="4215921" cy="457556"/>
            </a:xfrm>
          </p:grpSpPr>
          <p:grpSp>
            <p:nvGrpSpPr>
              <p:cNvPr id="162" name="Group 161">
                <a:extLst>
                  <a:ext uri="{FF2B5EF4-FFF2-40B4-BE49-F238E27FC236}">
                    <a16:creationId xmlns:a16="http://schemas.microsoft.com/office/drawing/2014/main" id="{1B152D82-04CB-1A4B-9A86-BE11DAF6CBFF}"/>
                  </a:ext>
                </a:extLst>
              </p:cNvPr>
              <p:cNvGrpSpPr/>
              <p:nvPr/>
            </p:nvGrpSpPr>
            <p:grpSpPr>
              <a:xfrm>
                <a:off x="3811611" y="3924808"/>
                <a:ext cx="1828800" cy="457556"/>
                <a:chOff x="3811611" y="3924808"/>
                <a:chExt cx="1828800" cy="457556"/>
              </a:xfrm>
            </p:grpSpPr>
            <p:pic>
              <p:nvPicPr>
                <p:cNvPr id="13" name="Picture 12">
                  <a:extLst>
                    <a:ext uri="{FF2B5EF4-FFF2-40B4-BE49-F238E27FC236}">
                      <a16:creationId xmlns:a16="http://schemas.microsoft.com/office/drawing/2014/main" id="{41F36842-43A5-B442-BF5B-9C253393FE77}"/>
                    </a:ext>
                  </a:extLst>
                </p:cNvPr>
                <p:cNvPicPr>
                  <a:picLocks/>
                </p:cNvPicPr>
                <p:nvPr/>
              </p:nvPicPr>
              <p:blipFill>
                <a:blip r:embed="rId5"/>
                <a:stretch>
                  <a:fillRect/>
                </a:stretch>
              </p:blipFill>
              <p:spPr>
                <a:xfrm>
                  <a:off x="3811611" y="3924808"/>
                  <a:ext cx="1828800" cy="457200"/>
                </a:xfrm>
                <a:prstGeom prst="rect">
                  <a:avLst/>
                </a:prstGeom>
              </p:spPr>
            </p:pic>
            <p:sp>
              <p:nvSpPr>
                <p:cNvPr id="68" name="Rectangle 67">
                  <a:extLst>
                    <a:ext uri="{FF2B5EF4-FFF2-40B4-BE49-F238E27FC236}">
                      <a16:creationId xmlns:a16="http://schemas.microsoft.com/office/drawing/2014/main" id="{CDCC8B55-020D-104C-B31F-F2A97AD0A511}"/>
                    </a:ext>
                  </a:extLst>
                </p:cNvPr>
                <p:cNvSpPr/>
                <p:nvPr/>
              </p:nvSpPr>
              <p:spPr>
                <a:xfrm rot="16200000">
                  <a:off x="4771024" y="371814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23E6E4E-A8F4-9643-B133-F09475B7561A}"/>
                  </a:ext>
                </a:extLst>
              </p:cNvPr>
              <p:cNvGrpSpPr/>
              <p:nvPr/>
            </p:nvGrpSpPr>
            <p:grpSpPr>
              <a:xfrm>
                <a:off x="1424490" y="4041416"/>
                <a:ext cx="2277749" cy="246221"/>
                <a:chOff x="819155" y="2971263"/>
                <a:chExt cx="2277749" cy="246221"/>
              </a:xfrm>
            </p:grpSpPr>
            <p:sp>
              <p:nvSpPr>
                <p:cNvPr id="117" name="TextBox 116">
                  <a:extLst>
                    <a:ext uri="{FF2B5EF4-FFF2-40B4-BE49-F238E27FC236}">
                      <a16:creationId xmlns:a16="http://schemas.microsoft.com/office/drawing/2014/main" id="{F67A3870-62EB-6D46-800C-D39B7D807401}"/>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18" name="TextBox 117">
                  <a:extLst>
                    <a:ext uri="{FF2B5EF4-FFF2-40B4-BE49-F238E27FC236}">
                      <a16:creationId xmlns:a16="http://schemas.microsoft.com/office/drawing/2014/main" id="{FE6749DA-78A2-4141-A6F6-EB7C41FBB329}"/>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1.2e-32</a:t>
                  </a:r>
                </a:p>
              </p:txBody>
            </p:sp>
            <p:sp>
              <p:nvSpPr>
                <p:cNvPr id="119" name="TextBox 118">
                  <a:extLst>
                    <a:ext uri="{FF2B5EF4-FFF2-40B4-BE49-F238E27FC236}">
                      <a16:creationId xmlns:a16="http://schemas.microsoft.com/office/drawing/2014/main" id="{6E99E8AF-58E0-924E-BBC2-366AC82F6E0D}"/>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12715</a:t>
                  </a:r>
                </a:p>
              </p:txBody>
            </p:sp>
            <p:sp>
              <p:nvSpPr>
                <p:cNvPr id="120" name="TextBox 119">
                  <a:extLst>
                    <a:ext uri="{FF2B5EF4-FFF2-40B4-BE49-F238E27FC236}">
                      <a16:creationId xmlns:a16="http://schemas.microsoft.com/office/drawing/2014/main" id="{F23AD9A0-85C5-7448-9705-A7514DB0856A}"/>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11490</a:t>
                  </a:r>
                </a:p>
              </p:txBody>
            </p:sp>
          </p:grpSp>
        </p:grpSp>
        <p:grpSp>
          <p:nvGrpSpPr>
            <p:cNvPr id="188" name="Group 187">
              <a:extLst>
                <a:ext uri="{FF2B5EF4-FFF2-40B4-BE49-F238E27FC236}">
                  <a16:creationId xmlns:a16="http://schemas.microsoft.com/office/drawing/2014/main" id="{976046FD-8CE5-5545-8BF4-F775DE27687B}"/>
                </a:ext>
              </a:extLst>
            </p:cNvPr>
            <p:cNvGrpSpPr/>
            <p:nvPr/>
          </p:nvGrpSpPr>
          <p:grpSpPr>
            <a:xfrm>
              <a:off x="1419843" y="4098705"/>
              <a:ext cx="4215921" cy="457735"/>
              <a:chOff x="1424490" y="4464084"/>
              <a:chExt cx="4215921" cy="457735"/>
            </a:xfrm>
          </p:grpSpPr>
          <p:grpSp>
            <p:nvGrpSpPr>
              <p:cNvPr id="163" name="Group 162">
                <a:extLst>
                  <a:ext uri="{FF2B5EF4-FFF2-40B4-BE49-F238E27FC236}">
                    <a16:creationId xmlns:a16="http://schemas.microsoft.com/office/drawing/2014/main" id="{CFC300E5-905D-DF40-9D93-D7A9980E5039}"/>
                  </a:ext>
                </a:extLst>
              </p:cNvPr>
              <p:cNvGrpSpPr/>
              <p:nvPr/>
            </p:nvGrpSpPr>
            <p:grpSpPr>
              <a:xfrm>
                <a:off x="3811611" y="4464084"/>
                <a:ext cx="1828800" cy="457735"/>
                <a:chOff x="3811611" y="4464084"/>
                <a:chExt cx="1828800" cy="457735"/>
              </a:xfrm>
            </p:grpSpPr>
            <p:pic>
              <p:nvPicPr>
                <p:cNvPr id="16" name="Picture 15">
                  <a:extLst>
                    <a:ext uri="{FF2B5EF4-FFF2-40B4-BE49-F238E27FC236}">
                      <a16:creationId xmlns:a16="http://schemas.microsoft.com/office/drawing/2014/main" id="{65AAB5A8-C353-E248-A290-8E9F11DBF3EE}"/>
                    </a:ext>
                  </a:extLst>
                </p:cNvPr>
                <p:cNvPicPr>
                  <a:picLocks/>
                </p:cNvPicPr>
                <p:nvPr/>
              </p:nvPicPr>
              <p:blipFill>
                <a:blip r:embed="rId6"/>
                <a:stretch>
                  <a:fillRect/>
                </a:stretch>
              </p:blipFill>
              <p:spPr>
                <a:xfrm>
                  <a:off x="3811611" y="4464084"/>
                  <a:ext cx="1828800" cy="457200"/>
                </a:xfrm>
                <a:prstGeom prst="rect">
                  <a:avLst/>
                </a:prstGeom>
              </p:spPr>
            </p:pic>
            <p:sp>
              <p:nvSpPr>
                <p:cNvPr id="69" name="Rectangle 68">
                  <a:extLst>
                    <a:ext uri="{FF2B5EF4-FFF2-40B4-BE49-F238E27FC236}">
                      <a16:creationId xmlns:a16="http://schemas.microsoft.com/office/drawing/2014/main" id="{6963BA7A-BFE2-D246-BD5F-75608365F0E2}"/>
                    </a:ext>
                  </a:extLst>
                </p:cNvPr>
                <p:cNvSpPr/>
                <p:nvPr/>
              </p:nvSpPr>
              <p:spPr>
                <a:xfrm rot="16200000">
                  <a:off x="4771024" y="425759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9D5E1DAC-7A39-284A-BA57-21D84751F542}"/>
                  </a:ext>
                </a:extLst>
              </p:cNvPr>
              <p:cNvGrpSpPr/>
              <p:nvPr/>
            </p:nvGrpSpPr>
            <p:grpSpPr>
              <a:xfrm>
                <a:off x="1424490" y="4578594"/>
                <a:ext cx="2277749" cy="246221"/>
                <a:chOff x="819155" y="2971263"/>
                <a:chExt cx="2277749" cy="246221"/>
              </a:xfrm>
            </p:grpSpPr>
            <p:sp>
              <p:nvSpPr>
                <p:cNvPr id="122" name="TextBox 121">
                  <a:extLst>
                    <a:ext uri="{FF2B5EF4-FFF2-40B4-BE49-F238E27FC236}">
                      <a16:creationId xmlns:a16="http://schemas.microsoft.com/office/drawing/2014/main" id="{626792C7-7699-0648-8EE9-78AA9A53381F}"/>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23" name="TextBox 122">
                  <a:extLst>
                    <a:ext uri="{FF2B5EF4-FFF2-40B4-BE49-F238E27FC236}">
                      <a16:creationId xmlns:a16="http://schemas.microsoft.com/office/drawing/2014/main" id="{A23E7A4E-D2D4-D34E-A4DF-ACE0D143F882}"/>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3.3e-30</a:t>
                  </a:r>
                </a:p>
              </p:txBody>
            </p:sp>
            <p:sp>
              <p:nvSpPr>
                <p:cNvPr id="124" name="TextBox 123">
                  <a:extLst>
                    <a:ext uri="{FF2B5EF4-FFF2-40B4-BE49-F238E27FC236}">
                      <a16:creationId xmlns:a16="http://schemas.microsoft.com/office/drawing/2014/main" id="{4C0BC28A-4A1C-D94A-8617-130D5FE6F12F}"/>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13723</a:t>
                  </a:r>
                </a:p>
              </p:txBody>
            </p:sp>
            <p:sp>
              <p:nvSpPr>
                <p:cNvPr id="125" name="TextBox 124">
                  <a:extLst>
                    <a:ext uri="{FF2B5EF4-FFF2-40B4-BE49-F238E27FC236}">
                      <a16:creationId xmlns:a16="http://schemas.microsoft.com/office/drawing/2014/main" id="{C4D65742-A02C-5448-B451-CF4CAA914167}"/>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13923</a:t>
                  </a:r>
                </a:p>
              </p:txBody>
            </p:sp>
          </p:grpSp>
        </p:grpSp>
        <p:grpSp>
          <p:nvGrpSpPr>
            <p:cNvPr id="187" name="Group 186">
              <a:extLst>
                <a:ext uri="{FF2B5EF4-FFF2-40B4-BE49-F238E27FC236}">
                  <a16:creationId xmlns:a16="http://schemas.microsoft.com/office/drawing/2014/main" id="{1AD823AB-4E98-4445-AE38-5C4212C06E4B}"/>
                </a:ext>
              </a:extLst>
            </p:cNvPr>
            <p:cNvGrpSpPr/>
            <p:nvPr/>
          </p:nvGrpSpPr>
          <p:grpSpPr>
            <a:xfrm>
              <a:off x="1419843" y="4500990"/>
              <a:ext cx="4215921" cy="457914"/>
              <a:chOff x="1424490" y="5003360"/>
              <a:chExt cx="4215921" cy="457914"/>
            </a:xfrm>
          </p:grpSpPr>
          <p:grpSp>
            <p:nvGrpSpPr>
              <p:cNvPr id="164" name="Group 163">
                <a:extLst>
                  <a:ext uri="{FF2B5EF4-FFF2-40B4-BE49-F238E27FC236}">
                    <a16:creationId xmlns:a16="http://schemas.microsoft.com/office/drawing/2014/main" id="{F670A000-188D-4345-8158-D6236CF17608}"/>
                  </a:ext>
                </a:extLst>
              </p:cNvPr>
              <p:cNvGrpSpPr/>
              <p:nvPr/>
            </p:nvGrpSpPr>
            <p:grpSpPr>
              <a:xfrm>
                <a:off x="3811611" y="5003360"/>
                <a:ext cx="1828800" cy="457914"/>
                <a:chOff x="3811611" y="5003360"/>
                <a:chExt cx="1828800" cy="457914"/>
              </a:xfrm>
            </p:grpSpPr>
            <p:pic>
              <p:nvPicPr>
                <p:cNvPr id="19" name="Picture 18">
                  <a:extLst>
                    <a:ext uri="{FF2B5EF4-FFF2-40B4-BE49-F238E27FC236}">
                      <a16:creationId xmlns:a16="http://schemas.microsoft.com/office/drawing/2014/main" id="{2EDAE4AD-D024-4841-9297-D777934B9816}"/>
                    </a:ext>
                  </a:extLst>
                </p:cNvPr>
                <p:cNvPicPr>
                  <a:picLocks/>
                </p:cNvPicPr>
                <p:nvPr/>
              </p:nvPicPr>
              <p:blipFill>
                <a:blip r:embed="rId7"/>
                <a:stretch>
                  <a:fillRect/>
                </a:stretch>
              </p:blipFill>
              <p:spPr>
                <a:xfrm>
                  <a:off x="3811611" y="5003360"/>
                  <a:ext cx="1828800" cy="457200"/>
                </a:xfrm>
                <a:prstGeom prst="rect">
                  <a:avLst/>
                </a:prstGeom>
              </p:spPr>
            </p:pic>
            <p:sp>
              <p:nvSpPr>
                <p:cNvPr id="70" name="Rectangle 69">
                  <a:extLst>
                    <a:ext uri="{FF2B5EF4-FFF2-40B4-BE49-F238E27FC236}">
                      <a16:creationId xmlns:a16="http://schemas.microsoft.com/office/drawing/2014/main" id="{3ABAF5DD-2E96-4445-AA7A-7C276A63EFB8}"/>
                    </a:ext>
                  </a:extLst>
                </p:cNvPr>
                <p:cNvSpPr/>
                <p:nvPr/>
              </p:nvSpPr>
              <p:spPr>
                <a:xfrm rot="16200000">
                  <a:off x="4771024" y="479705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B4057CCA-AFC6-DD43-AB41-9244B0B5BD6A}"/>
                  </a:ext>
                </a:extLst>
              </p:cNvPr>
              <p:cNvGrpSpPr/>
              <p:nvPr/>
            </p:nvGrpSpPr>
            <p:grpSpPr>
              <a:xfrm>
                <a:off x="1424490" y="5115772"/>
                <a:ext cx="2277749" cy="246221"/>
                <a:chOff x="819155" y="2971263"/>
                <a:chExt cx="2277749" cy="246221"/>
              </a:xfrm>
            </p:grpSpPr>
            <p:sp>
              <p:nvSpPr>
                <p:cNvPr id="127" name="TextBox 126">
                  <a:extLst>
                    <a:ext uri="{FF2B5EF4-FFF2-40B4-BE49-F238E27FC236}">
                      <a16:creationId xmlns:a16="http://schemas.microsoft.com/office/drawing/2014/main" id="{F9C06E26-DAD3-BC43-8933-486DF4BBC0A7}"/>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28" name="TextBox 127">
                  <a:extLst>
                    <a:ext uri="{FF2B5EF4-FFF2-40B4-BE49-F238E27FC236}">
                      <a16:creationId xmlns:a16="http://schemas.microsoft.com/office/drawing/2014/main" id="{9970383D-40D4-B34C-84FE-A141A9F3AA4E}"/>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1.8e-05</a:t>
                  </a:r>
                </a:p>
              </p:txBody>
            </p:sp>
            <p:sp>
              <p:nvSpPr>
                <p:cNvPr id="129" name="TextBox 128">
                  <a:extLst>
                    <a:ext uri="{FF2B5EF4-FFF2-40B4-BE49-F238E27FC236}">
                      <a16:creationId xmlns:a16="http://schemas.microsoft.com/office/drawing/2014/main" id="{C40DD5E5-A622-0748-BF10-675D893D599E}"/>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12418</a:t>
                  </a:r>
                </a:p>
              </p:txBody>
            </p:sp>
            <p:sp>
              <p:nvSpPr>
                <p:cNvPr id="130" name="TextBox 129">
                  <a:extLst>
                    <a:ext uri="{FF2B5EF4-FFF2-40B4-BE49-F238E27FC236}">
                      <a16:creationId xmlns:a16="http://schemas.microsoft.com/office/drawing/2014/main" id="{0391E0AA-B119-4942-8289-5B05BE97315D}"/>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12981</a:t>
                  </a:r>
                </a:p>
              </p:txBody>
            </p:sp>
          </p:grpSp>
        </p:grpSp>
        <p:grpSp>
          <p:nvGrpSpPr>
            <p:cNvPr id="186" name="Group 185">
              <a:extLst>
                <a:ext uri="{FF2B5EF4-FFF2-40B4-BE49-F238E27FC236}">
                  <a16:creationId xmlns:a16="http://schemas.microsoft.com/office/drawing/2014/main" id="{5FABC14C-3B1F-B54F-A524-344EA79C1543}"/>
                </a:ext>
              </a:extLst>
            </p:cNvPr>
            <p:cNvGrpSpPr/>
            <p:nvPr/>
          </p:nvGrpSpPr>
          <p:grpSpPr>
            <a:xfrm>
              <a:off x="1419843" y="4903454"/>
              <a:ext cx="4215921" cy="458093"/>
              <a:chOff x="1424490" y="5542636"/>
              <a:chExt cx="4215921" cy="458093"/>
            </a:xfrm>
          </p:grpSpPr>
          <p:grpSp>
            <p:nvGrpSpPr>
              <p:cNvPr id="165" name="Group 164">
                <a:extLst>
                  <a:ext uri="{FF2B5EF4-FFF2-40B4-BE49-F238E27FC236}">
                    <a16:creationId xmlns:a16="http://schemas.microsoft.com/office/drawing/2014/main" id="{100DC56E-9662-A44C-AF5F-99B96CE8CC1C}"/>
                  </a:ext>
                </a:extLst>
              </p:cNvPr>
              <p:cNvGrpSpPr/>
              <p:nvPr/>
            </p:nvGrpSpPr>
            <p:grpSpPr>
              <a:xfrm>
                <a:off x="3811611" y="5542636"/>
                <a:ext cx="1828800" cy="458093"/>
                <a:chOff x="3811611" y="5542636"/>
                <a:chExt cx="1828800" cy="458093"/>
              </a:xfrm>
            </p:grpSpPr>
            <p:pic>
              <p:nvPicPr>
                <p:cNvPr id="22" name="Picture 21">
                  <a:extLst>
                    <a:ext uri="{FF2B5EF4-FFF2-40B4-BE49-F238E27FC236}">
                      <a16:creationId xmlns:a16="http://schemas.microsoft.com/office/drawing/2014/main" id="{373443E5-9DA4-114A-BFD0-23D986B96B87}"/>
                    </a:ext>
                  </a:extLst>
                </p:cNvPr>
                <p:cNvPicPr>
                  <a:picLocks/>
                </p:cNvPicPr>
                <p:nvPr/>
              </p:nvPicPr>
              <p:blipFill>
                <a:blip r:embed="rId8"/>
                <a:stretch>
                  <a:fillRect/>
                </a:stretch>
              </p:blipFill>
              <p:spPr>
                <a:xfrm>
                  <a:off x="3811611" y="5542636"/>
                  <a:ext cx="1828800" cy="457200"/>
                </a:xfrm>
                <a:prstGeom prst="rect">
                  <a:avLst/>
                </a:prstGeom>
              </p:spPr>
            </p:pic>
            <p:sp>
              <p:nvSpPr>
                <p:cNvPr id="71" name="Rectangle 70">
                  <a:extLst>
                    <a:ext uri="{FF2B5EF4-FFF2-40B4-BE49-F238E27FC236}">
                      <a16:creationId xmlns:a16="http://schemas.microsoft.com/office/drawing/2014/main" id="{4CFAFE4D-3BE4-8149-A61B-2D90423188B2}"/>
                    </a:ext>
                  </a:extLst>
                </p:cNvPr>
                <p:cNvSpPr/>
                <p:nvPr/>
              </p:nvSpPr>
              <p:spPr>
                <a:xfrm rot="16200000">
                  <a:off x="4771024" y="533650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B74BF46C-04E6-F440-BC66-2FEE0F772665}"/>
                  </a:ext>
                </a:extLst>
              </p:cNvPr>
              <p:cNvGrpSpPr/>
              <p:nvPr/>
            </p:nvGrpSpPr>
            <p:grpSpPr>
              <a:xfrm>
                <a:off x="1424490" y="5652950"/>
                <a:ext cx="2277749" cy="246221"/>
                <a:chOff x="819155" y="2971263"/>
                <a:chExt cx="2277749" cy="246221"/>
              </a:xfrm>
            </p:grpSpPr>
            <p:sp>
              <p:nvSpPr>
                <p:cNvPr id="132" name="TextBox 131">
                  <a:extLst>
                    <a:ext uri="{FF2B5EF4-FFF2-40B4-BE49-F238E27FC236}">
                      <a16:creationId xmlns:a16="http://schemas.microsoft.com/office/drawing/2014/main" id="{BDEEB4DF-F6CE-A246-A532-3B16E36F4976}"/>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33" name="TextBox 132">
                  <a:extLst>
                    <a:ext uri="{FF2B5EF4-FFF2-40B4-BE49-F238E27FC236}">
                      <a16:creationId xmlns:a16="http://schemas.microsoft.com/office/drawing/2014/main" id="{FF3D562A-F144-1741-A886-1C6A180D7EEF}"/>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2.5e-05</a:t>
                  </a:r>
                </a:p>
              </p:txBody>
            </p:sp>
            <p:sp>
              <p:nvSpPr>
                <p:cNvPr id="134" name="TextBox 133">
                  <a:extLst>
                    <a:ext uri="{FF2B5EF4-FFF2-40B4-BE49-F238E27FC236}">
                      <a16:creationId xmlns:a16="http://schemas.microsoft.com/office/drawing/2014/main" id="{EF0E06E4-846A-6241-8218-EB466969EA02}"/>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12890</a:t>
                  </a:r>
                </a:p>
              </p:txBody>
            </p:sp>
            <p:sp>
              <p:nvSpPr>
                <p:cNvPr id="135" name="TextBox 134">
                  <a:extLst>
                    <a:ext uri="{FF2B5EF4-FFF2-40B4-BE49-F238E27FC236}">
                      <a16:creationId xmlns:a16="http://schemas.microsoft.com/office/drawing/2014/main" id="{C306FE12-BC6B-9347-A1CD-BE4E9BA34764}"/>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11737</a:t>
                  </a:r>
                </a:p>
              </p:txBody>
            </p:sp>
          </p:grpSp>
        </p:grpSp>
        <p:grpSp>
          <p:nvGrpSpPr>
            <p:cNvPr id="185" name="Group 184">
              <a:extLst>
                <a:ext uri="{FF2B5EF4-FFF2-40B4-BE49-F238E27FC236}">
                  <a16:creationId xmlns:a16="http://schemas.microsoft.com/office/drawing/2014/main" id="{C83D15D1-C3A6-AB43-BFC9-4C2140F75161}"/>
                </a:ext>
              </a:extLst>
            </p:cNvPr>
            <p:cNvGrpSpPr/>
            <p:nvPr/>
          </p:nvGrpSpPr>
          <p:grpSpPr>
            <a:xfrm>
              <a:off x="1419843" y="5306097"/>
              <a:ext cx="4215921" cy="458272"/>
              <a:chOff x="1424490" y="6081912"/>
              <a:chExt cx="4215921" cy="458272"/>
            </a:xfrm>
          </p:grpSpPr>
          <p:grpSp>
            <p:nvGrpSpPr>
              <p:cNvPr id="166" name="Group 165">
                <a:extLst>
                  <a:ext uri="{FF2B5EF4-FFF2-40B4-BE49-F238E27FC236}">
                    <a16:creationId xmlns:a16="http://schemas.microsoft.com/office/drawing/2014/main" id="{231E1BE0-8D74-3B46-8DE6-9964F5B7E276}"/>
                  </a:ext>
                </a:extLst>
              </p:cNvPr>
              <p:cNvGrpSpPr/>
              <p:nvPr/>
            </p:nvGrpSpPr>
            <p:grpSpPr>
              <a:xfrm>
                <a:off x="3811611" y="6081912"/>
                <a:ext cx="1828800" cy="458272"/>
                <a:chOff x="3811611" y="6081912"/>
                <a:chExt cx="1828800" cy="458272"/>
              </a:xfrm>
            </p:grpSpPr>
            <p:pic>
              <p:nvPicPr>
                <p:cNvPr id="58" name="Picture 57">
                  <a:extLst>
                    <a:ext uri="{FF2B5EF4-FFF2-40B4-BE49-F238E27FC236}">
                      <a16:creationId xmlns:a16="http://schemas.microsoft.com/office/drawing/2014/main" id="{20DAFB35-EB59-DE43-8DFF-0244658B728B}"/>
                    </a:ext>
                  </a:extLst>
                </p:cNvPr>
                <p:cNvPicPr>
                  <a:picLocks/>
                </p:cNvPicPr>
                <p:nvPr/>
              </p:nvPicPr>
              <p:blipFill>
                <a:blip r:embed="rId9"/>
                <a:stretch>
                  <a:fillRect/>
                </a:stretch>
              </p:blipFill>
              <p:spPr>
                <a:xfrm>
                  <a:off x="3811611" y="6081912"/>
                  <a:ext cx="1828800" cy="457200"/>
                </a:xfrm>
                <a:prstGeom prst="rect">
                  <a:avLst/>
                </a:prstGeom>
              </p:spPr>
            </p:pic>
            <p:sp>
              <p:nvSpPr>
                <p:cNvPr id="72" name="Rectangle 71">
                  <a:extLst>
                    <a:ext uri="{FF2B5EF4-FFF2-40B4-BE49-F238E27FC236}">
                      <a16:creationId xmlns:a16="http://schemas.microsoft.com/office/drawing/2014/main" id="{E5083941-F6D8-4140-97F3-25BDE87DC2E1}"/>
                    </a:ext>
                  </a:extLst>
                </p:cNvPr>
                <p:cNvSpPr/>
                <p:nvPr/>
              </p:nvSpPr>
              <p:spPr>
                <a:xfrm rot="16200000">
                  <a:off x="4771024" y="587596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2CF2E0DA-151B-F34C-879F-8D9C4276583B}"/>
                  </a:ext>
                </a:extLst>
              </p:cNvPr>
              <p:cNvGrpSpPr/>
              <p:nvPr/>
            </p:nvGrpSpPr>
            <p:grpSpPr>
              <a:xfrm>
                <a:off x="1424490" y="6187938"/>
                <a:ext cx="2207216" cy="246221"/>
                <a:chOff x="819155" y="2971263"/>
                <a:chExt cx="2207216" cy="246221"/>
              </a:xfrm>
            </p:grpSpPr>
            <p:sp>
              <p:nvSpPr>
                <p:cNvPr id="137" name="TextBox 136">
                  <a:extLst>
                    <a:ext uri="{FF2B5EF4-FFF2-40B4-BE49-F238E27FC236}">
                      <a16:creationId xmlns:a16="http://schemas.microsoft.com/office/drawing/2014/main" id="{5EFFC02C-FECB-2C49-824A-25676B8A41A0}"/>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38" name="TextBox 137">
                  <a:extLst>
                    <a:ext uri="{FF2B5EF4-FFF2-40B4-BE49-F238E27FC236}">
                      <a16:creationId xmlns:a16="http://schemas.microsoft.com/office/drawing/2014/main" id="{41172D27-EA11-934A-B9D1-CA56CAEC84E5}"/>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6.0e-05</a:t>
                  </a:r>
                </a:p>
              </p:txBody>
            </p:sp>
            <p:sp>
              <p:nvSpPr>
                <p:cNvPr id="139" name="TextBox 138">
                  <a:extLst>
                    <a:ext uri="{FF2B5EF4-FFF2-40B4-BE49-F238E27FC236}">
                      <a16:creationId xmlns:a16="http://schemas.microsoft.com/office/drawing/2014/main" id="{FA630CEC-450B-294B-958B-4DF5CA1A2A44}"/>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5700</a:t>
                  </a:r>
                </a:p>
              </p:txBody>
            </p:sp>
            <p:sp>
              <p:nvSpPr>
                <p:cNvPr id="140" name="TextBox 139">
                  <a:extLst>
                    <a:ext uri="{FF2B5EF4-FFF2-40B4-BE49-F238E27FC236}">
                      <a16:creationId xmlns:a16="http://schemas.microsoft.com/office/drawing/2014/main" id="{85281BE5-0BC9-7F49-B09E-88C221D87016}"/>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4554</a:t>
                  </a:r>
                </a:p>
              </p:txBody>
            </p:sp>
          </p:grpSp>
        </p:grpSp>
        <p:grpSp>
          <p:nvGrpSpPr>
            <p:cNvPr id="184" name="Group 183">
              <a:extLst>
                <a:ext uri="{FF2B5EF4-FFF2-40B4-BE49-F238E27FC236}">
                  <a16:creationId xmlns:a16="http://schemas.microsoft.com/office/drawing/2014/main" id="{60A536DE-2657-9C42-B506-A59377C7B8E1}"/>
                </a:ext>
              </a:extLst>
            </p:cNvPr>
            <p:cNvGrpSpPr/>
            <p:nvPr/>
          </p:nvGrpSpPr>
          <p:grpSpPr>
            <a:xfrm>
              <a:off x="1419843" y="5708919"/>
              <a:ext cx="4215921" cy="458451"/>
              <a:chOff x="1424490" y="6621188"/>
              <a:chExt cx="4215921" cy="458451"/>
            </a:xfrm>
          </p:grpSpPr>
          <p:grpSp>
            <p:nvGrpSpPr>
              <p:cNvPr id="167" name="Group 166">
                <a:extLst>
                  <a:ext uri="{FF2B5EF4-FFF2-40B4-BE49-F238E27FC236}">
                    <a16:creationId xmlns:a16="http://schemas.microsoft.com/office/drawing/2014/main" id="{D9B4128F-C941-AD4D-9EF6-E23F0EF0D338}"/>
                  </a:ext>
                </a:extLst>
              </p:cNvPr>
              <p:cNvGrpSpPr/>
              <p:nvPr/>
            </p:nvGrpSpPr>
            <p:grpSpPr>
              <a:xfrm>
                <a:off x="3811611" y="6621188"/>
                <a:ext cx="1828800" cy="458451"/>
                <a:chOff x="3811611" y="6621188"/>
                <a:chExt cx="1828800" cy="458451"/>
              </a:xfrm>
            </p:grpSpPr>
            <p:pic>
              <p:nvPicPr>
                <p:cNvPr id="59" name="Picture 58">
                  <a:extLst>
                    <a:ext uri="{FF2B5EF4-FFF2-40B4-BE49-F238E27FC236}">
                      <a16:creationId xmlns:a16="http://schemas.microsoft.com/office/drawing/2014/main" id="{9B8CD6A7-9880-4447-A78B-938E6F7FC634}"/>
                    </a:ext>
                  </a:extLst>
                </p:cNvPr>
                <p:cNvPicPr>
                  <a:picLocks/>
                </p:cNvPicPr>
                <p:nvPr/>
              </p:nvPicPr>
              <p:blipFill>
                <a:blip r:embed="rId10"/>
                <a:stretch>
                  <a:fillRect/>
                </a:stretch>
              </p:blipFill>
              <p:spPr>
                <a:xfrm>
                  <a:off x="3811611" y="6621188"/>
                  <a:ext cx="1828800" cy="457200"/>
                </a:xfrm>
                <a:prstGeom prst="rect">
                  <a:avLst/>
                </a:prstGeom>
              </p:spPr>
            </p:pic>
            <p:sp>
              <p:nvSpPr>
                <p:cNvPr id="73" name="Rectangle 72">
                  <a:extLst>
                    <a:ext uri="{FF2B5EF4-FFF2-40B4-BE49-F238E27FC236}">
                      <a16:creationId xmlns:a16="http://schemas.microsoft.com/office/drawing/2014/main" id="{94BA6D86-0A2B-DE4E-BEF4-EA8780BA5756}"/>
                    </a:ext>
                  </a:extLst>
                </p:cNvPr>
                <p:cNvSpPr/>
                <p:nvPr/>
              </p:nvSpPr>
              <p:spPr>
                <a:xfrm rot="16200000">
                  <a:off x="4771024" y="641541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3BE8B2B1-8B62-A34A-85B8-3A536F4B0563}"/>
                  </a:ext>
                </a:extLst>
              </p:cNvPr>
              <p:cNvGrpSpPr/>
              <p:nvPr/>
            </p:nvGrpSpPr>
            <p:grpSpPr>
              <a:xfrm>
                <a:off x="1424490" y="6727306"/>
                <a:ext cx="2207216" cy="246221"/>
                <a:chOff x="819155" y="2971263"/>
                <a:chExt cx="2207216" cy="246221"/>
              </a:xfrm>
            </p:grpSpPr>
            <p:sp>
              <p:nvSpPr>
                <p:cNvPr id="142" name="TextBox 141">
                  <a:extLst>
                    <a:ext uri="{FF2B5EF4-FFF2-40B4-BE49-F238E27FC236}">
                      <a16:creationId xmlns:a16="http://schemas.microsoft.com/office/drawing/2014/main" id="{B0BD77CD-5417-6D47-8C27-D56CE31D80A2}"/>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43" name="TextBox 142">
                  <a:extLst>
                    <a:ext uri="{FF2B5EF4-FFF2-40B4-BE49-F238E27FC236}">
                      <a16:creationId xmlns:a16="http://schemas.microsoft.com/office/drawing/2014/main" id="{98EAB738-E46D-D543-AEF7-FB6BD433E657}"/>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9.2e-05</a:t>
                  </a:r>
                </a:p>
              </p:txBody>
            </p:sp>
            <p:sp>
              <p:nvSpPr>
                <p:cNvPr id="144" name="TextBox 143">
                  <a:extLst>
                    <a:ext uri="{FF2B5EF4-FFF2-40B4-BE49-F238E27FC236}">
                      <a16:creationId xmlns:a16="http://schemas.microsoft.com/office/drawing/2014/main" id="{71F31436-4609-654E-AC71-1BA19253048F}"/>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8157</a:t>
                  </a:r>
                </a:p>
              </p:txBody>
            </p:sp>
            <p:sp>
              <p:nvSpPr>
                <p:cNvPr id="145" name="TextBox 144">
                  <a:extLst>
                    <a:ext uri="{FF2B5EF4-FFF2-40B4-BE49-F238E27FC236}">
                      <a16:creationId xmlns:a16="http://schemas.microsoft.com/office/drawing/2014/main" id="{DFDCFADA-6274-8E42-A18F-BE164330475F}"/>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7593</a:t>
                  </a:r>
                </a:p>
              </p:txBody>
            </p:sp>
          </p:grpSp>
        </p:grpSp>
        <p:grpSp>
          <p:nvGrpSpPr>
            <p:cNvPr id="183" name="Group 182">
              <a:extLst>
                <a:ext uri="{FF2B5EF4-FFF2-40B4-BE49-F238E27FC236}">
                  <a16:creationId xmlns:a16="http://schemas.microsoft.com/office/drawing/2014/main" id="{77C52784-A641-C541-BCBD-07BB9641BD89}"/>
                </a:ext>
              </a:extLst>
            </p:cNvPr>
            <p:cNvGrpSpPr/>
            <p:nvPr/>
          </p:nvGrpSpPr>
          <p:grpSpPr>
            <a:xfrm>
              <a:off x="1419843" y="6111920"/>
              <a:ext cx="4215921" cy="458630"/>
              <a:chOff x="1424490" y="7160464"/>
              <a:chExt cx="4215921" cy="458630"/>
            </a:xfrm>
          </p:grpSpPr>
          <p:grpSp>
            <p:nvGrpSpPr>
              <p:cNvPr id="168" name="Group 167">
                <a:extLst>
                  <a:ext uri="{FF2B5EF4-FFF2-40B4-BE49-F238E27FC236}">
                    <a16:creationId xmlns:a16="http://schemas.microsoft.com/office/drawing/2014/main" id="{B86BCC43-052F-B041-A0F6-D301B95EBF77}"/>
                  </a:ext>
                </a:extLst>
              </p:cNvPr>
              <p:cNvGrpSpPr/>
              <p:nvPr/>
            </p:nvGrpSpPr>
            <p:grpSpPr>
              <a:xfrm>
                <a:off x="3811611" y="7160464"/>
                <a:ext cx="1828800" cy="458630"/>
                <a:chOff x="3811611" y="7160464"/>
                <a:chExt cx="1828800" cy="458630"/>
              </a:xfrm>
            </p:grpSpPr>
            <p:pic>
              <p:nvPicPr>
                <p:cNvPr id="60" name="Picture 59">
                  <a:extLst>
                    <a:ext uri="{FF2B5EF4-FFF2-40B4-BE49-F238E27FC236}">
                      <a16:creationId xmlns:a16="http://schemas.microsoft.com/office/drawing/2014/main" id="{33747ACF-4263-594E-9FFF-4FE4B03D7990}"/>
                    </a:ext>
                  </a:extLst>
                </p:cNvPr>
                <p:cNvPicPr>
                  <a:picLocks/>
                </p:cNvPicPr>
                <p:nvPr/>
              </p:nvPicPr>
              <p:blipFill>
                <a:blip r:embed="rId11"/>
                <a:stretch>
                  <a:fillRect/>
                </a:stretch>
              </p:blipFill>
              <p:spPr>
                <a:xfrm>
                  <a:off x="3811611" y="7160464"/>
                  <a:ext cx="1828800" cy="457200"/>
                </a:xfrm>
                <a:prstGeom prst="rect">
                  <a:avLst/>
                </a:prstGeom>
              </p:spPr>
            </p:pic>
            <p:sp>
              <p:nvSpPr>
                <p:cNvPr id="74" name="Rectangle 73">
                  <a:extLst>
                    <a:ext uri="{FF2B5EF4-FFF2-40B4-BE49-F238E27FC236}">
                      <a16:creationId xmlns:a16="http://schemas.microsoft.com/office/drawing/2014/main" id="{D231315D-4661-E94B-9C21-B45E81EC2A7E}"/>
                    </a:ext>
                  </a:extLst>
                </p:cNvPr>
                <p:cNvSpPr/>
                <p:nvPr/>
              </p:nvSpPr>
              <p:spPr>
                <a:xfrm rot="16200000">
                  <a:off x="4771024" y="6954871"/>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D0F4ACD7-4095-7F4B-B7F5-A42876010611}"/>
                  </a:ext>
                </a:extLst>
              </p:cNvPr>
              <p:cNvGrpSpPr/>
              <p:nvPr/>
            </p:nvGrpSpPr>
            <p:grpSpPr>
              <a:xfrm>
                <a:off x="1424490" y="7266669"/>
                <a:ext cx="2277749" cy="246221"/>
                <a:chOff x="819155" y="2971263"/>
                <a:chExt cx="2277749" cy="246221"/>
              </a:xfrm>
            </p:grpSpPr>
            <p:sp>
              <p:nvSpPr>
                <p:cNvPr id="147" name="TextBox 146">
                  <a:extLst>
                    <a:ext uri="{FF2B5EF4-FFF2-40B4-BE49-F238E27FC236}">
                      <a16:creationId xmlns:a16="http://schemas.microsoft.com/office/drawing/2014/main" id="{77C7937B-0B65-BF4A-9C3A-7F53FA69652D}"/>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48" name="TextBox 147">
                  <a:extLst>
                    <a:ext uri="{FF2B5EF4-FFF2-40B4-BE49-F238E27FC236}">
                      <a16:creationId xmlns:a16="http://schemas.microsoft.com/office/drawing/2014/main" id="{CEF23E68-4A8F-E24B-9EFA-0D909CE4BC24}"/>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2.9e-04</a:t>
                  </a:r>
                </a:p>
              </p:txBody>
            </p:sp>
            <p:sp>
              <p:nvSpPr>
                <p:cNvPr id="149" name="TextBox 148">
                  <a:extLst>
                    <a:ext uri="{FF2B5EF4-FFF2-40B4-BE49-F238E27FC236}">
                      <a16:creationId xmlns:a16="http://schemas.microsoft.com/office/drawing/2014/main" id="{3B8287ED-C86F-A34E-A132-46B938A2B5B8}"/>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12731</a:t>
                  </a:r>
                </a:p>
              </p:txBody>
            </p:sp>
            <p:sp>
              <p:nvSpPr>
                <p:cNvPr id="150" name="TextBox 149">
                  <a:extLst>
                    <a:ext uri="{FF2B5EF4-FFF2-40B4-BE49-F238E27FC236}">
                      <a16:creationId xmlns:a16="http://schemas.microsoft.com/office/drawing/2014/main" id="{C691DE68-DE8F-7C41-97DE-D90F8EB1747C}"/>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11437</a:t>
                  </a:r>
                </a:p>
              </p:txBody>
            </p:sp>
          </p:grpSp>
        </p:grpSp>
        <p:grpSp>
          <p:nvGrpSpPr>
            <p:cNvPr id="182" name="Group 181">
              <a:extLst>
                <a:ext uri="{FF2B5EF4-FFF2-40B4-BE49-F238E27FC236}">
                  <a16:creationId xmlns:a16="http://schemas.microsoft.com/office/drawing/2014/main" id="{D1D30193-68B8-8846-BF14-02E139F7081E}"/>
                </a:ext>
              </a:extLst>
            </p:cNvPr>
            <p:cNvGrpSpPr/>
            <p:nvPr/>
          </p:nvGrpSpPr>
          <p:grpSpPr>
            <a:xfrm>
              <a:off x="1419843" y="6515100"/>
              <a:ext cx="4215921" cy="458809"/>
              <a:chOff x="1424490" y="7699740"/>
              <a:chExt cx="4215921" cy="458809"/>
            </a:xfrm>
          </p:grpSpPr>
          <p:grpSp>
            <p:nvGrpSpPr>
              <p:cNvPr id="169" name="Group 168">
                <a:extLst>
                  <a:ext uri="{FF2B5EF4-FFF2-40B4-BE49-F238E27FC236}">
                    <a16:creationId xmlns:a16="http://schemas.microsoft.com/office/drawing/2014/main" id="{503D9ECE-621F-8A47-91C7-04339938A500}"/>
                  </a:ext>
                </a:extLst>
              </p:cNvPr>
              <p:cNvGrpSpPr/>
              <p:nvPr/>
            </p:nvGrpSpPr>
            <p:grpSpPr>
              <a:xfrm>
                <a:off x="3811611" y="7699740"/>
                <a:ext cx="1828800" cy="458809"/>
                <a:chOff x="3811611" y="7699740"/>
                <a:chExt cx="1828800" cy="458809"/>
              </a:xfrm>
            </p:grpSpPr>
            <p:pic>
              <p:nvPicPr>
                <p:cNvPr id="61" name="Picture 60">
                  <a:extLst>
                    <a:ext uri="{FF2B5EF4-FFF2-40B4-BE49-F238E27FC236}">
                      <a16:creationId xmlns:a16="http://schemas.microsoft.com/office/drawing/2014/main" id="{2BE88989-7DA3-E74F-BB43-FD72CC338F3F}"/>
                    </a:ext>
                  </a:extLst>
                </p:cNvPr>
                <p:cNvPicPr>
                  <a:picLocks/>
                </p:cNvPicPr>
                <p:nvPr/>
              </p:nvPicPr>
              <p:blipFill>
                <a:blip r:embed="rId12"/>
                <a:stretch>
                  <a:fillRect/>
                </a:stretch>
              </p:blipFill>
              <p:spPr>
                <a:xfrm>
                  <a:off x="3811611" y="7699740"/>
                  <a:ext cx="1828800" cy="457200"/>
                </a:xfrm>
                <a:prstGeom prst="rect">
                  <a:avLst/>
                </a:prstGeom>
              </p:spPr>
            </p:pic>
            <p:sp>
              <p:nvSpPr>
                <p:cNvPr id="76" name="Rectangle 75">
                  <a:extLst>
                    <a:ext uri="{FF2B5EF4-FFF2-40B4-BE49-F238E27FC236}">
                      <a16:creationId xmlns:a16="http://schemas.microsoft.com/office/drawing/2014/main" id="{2AAD5E36-1C66-434C-859C-CCADE0651A11}"/>
                    </a:ext>
                  </a:extLst>
                </p:cNvPr>
                <p:cNvSpPr/>
                <p:nvPr/>
              </p:nvSpPr>
              <p:spPr>
                <a:xfrm rot="16200000">
                  <a:off x="4771024" y="7494326"/>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BAF44147-DED4-2C43-A5B5-B961C97A0340}"/>
                  </a:ext>
                </a:extLst>
              </p:cNvPr>
              <p:cNvGrpSpPr/>
              <p:nvPr/>
            </p:nvGrpSpPr>
            <p:grpSpPr>
              <a:xfrm>
                <a:off x="1424490" y="7806034"/>
                <a:ext cx="2207216" cy="246221"/>
                <a:chOff x="819155" y="2971263"/>
                <a:chExt cx="2207216" cy="246221"/>
              </a:xfrm>
            </p:grpSpPr>
            <p:sp>
              <p:nvSpPr>
                <p:cNvPr id="152" name="TextBox 151">
                  <a:extLst>
                    <a:ext uri="{FF2B5EF4-FFF2-40B4-BE49-F238E27FC236}">
                      <a16:creationId xmlns:a16="http://schemas.microsoft.com/office/drawing/2014/main" id="{41BCB3A6-48EE-FE41-8DF7-B4FA616FAB69}"/>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53" name="TextBox 152">
                  <a:extLst>
                    <a:ext uri="{FF2B5EF4-FFF2-40B4-BE49-F238E27FC236}">
                      <a16:creationId xmlns:a16="http://schemas.microsoft.com/office/drawing/2014/main" id="{40BE0DC4-D226-7C4B-A735-83B1357F2701}"/>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2.4e-03</a:t>
                  </a:r>
                </a:p>
              </p:txBody>
            </p:sp>
            <p:sp>
              <p:nvSpPr>
                <p:cNvPr id="154" name="TextBox 153">
                  <a:extLst>
                    <a:ext uri="{FF2B5EF4-FFF2-40B4-BE49-F238E27FC236}">
                      <a16:creationId xmlns:a16="http://schemas.microsoft.com/office/drawing/2014/main" id="{AC58FB67-0398-054E-9964-0D8B5F8702F1}"/>
                    </a:ext>
                  </a:extLst>
                </p:cNvPr>
                <p:cNvSpPr txBox="1"/>
                <p:nvPr/>
              </p:nvSpPr>
              <p:spPr>
                <a:xfrm>
                  <a:off x="1979256"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8086</a:t>
                  </a:r>
                </a:p>
              </p:txBody>
            </p:sp>
            <p:sp>
              <p:nvSpPr>
                <p:cNvPr id="155" name="TextBox 154">
                  <a:extLst>
                    <a:ext uri="{FF2B5EF4-FFF2-40B4-BE49-F238E27FC236}">
                      <a16:creationId xmlns:a16="http://schemas.microsoft.com/office/drawing/2014/main" id="{4CFC525A-F096-3B4C-9447-C3BDD7F3B84C}"/>
                    </a:ext>
                  </a:extLst>
                </p:cNvPr>
                <p:cNvSpPr txBox="1"/>
                <p:nvPr/>
              </p:nvSpPr>
              <p:spPr>
                <a:xfrm>
                  <a:off x="2559577" y="2971263"/>
                  <a:ext cx="46679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6924</a:t>
                  </a:r>
                </a:p>
              </p:txBody>
            </p:sp>
          </p:grpSp>
        </p:grpSp>
        <p:grpSp>
          <p:nvGrpSpPr>
            <p:cNvPr id="181" name="Group 180">
              <a:extLst>
                <a:ext uri="{FF2B5EF4-FFF2-40B4-BE49-F238E27FC236}">
                  <a16:creationId xmlns:a16="http://schemas.microsoft.com/office/drawing/2014/main" id="{38463AC4-6AB6-EF45-BA53-90D7495C37AB}"/>
                </a:ext>
              </a:extLst>
            </p:cNvPr>
            <p:cNvGrpSpPr/>
            <p:nvPr/>
          </p:nvGrpSpPr>
          <p:grpSpPr>
            <a:xfrm>
              <a:off x="1391729" y="6918463"/>
              <a:ext cx="4215921" cy="458991"/>
              <a:chOff x="1424490" y="8239017"/>
              <a:chExt cx="4215921" cy="458991"/>
            </a:xfrm>
          </p:grpSpPr>
          <p:grpSp>
            <p:nvGrpSpPr>
              <p:cNvPr id="170" name="Group 169">
                <a:extLst>
                  <a:ext uri="{FF2B5EF4-FFF2-40B4-BE49-F238E27FC236}">
                    <a16:creationId xmlns:a16="http://schemas.microsoft.com/office/drawing/2014/main" id="{7D8957FB-0FB3-5342-A8AC-33B02CE59D33}"/>
                  </a:ext>
                </a:extLst>
              </p:cNvPr>
              <p:cNvGrpSpPr/>
              <p:nvPr/>
            </p:nvGrpSpPr>
            <p:grpSpPr>
              <a:xfrm>
                <a:off x="3811611" y="8239017"/>
                <a:ext cx="1828800" cy="458991"/>
                <a:chOff x="3811611" y="8239017"/>
                <a:chExt cx="1828800" cy="458991"/>
              </a:xfrm>
            </p:grpSpPr>
            <p:pic>
              <p:nvPicPr>
                <p:cNvPr id="62" name="Picture 61">
                  <a:extLst>
                    <a:ext uri="{FF2B5EF4-FFF2-40B4-BE49-F238E27FC236}">
                      <a16:creationId xmlns:a16="http://schemas.microsoft.com/office/drawing/2014/main" id="{85F6781B-ADBD-C34B-9364-5F60EB21ED36}"/>
                    </a:ext>
                  </a:extLst>
                </p:cNvPr>
                <p:cNvPicPr>
                  <a:picLocks/>
                </p:cNvPicPr>
                <p:nvPr/>
              </p:nvPicPr>
              <p:blipFill>
                <a:blip r:embed="rId13"/>
                <a:stretch>
                  <a:fillRect/>
                </a:stretch>
              </p:blipFill>
              <p:spPr>
                <a:xfrm>
                  <a:off x="3811611" y="8239017"/>
                  <a:ext cx="1828800" cy="457200"/>
                </a:xfrm>
                <a:prstGeom prst="rect">
                  <a:avLst/>
                </a:prstGeom>
              </p:spPr>
            </p:pic>
            <p:sp>
              <p:nvSpPr>
                <p:cNvPr id="75" name="Rectangle 74">
                  <a:extLst>
                    <a:ext uri="{FF2B5EF4-FFF2-40B4-BE49-F238E27FC236}">
                      <a16:creationId xmlns:a16="http://schemas.microsoft.com/office/drawing/2014/main" id="{88495F1A-C7AE-F349-AA04-91E6F797BAFA}"/>
                    </a:ext>
                  </a:extLst>
                </p:cNvPr>
                <p:cNvSpPr/>
                <p:nvPr/>
              </p:nvSpPr>
              <p:spPr>
                <a:xfrm rot="16200000">
                  <a:off x="4771025" y="8033785"/>
                  <a:ext cx="112945" cy="1215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31C9E2A5-1EC2-C44D-906E-1FA66DF1A9D4}"/>
                  </a:ext>
                </a:extLst>
              </p:cNvPr>
              <p:cNvGrpSpPr/>
              <p:nvPr/>
            </p:nvGrpSpPr>
            <p:grpSpPr>
              <a:xfrm>
                <a:off x="1424490" y="8345402"/>
                <a:ext cx="2277749" cy="246221"/>
                <a:chOff x="819155" y="2971263"/>
                <a:chExt cx="2277749" cy="246221"/>
              </a:xfrm>
            </p:grpSpPr>
            <p:sp>
              <p:nvSpPr>
                <p:cNvPr id="157" name="TextBox 156">
                  <a:extLst>
                    <a:ext uri="{FF2B5EF4-FFF2-40B4-BE49-F238E27FC236}">
                      <a16:creationId xmlns:a16="http://schemas.microsoft.com/office/drawing/2014/main" id="{EC74F7D7-704D-7944-A5B9-01FC083D7954}"/>
                    </a:ext>
                  </a:extLst>
                </p:cNvPr>
                <p:cNvSpPr txBox="1"/>
                <p:nvPr/>
              </p:nvSpPr>
              <p:spPr>
                <a:xfrm>
                  <a:off x="819155" y="2971263"/>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endParaRPr lang="en-US" sz="1000" b="1" dirty="0"/>
                </a:p>
              </p:txBody>
            </p:sp>
            <p:sp>
              <p:nvSpPr>
                <p:cNvPr id="158" name="TextBox 157">
                  <a:extLst>
                    <a:ext uri="{FF2B5EF4-FFF2-40B4-BE49-F238E27FC236}">
                      <a16:creationId xmlns:a16="http://schemas.microsoft.com/office/drawing/2014/main" id="{59614FB9-D635-BF40-90A9-168BBA1C0FB9}"/>
                    </a:ext>
                  </a:extLst>
                </p:cNvPr>
                <p:cNvSpPr txBox="1"/>
                <p:nvPr/>
              </p:nvSpPr>
              <p:spPr>
                <a:xfrm>
                  <a:off x="1285123" y="2971263"/>
                  <a:ext cx="6158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3.0e-03</a:t>
                  </a:r>
                </a:p>
              </p:txBody>
            </p:sp>
            <p:sp>
              <p:nvSpPr>
                <p:cNvPr id="159" name="TextBox 158">
                  <a:extLst>
                    <a:ext uri="{FF2B5EF4-FFF2-40B4-BE49-F238E27FC236}">
                      <a16:creationId xmlns:a16="http://schemas.microsoft.com/office/drawing/2014/main" id="{8386D05C-56AE-CA4C-982A-9F3158E6C44E}"/>
                    </a:ext>
                  </a:extLst>
                </p:cNvPr>
                <p:cNvSpPr txBox="1"/>
                <p:nvPr/>
              </p:nvSpPr>
              <p:spPr>
                <a:xfrm>
                  <a:off x="1979256"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10528</a:t>
                  </a:r>
                </a:p>
              </p:txBody>
            </p:sp>
            <p:sp>
              <p:nvSpPr>
                <p:cNvPr id="160" name="TextBox 159">
                  <a:extLst>
                    <a:ext uri="{FF2B5EF4-FFF2-40B4-BE49-F238E27FC236}">
                      <a16:creationId xmlns:a16="http://schemas.microsoft.com/office/drawing/2014/main" id="{23B46640-6A1D-3F44-85BC-97285FFCAFE1}"/>
                    </a:ext>
                  </a:extLst>
                </p:cNvPr>
                <p:cNvSpPr txBox="1"/>
                <p:nvPr/>
              </p:nvSpPr>
              <p:spPr>
                <a:xfrm>
                  <a:off x="2559577" y="2971263"/>
                  <a:ext cx="53732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10400</a:t>
                  </a:r>
                </a:p>
              </p:txBody>
            </p:sp>
          </p:grpSp>
        </p:grpSp>
      </p:grpSp>
      <p:sp>
        <p:nvSpPr>
          <p:cNvPr id="63" name="Rectangle 62">
            <a:extLst>
              <a:ext uri="{FF2B5EF4-FFF2-40B4-BE49-F238E27FC236}">
                <a16:creationId xmlns:a16="http://schemas.microsoft.com/office/drawing/2014/main" id="{28F12383-56BF-AB49-8C9E-AC8B5F2DEF48}"/>
              </a:ext>
            </a:extLst>
          </p:cNvPr>
          <p:cNvSpPr/>
          <p:nvPr/>
        </p:nvSpPr>
        <p:spPr>
          <a:xfrm>
            <a:off x="2801080" y="702204"/>
            <a:ext cx="261169" cy="4673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70">
            <a:extLst>
              <a:ext uri="{FF2B5EF4-FFF2-40B4-BE49-F238E27FC236}">
                <a16:creationId xmlns:a16="http://schemas.microsoft.com/office/drawing/2014/main" id="{AA9D10D7-D410-094F-989D-349B626EE47F}"/>
              </a:ext>
            </a:extLst>
          </p:cNvPr>
          <p:cNvGrpSpPr/>
          <p:nvPr/>
        </p:nvGrpSpPr>
        <p:grpSpPr>
          <a:xfrm>
            <a:off x="610030" y="349871"/>
            <a:ext cx="2147756" cy="415274"/>
            <a:chOff x="819155" y="2873931"/>
            <a:chExt cx="2329571" cy="415274"/>
          </a:xfrm>
        </p:grpSpPr>
        <p:sp>
          <p:nvSpPr>
            <p:cNvPr id="172" name="TextBox 171">
              <a:extLst>
                <a:ext uri="{FF2B5EF4-FFF2-40B4-BE49-F238E27FC236}">
                  <a16:creationId xmlns:a16="http://schemas.microsoft.com/office/drawing/2014/main" id="{B30A9DD1-4DDB-F742-8F9C-BFA967DEA4F3}"/>
                </a:ext>
              </a:extLst>
            </p:cNvPr>
            <p:cNvSpPr txBox="1"/>
            <p:nvPr/>
          </p:nvSpPr>
          <p:spPr>
            <a:xfrm>
              <a:off x="819155" y="2971263"/>
              <a:ext cx="41870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Cell</a:t>
              </a:r>
              <a:endParaRPr lang="en-US" sz="1000" b="1" dirty="0"/>
            </a:p>
          </p:txBody>
        </p:sp>
        <p:sp>
          <p:nvSpPr>
            <p:cNvPr id="173" name="TextBox 172">
              <a:extLst>
                <a:ext uri="{FF2B5EF4-FFF2-40B4-BE49-F238E27FC236}">
                  <a16:creationId xmlns:a16="http://schemas.microsoft.com/office/drawing/2014/main" id="{99F3B3EF-32C0-264A-862D-B793CA138041}"/>
                </a:ext>
              </a:extLst>
            </p:cNvPr>
            <p:cNvSpPr txBox="1"/>
            <p:nvPr/>
          </p:nvSpPr>
          <p:spPr>
            <a:xfrm>
              <a:off x="1210497" y="2876951"/>
              <a:ext cx="808235"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Fisher </a:t>
              </a:r>
            </a:p>
            <a:p>
              <a:pPr algn="ctr"/>
              <a:r>
                <a:rPr lang="en-US" sz="1000" b="1" dirty="0" err="1">
                  <a:latin typeface="Arial" panose="020B0604020202020204" pitchFamily="34" charset="0"/>
                  <a:cs typeface="Arial" panose="020B0604020202020204" pitchFamily="34" charset="0"/>
                </a:rPr>
                <a:t>adj</a:t>
              </a:r>
              <a:r>
                <a:rPr lang="en-US" sz="1000" b="1" dirty="0">
                  <a:latin typeface="Arial" panose="020B0604020202020204" pitchFamily="34" charset="0"/>
                  <a:cs typeface="Arial" panose="020B0604020202020204" pitchFamily="34" charset="0"/>
                </a:rPr>
                <a:t> </a:t>
              </a:r>
              <a:r>
                <a:rPr lang="en-US" sz="1000" b="1" dirty="0" err="1">
                  <a:latin typeface="Arial" panose="020B0604020202020204" pitchFamily="34" charset="0"/>
                  <a:cs typeface="Arial" panose="020B0604020202020204" pitchFamily="34" charset="0"/>
                </a:rPr>
                <a:t>pvalue</a:t>
              </a:r>
              <a:endParaRPr lang="en-US" sz="1000" b="1" dirty="0">
                <a:latin typeface="Arial" panose="020B0604020202020204" pitchFamily="34" charset="0"/>
                <a:cs typeface="Arial" panose="020B0604020202020204" pitchFamily="34" charset="0"/>
              </a:endParaRPr>
            </a:p>
          </p:txBody>
        </p:sp>
        <p:sp>
          <p:nvSpPr>
            <p:cNvPr id="174" name="TextBox 173">
              <a:extLst>
                <a:ext uri="{FF2B5EF4-FFF2-40B4-BE49-F238E27FC236}">
                  <a16:creationId xmlns:a16="http://schemas.microsoft.com/office/drawing/2014/main" id="{8700ABEA-81E5-0141-AD2A-72654F345913}"/>
                </a:ext>
              </a:extLst>
            </p:cNvPr>
            <p:cNvSpPr txBox="1"/>
            <p:nvPr/>
          </p:nvSpPr>
          <p:spPr>
            <a:xfrm>
              <a:off x="1971947" y="2889095"/>
              <a:ext cx="474810"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total</a:t>
              </a:r>
            </a:p>
            <a:p>
              <a:pPr algn="ctr"/>
              <a:r>
                <a:rPr lang="en-US" sz="1000" b="1" dirty="0">
                  <a:latin typeface="Arial" panose="020B0604020202020204" pitchFamily="34" charset="0"/>
                  <a:cs typeface="Arial" panose="020B0604020202020204" pitchFamily="34" charset="0"/>
                </a:rPr>
                <a:t>sites</a:t>
              </a:r>
            </a:p>
          </p:txBody>
        </p:sp>
        <p:sp>
          <p:nvSpPr>
            <p:cNvPr id="175" name="TextBox 174">
              <a:extLst>
                <a:ext uri="{FF2B5EF4-FFF2-40B4-BE49-F238E27FC236}">
                  <a16:creationId xmlns:a16="http://schemas.microsoft.com/office/drawing/2014/main" id="{32ABB461-A286-3F41-8D9A-6291E7F1A7DC}"/>
                </a:ext>
              </a:extLst>
            </p:cNvPr>
            <p:cNvSpPr txBox="1"/>
            <p:nvPr/>
          </p:nvSpPr>
          <p:spPr>
            <a:xfrm>
              <a:off x="2446290" y="2873931"/>
              <a:ext cx="702436"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negative</a:t>
              </a:r>
            </a:p>
            <a:p>
              <a:pPr algn="ctr"/>
              <a:r>
                <a:rPr lang="en-US" sz="1000" b="1" dirty="0">
                  <a:latin typeface="Arial" panose="020B0604020202020204" pitchFamily="34" charset="0"/>
                  <a:cs typeface="Arial" panose="020B0604020202020204" pitchFamily="34" charset="0"/>
                </a:rPr>
                <a:t>sites</a:t>
              </a:r>
            </a:p>
          </p:txBody>
        </p:sp>
      </p:grpSp>
      <p:cxnSp>
        <p:nvCxnSpPr>
          <p:cNvPr id="177" name="Straight Connector 176">
            <a:extLst>
              <a:ext uri="{FF2B5EF4-FFF2-40B4-BE49-F238E27FC236}">
                <a16:creationId xmlns:a16="http://schemas.microsoft.com/office/drawing/2014/main" id="{DAD96DA6-BFD4-244A-B513-8AAC29A370A5}"/>
              </a:ext>
            </a:extLst>
          </p:cNvPr>
          <p:cNvCxnSpPr>
            <a:cxnSpLocks/>
          </p:cNvCxnSpPr>
          <p:nvPr/>
        </p:nvCxnSpPr>
        <p:spPr>
          <a:xfrm flipV="1">
            <a:off x="527988" y="738874"/>
            <a:ext cx="3885952" cy="9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F7AE4BDD-8373-934E-AB5E-F1C54536A434}"/>
              </a:ext>
            </a:extLst>
          </p:cNvPr>
          <p:cNvSpPr txBox="1"/>
          <p:nvPr/>
        </p:nvSpPr>
        <p:spPr>
          <a:xfrm>
            <a:off x="3218052" y="434398"/>
            <a:ext cx="562975"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Motifs</a:t>
            </a:r>
          </a:p>
        </p:txBody>
      </p:sp>
      <p:sp>
        <p:nvSpPr>
          <p:cNvPr id="194" name="Rectangle 193">
            <a:extLst>
              <a:ext uri="{FF2B5EF4-FFF2-40B4-BE49-F238E27FC236}">
                <a16:creationId xmlns:a16="http://schemas.microsoft.com/office/drawing/2014/main" id="{9F114E9A-A822-204E-88F5-5EAFCE0E2623}"/>
              </a:ext>
            </a:extLst>
          </p:cNvPr>
          <p:cNvSpPr/>
          <p:nvPr/>
        </p:nvSpPr>
        <p:spPr>
          <a:xfrm>
            <a:off x="86116" y="303705"/>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10040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8</a:t>
            </a:r>
          </a:p>
        </p:txBody>
      </p:sp>
      <p:sp>
        <p:nvSpPr>
          <p:cNvPr id="194" name="Rectangle 193">
            <a:extLst>
              <a:ext uri="{FF2B5EF4-FFF2-40B4-BE49-F238E27FC236}">
                <a16:creationId xmlns:a16="http://schemas.microsoft.com/office/drawing/2014/main" id="{9F114E9A-A822-204E-88F5-5EAFCE0E2623}"/>
              </a:ext>
            </a:extLst>
          </p:cNvPr>
          <p:cNvSpPr/>
          <p:nvPr/>
        </p:nvSpPr>
        <p:spPr>
          <a:xfrm>
            <a:off x="86116" y="303705"/>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pic>
        <p:nvPicPr>
          <p:cNvPr id="4" name="Picture 3">
            <a:extLst>
              <a:ext uri="{FF2B5EF4-FFF2-40B4-BE49-F238E27FC236}">
                <a16:creationId xmlns:a16="http://schemas.microsoft.com/office/drawing/2014/main" id="{890CB803-9DE1-B946-8988-6F005A630BE2}"/>
              </a:ext>
            </a:extLst>
          </p:cNvPr>
          <p:cNvPicPr>
            <a:picLocks noChangeAspect="1"/>
          </p:cNvPicPr>
          <p:nvPr/>
        </p:nvPicPr>
        <p:blipFill>
          <a:blip r:embed="rId3"/>
          <a:stretch>
            <a:fillRect/>
          </a:stretch>
        </p:blipFill>
        <p:spPr>
          <a:xfrm>
            <a:off x="429014" y="549926"/>
            <a:ext cx="2543540" cy="2518054"/>
          </a:xfrm>
          <a:prstGeom prst="rect">
            <a:avLst/>
          </a:prstGeom>
        </p:spPr>
      </p:pic>
      <p:pic>
        <p:nvPicPr>
          <p:cNvPr id="6" name="Picture 5">
            <a:extLst>
              <a:ext uri="{FF2B5EF4-FFF2-40B4-BE49-F238E27FC236}">
                <a16:creationId xmlns:a16="http://schemas.microsoft.com/office/drawing/2014/main" id="{4737E22F-90F2-E84B-824F-BC9C692CDDE5}"/>
              </a:ext>
            </a:extLst>
          </p:cNvPr>
          <p:cNvPicPr>
            <a:picLocks noChangeAspect="1"/>
          </p:cNvPicPr>
          <p:nvPr/>
        </p:nvPicPr>
        <p:blipFill>
          <a:blip r:embed="rId4"/>
          <a:stretch>
            <a:fillRect/>
          </a:stretch>
        </p:blipFill>
        <p:spPr>
          <a:xfrm>
            <a:off x="3261091" y="637545"/>
            <a:ext cx="2993514" cy="2430435"/>
          </a:xfrm>
          <a:prstGeom prst="rect">
            <a:avLst/>
          </a:prstGeom>
        </p:spPr>
      </p:pic>
      <p:sp>
        <p:nvSpPr>
          <p:cNvPr id="176" name="Rectangle 175">
            <a:extLst>
              <a:ext uri="{FF2B5EF4-FFF2-40B4-BE49-F238E27FC236}">
                <a16:creationId xmlns:a16="http://schemas.microsoft.com/office/drawing/2014/main" id="{D3C5D36D-2B1D-5149-BB7B-0B455BBF636F}"/>
              </a:ext>
            </a:extLst>
          </p:cNvPr>
          <p:cNvSpPr/>
          <p:nvPr/>
        </p:nvSpPr>
        <p:spPr>
          <a:xfrm>
            <a:off x="3336443" y="303704"/>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b</a:t>
            </a:r>
          </a:p>
        </p:txBody>
      </p:sp>
      <p:sp>
        <p:nvSpPr>
          <p:cNvPr id="8" name="TextBox 7">
            <a:extLst>
              <a:ext uri="{FF2B5EF4-FFF2-40B4-BE49-F238E27FC236}">
                <a16:creationId xmlns:a16="http://schemas.microsoft.com/office/drawing/2014/main" id="{64C60D26-293B-3349-869A-273EE07892AB}"/>
              </a:ext>
            </a:extLst>
          </p:cNvPr>
          <p:cNvSpPr txBox="1"/>
          <p:nvPr/>
        </p:nvSpPr>
        <p:spPr>
          <a:xfrm>
            <a:off x="477431" y="605177"/>
            <a:ext cx="348172"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D1</a:t>
            </a:r>
          </a:p>
        </p:txBody>
      </p:sp>
      <p:sp>
        <p:nvSpPr>
          <p:cNvPr id="178" name="TextBox 177">
            <a:extLst>
              <a:ext uri="{FF2B5EF4-FFF2-40B4-BE49-F238E27FC236}">
                <a16:creationId xmlns:a16="http://schemas.microsoft.com/office/drawing/2014/main" id="{901BB0F8-BD70-314F-9C48-B833FB504F13}"/>
              </a:ext>
            </a:extLst>
          </p:cNvPr>
          <p:cNvSpPr txBox="1"/>
          <p:nvPr/>
        </p:nvSpPr>
        <p:spPr>
          <a:xfrm>
            <a:off x="2594565" y="605177"/>
            <a:ext cx="348172"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D2</a:t>
            </a:r>
          </a:p>
        </p:txBody>
      </p:sp>
      <p:sp>
        <p:nvSpPr>
          <p:cNvPr id="179" name="TextBox 178">
            <a:extLst>
              <a:ext uri="{FF2B5EF4-FFF2-40B4-BE49-F238E27FC236}">
                <a16:creationId xmlns:a16="http://schemas.microsoft.com/office/drawing/2014/main" id="{8D459E3D-A579-424A-8B77-A5E73A808B9E}"/>
              </a:ext>
            </a:extLst>
          </p:cNvPr>
          <p:cNvSpPr txBox="1"/>
          <p:nvPr/>
        </p:nvSpPr>
        <p:spPr>
          <a:xfrm>
            <a:off x="1526698" y="2918150"/>
            <a:ext cx="348172"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D3</a:t>
            </a:r>
          </a:p>
        </p:txBody>
      </p:sp>
      <p:sp>
        <p:nvSpPr>
          <p:cNvPr id="193" name="TextBox 192">
            <a:extLst>
              <a:ext uri="{FF2B5EF4-FFF2-40B4-BE49-F238E27FC236}">
                <a16:creationId xmlns:a16="http://schemas.microsoft.com/office/drawing/2014/main" id="{3E1A7C81-6E09-BC4E-B57F-03D8EF76F0F5}"/>
              </a:ext>
            </a:extLst>
          </p:cNvPr>
          <p:cNvSpPr txBox="1"/>
          <p:nvPr/>
        </p:nvSpPr>
        <p:spPr>
          <a:xfrm>
            <a:off x="3346000" y="883765"/>
            <a:ext cx="333746"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3h</a:t>
            </a:r>
          </a:p>
        </p:txBody>
      </p:sp>
      <p:sp>
        <p:nvSpPr>
          <p:cNvPr id="10" name="Rectangle 9">
            <a:extLst>
              <a:ext uri="{FF2B5EF4-FFF2-40B4-BE49-F238E27FC236}">
                <a16:creationId xmlns:a16="http://schemas.microsoft.com/office/drawing/2014/main" id="{C727D8B7-234A-F34B-AB33-D84C20CA743D}"/>
              </a:ext>
            </a:extLst>
          </p:cNvPr>
          <p:cNvSpPr/>
          <p:nvPr/>
        </p:nvSpPr>
        <p:spPr>
          <a:xfrm>
            <a:off x="5821035" y="851398"/>
            <a:ext cx="526571" cy="366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TextBox 194">
            <a:extLst>
              <a:ext uri="{FF2B5EF4-FFF2-40B4-BE49-F238E27FC236}">
                <a16:creationId xmlns:a16="http://schemas.microsoft.com/office/drawing/2014/main" id="{6C0767CB-F01A-F44E-A67F-C04DA050E521}"/>
              </a:ext>
            </a:extLst>
          </p:cNvPr>
          <p:cNvSpPr txBox="1"/>
          <p:nvPr/>
        </p:nvSpPr>
        <p:spPr>
          <a:xfrm>
            <a:off x="5758590" y="883765"/>
            <a:ext cx="404278"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12h</a:t>
            </a:r>
          </a:p>
        </p:txBody>
      </p:sp>
      <p:sp>
        <p:nvSpPr>
          <p:cNvPr id="196" name="TextBox 195">
            <a:extLst>
              <a:ext uri="{FF2B5EF4-FFF2-40B4-BE49-F238E27FC236}">
                <a16:creationId xmlns:a16="http://schemas.microsoft.com/office/drawing/2014/main" id="{54FBD224-161C-B04E-9991-79B233C1A301}"/>
              </a:ext>
            </a:extLst>
          </p:cNvPr>
          <p:cNvSpPr txBox="1"/>
          <p:nvPr/>
        </p:nvSpPr>
        <p:spPr>
          <a:xfrm>
            <a:off x="1383304" y="303703"/>
            <a:ext cx="455574"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MEF</a:t>
            </a:r>
          </a:p>
        </p:txBody>
      </p:sp>
      <p:sp>
        <p:nvSpPr>
          <p:cNvPr id="197" name="TextBox 196">
            <a:extLst>
              <a:ext uri="{FF2B5EF4-FFF2-40B4-BE49-F238E27FC236}">
                <a16:creationId xmlns:a16="http://schemas.microsoft.com/office/drawing/2014/main" id="{518CA938-B090-9A4B-9BC3-1F368890120E}"/>
              </a:ext>
            </a:extLst>
          </p:cNvPr>
          <p:cNvSpPr txBox="1"/>
          <p:nvPr/>
        </p:nvSpPr>
        <p:spPr>
          <a:xfrm>
            <a:off x="4606220" y="303703"/>
            <a:ext cx="362600" cy="246221"/>
          </a:xfrm>
          <a:prstGeom prst="rect">
            <a:avLst/>
          </a:prstGeom>
          <a:solidFill>
            <a:schemeClr val="bg1"/>
          </a:solidFill>
        </p:spPr>
        <p:txBody>
          <a:bodyPr wrap="none" rtlCol="0">
            <a:spAutoFit/>
          </a:bodyPr>
          <a:lstStyle/>
          <a:p>
            <a:r>
              <a:rPr lang="en-US" sz="1000" b="1" dirty="0">
                <a:latin typeface="Arial" panose="020B0604020202020204" pitchFamily="34" charset="0"/>
                <a:cs typeface="Arial" panose="020B0604020202020204" pitchFamily="34" charset="0"/>
              </a:rPr>
              <a:t>EB</a:t>
            </a:r>
          </a:p>
        </p:txBody>
      </p:sp>
      <p:sp>
        <p:nvSpPr>
          <p:cNvPr id="198" name="TextBox 197">
            <a:extLst>
              <a:ext uri="{FF2B5EF4-FFF2-40B4-BE49-F238E27FC236}">
                <a16:creationId xmlns:a16="http://schemas.microsoft.com/office/drawing/2014/main" id="{C4046ABE-51D1-6240-9F5E-38FF904CE8BA}"/>
              </a:ext>
            </a:extLst>
          </p:cNvPr>
          <p:cNvSpPr txBox="1"/>
          <p:nvPr/>
        </p:nvSpPr>
        <p:spPr>
          <a:xfrm>
            <a:off x="47127" y="5169731"/>
            <a:ext cx="654346" cy="400110"/>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kb from</a:t>
            </a:r>
          </a:p>
          <a:p>
            <a:r>
              <a:rPr lang="en-US" sz="1000" b="1" dirty="0">
                <a:latin typeface="Arial" panose="020B0604020202020204" pitchFamily="34" charset="0"/>
                <a:cs typeface="Arial" panose="020B0604020202020204" pitchFamily="34" charset="0"/>
              </a:rPr>
              <a:t>summit</a:t>
            </a:r>
          </a:p>
        </p:txBody>
      </p:sp>
      <p:grpSp>
        <p:nvGrpSpPr>
          <p:cNvPr id="199" name="Group 198">
            <a:extLst>
              <a:ext uri="{FF2B5EF4-FFF2-40B4-BE49-F238E27FC236}">
                <a16:creationId xmlns:a16="http://schemas.microsoft.com/office/drawing/2014/main" id="{BEDFFED9-ED09-A24B-8B77-74C818B1D4B5}"/>
              </a:ext>
            </a:extLst>
          </p:cNvPr>
          <p:cNvGrpSpPr/>
          <p:nvPr/>
        </p:nvGrpSpPr>
        <p:grpSpPr>
          <a:xfrm>
            <a:off x="550877" y="5211911"/>
            <a:ext cx="709957" cy="246221"/>
            <a:chOff x="565959" y="3347419"/>
            <a:chExt cx="739115" cy="246221"/>
          </a:xfrm>
        </p:grpSpPr>
        <p:sp>
          <p:nvSpPr>
            <p:cNvPr id="200" name="Rectangle 199">
              <a:extLst>
                <a:ext uri="{FF2B5EF4-FFF2-40B4-BE49-F238E27FC236}">
                  <a16:creationId xmlns:a16="http://schemas.microsoft.com/office/drawing/2014/main" id="{7E0EC255-8709-E54D-816B-20F9C9D86E0E}"/>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1" name="Rectangle 200">
              <a:extLst>
                <a:ext uri="{FF2B5EF4-FFF2-40B4-BE49-F238E27FC236}">
                  <a16:creationId xmlns:a16="http://schemas.microsoft.com/office/drawing/2014/main" id="{D7C5C3B9-68D2-4E4B-8A29-857589CA47B3}"/>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2" name="Rectangle 201">
              <a:extLst>
                <a:ext uri="{FF2B5EF4-FFF2-40B4-BE49-F238E27FC236}">
                  <a16:creationId xmlns:a16="http://schemas.microsoft.com/office/drawing/2014/main" id="{9154E297-CB14-9546-BB41-F8765AC4EDFD}"/>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grpSp>
        <p:nvGrpSpPr>
          <p:cNvPr id="203" name="Group 202">
            <a:extLst>
              <a:ext uri="{FF2B5EF4-FFF2-40B4-BE49-F238E27FC236}">
                <a16:creationId xmlns:a16="http://schemas.microsoft.com/office/drawing/2014/main" id="{CA98E6E1-9E52-614E-8AD9-4320B7BE8675}"/>
              </a:ext>
            </a:extLst>
          </p:cNvPr>
          <p:cNvGrpSpPr/>
          <p:nvPr/>
        </p:nvGrpSpPr>
        <p:grpSpPr>
          <a:xfrm>
            <a:off x="1089829" y="5211911"/>
            <a:ext cx="709957" cy="246221"/>
            <a:chOff x="565959" y="3347419"/>
            <a:chExt cx="739115" cy="246221"/>
          </a:xfrm>
        </p:grpSpPr>
        <p:sp>
          <p:nvSpPr>
            <p:cNvPr id="204" name="Rectangle 203">
              <a:extLst>
                <a:ext uri="{FF2B5EF4-FFF2-40B4-BE49-F238E27FC236}">
                  <a16:creationId xmlns:a16="http://schemas.microsoft.com/office/drawing/2014/main" id="{11913C17-A5AE-114C-B20E-2832E325017F}"/>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5" name="Rectangle 204">
              <a:extLst>
                <a:ext uri="{FF2B5EF4-FFF2-40B4-BE49-F238E27FC236}">
                  <a16:creationId xmlns:a16="http://schemas.microsoft.com/office/drawing/2014/main" id="{17681E9E-5E65-3E49-B39A-927016BC1BDE}"/>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6" name="Rectangle 205">
              <a:extLst>
                <a:ext uri="{FF2B5EF4-FFF2-40B4-BE49-F238E27FC236}">
                  <a16:creationId xmlns:a16="http://schemas.microsoft.com/office/drawing/2014/main" id="{23690C0F-C89B-1942-A3F9-7450B5045416}"/>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grpSp>
        <p:nvGrpSpPr>
          <p:cNvPr id="207" name="Group 206">
            <a:extLst>
              <a:ext uri="{FF2B5EF4-FFF2-40B4-BE49-F238E27FC236}">
                <a16:creationId xmlns:a16="http://schemas.microsoft.com/office/drawing/2014/main" id="{6BF86F15-0EB4-9D43-9631-56E2B84C0F02}"/>
              </a:ext>
            </a:extLst>
          </p:cNvPr>
          <p:cNvGrpSpPr/>
          <p:nvPr/>
        </p:nvGrpSpPr>
        <p:grpSpPr>
          <a:xfrm>
            <a:off x="1628781" y="5211911"/>
            <a:ext cx="709957" cy="246221"/>
            <a:chOff x="565959" y="3347419"/>
            <a:chExt cx="739115" cy="246221"/>
          </a:xfrm>
        </p:grpSpPr>
        <p:sp>
          <p:nvSpPr>
            <p:cNvPr id="208" name="Rectangle 207">
              <a:extLst>
                <a:ext uri="{FF2B5EF4-FFF2-40B4-BE49-F238E27FC236}">
                  <a16:creationId xmlns:a16="http://schemas.microsoft.com/office/drawing/2014/main" id="{BFA73B64-EADF-1344-98C0-4FD282849918}"/>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09" name="Rectangle 208">
              <a:extLst>
                <a:ext uri="{FF2B5EF4-FFF2-40B4-BE49-F238E27FC236}">
                  <a16:creationId xmlns:a16="http://schemas.microsoft.com/office/drawing/2014/main" id="{6C71DB8A-E0F5-2A46-A020-7755296A8F98}"/>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10" name="Rectangle 209">
              <a:extLst>
                <a:ext uri="{FF2B5EF4-FFF2-40B4-BE49-F238E27FC236}">
                  <a16:creationId xmlns:a16="http://schemas.microsoft.com/office/drawing/2014/main" id="{E5032EAE-C02C-A444-B7FF-2EB56EB124CD}"/>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grpSp>
        <p:nvGrpSpPr>
          <p:cNvPr id="211" name="Group 210">
            <a:extLst>
              <a:ext uri="{FF2B5EF4-FFF2-40B4-BE49-F238E27FC236}">
                <a16:creationId xmlns:a16="http://schemas.microsoft.com/office/drawing/2014/main" id="{9370C8B0-0B2B-0C40-8A2B-9F1129831CE6}"/>
              </a:ext>
            </a:extLst>
          </p:cNvPr>
          <p:cNvGrpSpPr/>
          <p:nvPr/>
        </p:nvGrpSpPr>
        <p:grpSpPr>
          <a:xfrm>
            <a:off x="2167733" y="5211911"/>
            <a:ext cx="709957" cy="246221"/>
            <a:chOff x="565959" y="3347419"/>
            <a:chExt cx="739115" cy="246221"/>
          </a:xfrm>
        </p:grpSpPr>
        <p:sp>
          <p:nvSpPr>
            <p:cNvPr id="212" name="Rectangle 211">
              <a:extLst>
                <a:ext uri="{FF2B5EF4-FFF2-40B4-BE49-F238E27FC236}">
                  <a16:creationId xmlns:a16="http://schemas.microsoft.com/office/drawing/2014/main" id="{45B571B2-6E11-0B4E-9B86-30F14E4AE5E9}"/>
                </a:ext>
              </a:extLst>
            </p:cNvPr>
            <p:cNvSpPr/>
            <p:nvPr/>
          </p:nvSpPr>
          <p:spPr>
            <a:xfrm>
              <a:off x="565959" y="3347419"/>
              <a:ext cx="31073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13" name="Rectangle 212">
              <a:extLst>
                <a:ext uri="{FF2B5EF4-FFF2-40B4-BE49-F238E27FC236}">
                  <a16:creationId xmlns:a16="http://schemas.microsoft.com/office/drawing/2014/main" id="{914A3AB9-6AFE-8C4F-A2DA-6B3FEE5841C2}"/>
                </a:ext>
              </a:extLst>
            </p:cNvPr>
            <p:cNvSpPr/>
            <p:nvPr/>
          </p:nvSpPr>
          <p:spPr>
            <a:xfrm>
              <a:off x="960959" y="3347419"/>
              <a:ext cx="34411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a:t>
              </a:r>
            </a:p>
          </p:txBody>
        </p:sp>
        <p:sp>
          <p:nvSpPr>
            <p:cNvPr id="214" name="Rectangle 213">
              <a:extLst>
                <a:ext uri="{FF2B5EF4-FFF2-40B4-BE49-F238E27FC236}">
                  <a16:creationId xmlns:a16="http://schemas.microsoft.com/office/drawing/2014/main" id="{1816EB17-F010-4A44-9C90-49A17A57BFB3}"/>
                </a:ext>
              </a:extLst>
            </p:cNvPr>
            <p:cNvSpPr/>
            <p:nvPr/>
          </p:nvSpPr>
          <p:spPr>
            <a:xfrm>
              <a:off x="795770" y="3347419"/>
              <a:ext cx="26567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grpSp>
      <p:sp>
        <p:nvSpPr>
          <p:cNvPr id="215" name="Rectangle 214">
            <a:extLst>
              <a:ext uri="{FF2B5EF4-FFF2-40B4-BE49-F238E27FC236}">
                <a16:creationId xmlns:a16="http://schemas.microsoft.com/office/drawing/2014/main" id="{D3E68370-80F1-9C4B-A838-B511A3CB124A}"/>
              </a:ext>
            </a:extLst>
          </p:cNvPr>
          <p:cNvSpPr/>
          <p:nvPr/>
        </p:nvSpPr>
        <p:spPr>
          <a:xfrm>
            <a:off x="711873" y="3359188"/>
            <a:ext cx="34817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D1</a:t>
            </a:r>
          </a:p>
        </p:txBody>
      </p:sp>
      <p:sp>
        <p:nvSpPr>
          <p:cNvPr id="216" name="Rectangle 215">
            <a:extLst>
              <a:ext uri="{FF2B5EF4-FFF2-40B4-BE49-F238E27FC236}">
                <a16:creationId xmlns:a16="http://schemas.microsoft.com/office/drawing/2014/main" id="{ACF3B625-0B34-6041-A2FB-B4A61829A581}"/>
              </a:ext>
            </a:extLst>
          </p:cNvPr>
          <p:cNvSpPr/>
          <p:nvPr/>
        </p:nvSpPr>
        <p:spPr>
          <a:xfrm>
            <a:off x="1231309" y="3359188"/>
            <a:ext cx="34817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D2</a:t>
            </a:r>
          </a:p>
        </p:txBody>
      </p:sp>
      <p:cxnSp>
        <p:nvCxnSpPr>
          <p:cNvPr id="217" name="Straight Connector 216">
            <a:extLst>
              <a:ext uri="{FF2B5EF4-FFF2-40B4-BE49-F238E27FC236}">
                <a16:creationId xmlns:a16="http://schemas.microsoft.com/office/drawing/2014/main" id="{E9041D93-2FF0-CE4C-8543-C53FF7363925}"/>
              </a:ext>
            </a:extLst>
          </p:cNvPr>
          <p:cNvCxnSpPr>
            <a:cxnSpLocks/>
          </p:cNvCxnSpPr>
          <p:nvPr/>
        </p:nvCxnSpPr>
        <p:spPr>
          <a:xfrm>
            <a:off x="626435" y="3380560"/>
            <a:ext cx="15684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64B8849-0ACB-914E-AC74-D083F71BE464}"/>
              </a:ext>
            </a:extLst>
          </p:cNvPr>
          <p:cNvCxnSpPr>
            <a:cxnSpLocks/>
          </p:cNvCxnSpPr>
          <p:nvPr/>
        </p:nvCxnSpPr>
        <p:spPr>
          <a:xfrm>
            <a:off x="2259144" y="3378236"/>
            <a:ext cx="511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D7D39E5C-D4EC-3749-86F2-8B2114EC0273}"/>
              </a:ext>
            </a:extLst>
          </p:cNvPr>
          <p:cNvSpPr txBox="1"/>
          <p:nvPr/>
        </p:nvSpPr>
        <p:spPr>
          <a:xfrm>
            <a:off x="2287948" y="3154886"/>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p>
        </p:txBody>
      </p:sp>
      <p:sp>
        <p:nvSpPr>
          <p:cNvPr id="220" name="TextBox 219">
            <a:extLst>
              <a:ext uri="{FF2B5EF4-FFF2-40B4-BE49-F238E27FC236}">
                <a16:creationId xmlns:a16="http://schemas.microsoft.com/office/drawing/2014/main" id="{62127B03-8119-EF47-A255-F4048AFE8362}"/>
              </a:ext>
            </a:extLst>
          </p:cNvPr>
          <p:cNvSpPr txBox="1"/>
          <p:nvPr/>
        </p:nvSpPr>
        <p:spPr>
          <a:xfrm>
            <a:off x="1245418" y="3154886"/>
            <a:ext cx="4539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Etv2</a:t>
            </a:r>
          </a:p>
        </p:txBody>
      </p:sp>
      <p:sp>
        <p:nvSpPr>
          <p:cNvPr id="221" name="Rectangle 220">
            <a:extLst>
              <a:ext uri="{FF2B5EF4-FFF2-40B4-BE49-F238E27FC236}">
                <a16:creationId xmlns:a16="http://schemas.microsoft.com/office/drawing/2014/main" id="{BFE95C0F-D68D-BE4F-8CEC-F621FF83E799}"/>
              </a:ext>
            </a:extLst>
          </p:cNvPr>
          <p:cNvSpPr/>
          <p:nvPr/>
        </p:nvSpPr>
        <p:spPr>
          <a:xfrm>
            <a:off x="1788835" y="3357031"/>
            <a:ext cx="34817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D7</a:t>
            </a:r>
          </a:p>
        </p:txBody>
      </p:sp>
      <p:sp>
        <p:nvSpPr>
          <p:cNvPr id="222" name="Rectangle 221">
            <a:extLst>
              <a:ext uri="{FF2B5EF4-FFF2-40B4-BE49-F238E27FC236}">
                <a16:creationId xmlns:a16="http://schemas.microsoft.com/office/drawing/2014/main" id="{4AFAE473-00B2-544B-93E6-4D402E2252EF}"/>
              </a:ext>
            </a:extLst>
          </p:cNvPr>
          <p:cNvSpPr/>
          <p:nvPr/>
        </p:nvSpPr>
        <p:spPr>
          <a:xfrm>
            <a:off x="2109928" y="3353788"/>
            <a:ext cx="766557"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H3K9me3</a:t>
            </a:r>
          </a:p>
        </p:txBody>
      </p:sp>
      <p:sp>
        <p:nvSpPr>
          <p:cNvPr id="223" name="TextBox 222">
            <a:extLst>
              <a:ext uri="{FF2B5EF4-FFF2-40B4-BE49-F238E27FC236}">
                <a16:creationId xmlns:a16="http://schemas.microsoft.com/office/drawing/2014/main" id="{C576376C-4832-9244-B514-C958D2865A23}"/>
              </a:ext>
            </a:extLst>
          </p:cNvPr>
          <p:cNvSpPr txBox="1"/>
          <p:nvPr/>
        </p:nvSpPr>
        <p:spPr>
          <a:xfrm>
            <a:off x="83092" y="3164371"/>
            <a:ext cx="25519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c</a:t>
            </a:r>
          </a:p>
        </p:txBody>
      </p:sp>
      <p:pic>
        <p:nvPicPr>
          <p:cNvPr id="224" name="Picture 223">
            <a:extLst>
              <a:ext uri="{FF2B5EF4-FFF2-40B4-BE49-F238E27FC236}">
                <a16:creationId xmlns:a16="http://schemas.microsoft.com/office/drawing/2014/main" id="{9E8689CD-12DB-F54B-83A3-646830998132}"/>
              </a:ext>
            </a:extLst>
          </p:cNvPr>
          <p:cNvPicPr>
            <a:picLocks noChangeAspect="1"/>
          </p:cNvPicPr>
          <p:nvPr/>
        </p:nvPicPr>
        <p:blipFill>
          <a:blip r:embed="rId5"/>
          <a:stretch>
            <a:fillRect/>
          </a:stretch>
        </p:blipFill>
        <p:spPr>
          <a:xfrm>
            <a:off x="608964" y="3558460"/>
            <a:ext cx="2145128" cy="1707163"/>
          </a:xfrm>
          <a:prstGeom prst="rect">
            <a:avLst/>
          </a:prstGeom>
        </p:spPr>
      </p:pic>
      <p:sp>
        <p:nvSpPr>
          <p:cNvPr id="225" name="Rectangle 224">
            <a:extLst>
              <a:ext uri="{FF2B5EF4-FFF2-40B4-BE49-F238E27FC236}">
                <a16:creationId xmlns:a16="http://schemas.microsoft.com/office/drawing/2014/main" id="{D9C6F453-1F76-A84C-9018-F36C75FA11E6}"/>
              </a:ext>
            </a:extLst>
          </p:cNvPr>
          <p:cNvSpPr/>
          <p:nvPr/>
        </p:nvSpPr>
        <p:spPr>
          <a:xfrm>
            <a:off x="223973" y="3654851"/>
            <a:ext cx="44755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Late</a:t>
            </a:r>
          </a:p>
        </p:txBody>
      </p:sp>
      <p:sp>
        <p:nvSpPr>
          <p:cNvPr id="226" name="Rectangle 225">
            <a:extLst>
              <a:ext uri="{FF2B5EF4-FFF2-40B4-BE49-F238E27FC236}">
                <a16:creationId xmlns:a16="http://schemas.microsoft.com/office/drawing/2014/main" id="{EA8664B3-F2D2-094D-8BDE-E419B208896F}"/>
              </a:ext>
            </a:extLst>
          </p:cNvPr>
          <p:cNvSpPr/>
          <p:nvPr/>
        </p:nvSpPr>
        <p:spPr>
          <a:xfrm>
            <a:off x="199928" y="4292994"/>
            <a:ext cx="495649" cy="246221"/>
          </a:xfrm>
          <a:prstGeom prst="rect">
            <a:avLst/>
          </a:prstGeom>
        </p:spPr>
        <p:txBody>
          <a:bodyPr wrap="none">
            <a:spAutoFit/>
          </a:bodyPr>
          <a:lstStyle/>
          <a:p>
            <a:pPr algn="ctr"/>
            <a:r>
              <a:rPr lang="en-US" sz="1000" b="1" dirty="0">
                <a:solidFill>
                  <a:srgbClr val="FF0000"/>
                </a:solidFill>
                <a:latin typeface="Arial" panose="020B0604020202020204" pitchFamily="34" charset="0"/>
                <a:cs typeface="Arial" panose="020B0604020202020204" pitchFamily="34" charset="0"/>
              </a:rPr>
              <a:t>Early</a:t>
            </a:r>
          </a:p>
        </p:txBody>
      </p:sp>
      <p:sp>
        <p:nvSpPr>
          <p:cNvPr id="227" name="Rectangle 226">
            <a:extLst>
              <a:ext uri="{FF2B5EF4-FFF2-40B4-BE49-F238E27FC236}">
                <a16:creationId xmlns:a16="http://schemas.microsoft.com/office/drawing/2014/main" id="{06F97208-0154-4D47-A9A5-A16B82112258}"/>
              </a:ext>
            </a:extLst>
          </p:cNvPr>
          <p:cNvSpPr/>
          <p:nvPr/>
        </p:nvSpPr>
        <p:spPr>
          <a:xfrm>
            <a:off x="-89982" y="5035219"/>
            <a:ext cx="795411" cy="246221"/>
          </a:xfrm>
          <a:prstGeom prst="rect">
            <a:avLst/>
          </a:prstGeom>
        </p:spPr>
        <p:txBody>
          <a:bodyPr wrap="none">
            <a:spAutoFit/>
          </a:bodyPr>
          <a:lstStyle/>
          <a:p>
            <a:pPr algn="ctr"/>
            <a:r>
              <a:rPr lang="en-US" sz="1000" b="1" dirty="0">
                <a:solidFill>
                  <a:schemeClr val="accent6">
                    <a:lumMod val="75000"/>
                  </a:schemeClr>
                </a:solidFill>
                <a:latin typeface="Arial" panose="020B0604020202020204" pitchFamily="34" charset="0"/>
                <a:cs typeface="Arial" panose="020B0604020202020204" pitchFamily="34" charset="0"/>
              </a:rPr>
              <a:t>Sustained</a:t>
            </a:r>
          </a:p>
        </p:txBody>
      </p:sp>
    </p:spTree>
    <p:extLst>
      <p:ext uri="{BB962C8B-B14F-4D97-AF65-F5344CB8AC3E}">
        <p14:creationId xmlns:p14="http://schemas.microsoft.com/office/powerpoint/2010/main" val="305939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E598B5A1-695D-4742-9154-283973576541}"/>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9</a:t>
            </a:r>
          </a:p>
        </p:txBody>
      </p:sp>
      <p:pic>
        <p:nvPicPr>
          <p:cNvPr id="35" name="Picture 34">
            <a:extLst>
              <a:ext uri="{FF2B5EF4-FFF2-40B4-BE49-F238E27FC236}">
                <a16:creationId xmlns:a16="http://schemas.microsoft.com/office/drawing/2014/main" id="{8E74666B-2AF7-8547-8E37-370DEA071A94}"/>
              </a:ext>
            </a:extLst>
          </p:cNvPr>
          <p:cNvPicPr>
            <a:picLocks noChangeAspect="1"/>
          </p:cNvPicPr>
          <p:nvPr/>
        </p:nvPicPr>
        <p:blipFill>
          <a:blip r:embed="rId2"/>
          <a:stretch>
            <a:fillRect/>
          </a:stretch>
        </p:blipFill>
        <p:spPr>
          <a:xfrm>
            <a:off x="739687" y="550335"/>
            <a:ext cx="3782683" cy="1235255"/>
          </a:xfrm>
          <a:prstGeom prst="rect">
            <a:avLst/>
          </a:prstGeom>
        </p:spPr>
      </p:pic>
      <p:sp>
        <p:nvSpPr>
          <p:cNvPr id="36" name="TextBox 35">
            <a:extLst>
              <a:ext uri="{FF2B5EF4-FFF2-40B4-BE49-F238E27FC236}">
                <a16:creationId xmlns:a16="http://schemas.microsoft.com/office/drawing/2014/main" id="{C55FB04E-795C-5A4A-BCC7-340678382FEC}"/>
              </a:ext>
            </a:extLst>
          </p:cNvPr>
          <p:cNvSpPr txBox="1"/>
          <p:nvPr/>
        </p:nvSpPr>
        <p:spPr>
          <a:xfrm>
            <a:off x="1124089" y="304114"/>
            <a:ext cx="6671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 D2.5</a:t>
            </a:r>
          </a:p>
        </p:txBody>
      </p:sp>
      <p:sp>
        <p:nvSpPr>
          <p:cNvPr id="37" name="TextBox 36">
            <a:extLst>
              <a:ext uri="{FF2B5EF4-FFF2-40B4-BE49-F238E27FC236}">
                <a16:creationId xmlns:a16="http://schemas.microsoft.com/office/drawing/2014/main" id="{944E4509-BCBF-4D4C-ACDD-E4DD29E0CACC}"/>
              </a:ext>
            </a:extLst>
          </p:cNvPr>
          <p:cNvSpPr txBox="1"/>
          <p:nvPr/>
        </p:nvSpPr>
        <p:spPr>
          <a:xfrm>
            <a:off x="2350342" y="304114"/>
            <a:ext cx="56137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 D3</a:t>
            </a:r>
          </a:p>
        </p:txBody>
      </p:sp>
      <p:sp>
        <p:nvSpPr>
          <p:cNvPr id="38" name="TextBox 37">
            <a:extLst>
              <a:ext uri="{FF2B5EF4-FFF2-40B4-BE49-F238E27FC236}">
                <a16:creationId xmlns:a16="http://schemas.microsoft.com/office/drawing/2014/main" id="{CF561761-3D63-5C48-AD1B-BB458D0420DD}"/>
              </a:ext>
            </a:extLst>
          </p:cNvPr>
          <p:cNvSpPr txBox="1"/>
          <p:nvPr/>
        </p:nvSpPr>
        <p:spPr>
          <a:xfrm>
            <a:off x="3618425" y="304113"/>
            <a:ext cx="65434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 D7</a:t>
            </a:r>
          </a:p>
        </p:txBody>
      </p:sp>
      <p:sp>
        <p:nvSpPr>
          <p:cNvPr id="39" name="TextBox 38">
            <a:extLst>
              <a:ext uri="{FF2B5EF4-FFF2-40B4-BE49-F238E27FC236}">
                <a16:creationId xmlns:a16="http://schemas.microsoft.com/office/drawing/2014/main" id="{2A3F750E-52A9-F14F-8B57-3E837C59D6D3}"/>
              </a:ext>
            </a:extLst>
          </p:cNvPr>
          <p:cNvSpPr txBox="1"/>
          <p:nvPr/>
        </p:nvSpPr>
        <p:spPr>
          <a:xfrm>
            <a:off x="379123" y="588784"/>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1e-2</a:t>
            </a:r>
          </a:p>
        </p:txBody>
      </p:sp>
      <p:sp>
        <p:nvSpPr>
          <p:cNvPr id="40" name="TextBox 39">
            <a:extLst>
              <a:ext uri="{FF2B5EF4-FFF2-40B4-BE49-F238E27FC236}">
                <a16:creationId xmlns:a16="http://schemas.microsoft.com/office/drawing/2014/main" id="{54B7ABB0-3DAC-FF4D-87EC-A564BD42FD2D}"/>
              </a:ext>
            </a:extLst>
          </p:cNvPr>
          <p:cNvSpPr txBox="1"/>
          <p:nvPr/>
        </p:nvSpPr>
        <p:spPr>
          <a:xfrm>
            <a:off x="379123" y="931046"/>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1e-3</a:t>
            </a:r>
          </a:p>
        </p:txBody>
      </p:sp>
      <p:sp>
        <p:nvSpPr>
          <p:cNvPr id="41" name="TextBox 40">
            <a:extLst>
              <a:ext uri="{FF2B5EF4-FFF2-40B4-BE49-F238E27FC236}">
                <a16:creationId xmlns:a16="http://schemas.microsoft.com/office/drawing/2014/main" id="{70BD0300-753C-6041-9B8E-F813DE9A3725}"/>
              </a:ext>
            </a:extLst>
          </p:cNvPr>
          <p:cNvSpPr txBox="1"/>
          <p:nvPr/>
        </p:nvSpPr>
        <p:spPr>
          <a:xfrm>
            <a:off x="379123" y="1273308"/>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1e-4</a:t>
            </a:r>
          </a:p>
        </p:txBody>
      </p:sp>
      <p:sp>
        <p:nvSpPr>
          <p:cNvPr id="42" name="TextBox 41">
            <a:extLst>
              <a:ext uri="{FF2B5EF4-FFF2-40B4-BE49-F238E27FC236}">
                <a16:creationId xmlns:a16="http://schemas.microsoft.com/office/drawing/2014/main" id="{38AC21DB-681A-C94F-9D20-6AE222AB8971}"/>
              </a:ext>
            </a:extLst>
          </p:cNvPr>
          <p:cNvSpPr txBox="1"/>
          <p:nvPr/>
        </p:nvSpPr>
        <p:spPr>
          <a:xfrm>
            <a:off x="379123" y="1615569"/>
            <a:ext cx="43954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1e-5</a:t>
            </a:r>
          </a:p>
        </p:txBody>
      </p:sp>
      <p:sp>
        <p:nvSpPr>
          <p:cNvPr id="43" name="TextBox 42">
            <a:extLst>
              <a:ext uri="{FF2B5EF4-FFF2-40B4-BE49-F238E27FC236}">
                <a16:creationId xmlns:a16="http://schemas.microsoft.com/office/drawing/2014/main" id="{D04DDCA3-CBEF-FB49-9F3F-D381916C669A}"/>
              </a:ext>
            </a:extLst>
          </p:cNvPr>
          <p:cNvSpPr txBox="1"/>
          <p:nvPr/>
        </p:nvSpPr>
        <p:spPr>
          <a:xfrm rot="16200000">
            <a:off x="-36216" y="1077120"/>
            <a:ext cx="83067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Frequency</a:t>
            </a:r>
          </a:p>
        </p:txBody>
      </p:sp>
      <p:grpSp>
        <p:nvGrpSpPr>
          <p:cNvPr id="44" name="Group 43">
            <a:extLst>
              <a:ext uri="{FF2B5EF4-FFF2-40B4-BE49-F238E27FC236}">
                <a16:creationId xmlns:a16="http://schemas.microsoft.com/office/drawing/2014/main" id="{01AA0C7F-0ADC-4742-AB7D-52EBDA4C1CED}"/>
              </a:ext>
            </a:extLst>
          </p:cNvPr>
          <p:cNvGrpSpPr/>
          <p:nvPr/>
        </p:nvGrpSpPr>
        <p:grpSpPr>
          <a:xfrm>
            <a:off x="886745" y="1738679"/>
            <a:ext cx="1142143" cy="246221"/>
            <a:chOff x="706337" y="2299474"/>
            <a:chExt cx="1142143" cy="246221"/>
          </a:xfrm>
        </p:grpSpPr>
        <p:sp>
          <p:nvSpPr>
            <p:cNvPr id="45" name="TextBox 44">
              <a:extLst>
                <a:ext uri="{FF2B5EF4-FFF2-40B4-BE49-F238E27FC236}">
                  <a16:creationId xmlns:a16="http://schemas.microsoft.com/office/drawing/2014/main" id="{C87F83E5-EF2C-F941-831F-7CEE7D6E86C9}"/>
                </a:ext>
              </a:extLst>
            </p:cNvPr>
            <p:cNvSpPr txBox="1"/>
            <p:nvPr/>
          </p:nvSpPr>
          <p:spPr>
            <a:xfrm>
              <a:off x="706337"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200</a:t>
              </a:r>
            </a:p>
          </p:txBody>
        </p:sp>
        <p:sp>
          <p:nvSpPr>
            <p:cNvPr id="46" name="TextBox 45">
              <a:extLst>
                <a:ext uri="{FF2B5EF4-FFF2-40B4-BE49-F238E27FC236}">
                  <a16:creationId xmlns:a16="http://schemas.microsoft.com/office/drawing/2014/main" id="{F7C6EDAC-7E6F-7843-A115-39C41831F370}"/>
                </a:ext>
              </a:extLst>
            </p:cNvPr>
            <p:cNvSpPr txBox="1"/>
            <p:nvPr/>
          </p:nvSpPr>
          <p:spPr>
            <a:xfrm>
              <a:off x="107927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400</a:t>
              </a:r>
            </a:p>
          </p:txBody>
        </p:sp>
        <p:sp>
          <p:nvSpPr>
            <p:cNvPr id="47" name="TextBox 46">
              <a:extLst>
                <a:ext uri="{FF2B5EF4-FFF2-40B4-BE49-F238E27FC236}">
                  <a16:creationId xmlns:a16="http://schemas.microsoft.com/office/drawing/2014/main" id="{7F7DF9CE-BD0E-9B40-80CA-A8734FB98A8D}"/>
                </a:ext>
              </a:extLst>
            </p:cNvPr>
            <p:cNvSpPr txBox="1"/>
            <p:nvPr/>
          </p:nvSpPr>
          <p:spPr>
            <a:xfrm>
              <a:off x="145221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600</a:t>
              </a:r>
            </a:p>
          </p:txBody>
        </p:sp>
      </p:grpSp>
      <p:grpSp>
        <p:nvGrpSpPr>
          <p:cNvPr id="48" name="Group 47">
            <a:extLst>
              <a:ext uri="{FF2B5EF4-FFF2-40B4-BE49-F238E27FC236}">
                <a16:creationId xmlns:a16="http://schemas.microsoft.com/office/drawing/2014/main" id="{5748775E-DCB3-2542-AD39-8BE6492EC10E}"/>
              </a:ext>
            </a:extLst>
          </p:cNvPr>
          <p:cNvGrpSpPr/>
          <p:nvPr/>
        </p:nvGrpSpPr>
        <p:grpSpPr>
          <a:xfrm>
            <a:off x="2133485" y="1738679"/>
            <a:ext cx="1142143" cy="246221"/>
            <a:chOff x="706337" y="2299474"/>
            <a:chExt cx="1142143" cy="246221"/>
          </a:xfrm>
        </p:grpSpPr>
        <p:sp>
          <p:nvSpPr>
            <p:cNvPr id="49" name="TextBox 48">
              <a:extLst>
                <a:ext uri="{FF2B5EF4-FFF2-40B4-BE49-F238E27FC236}">
                  <a16:creationId xmlns:a16="http://schemas.microsoft.com/office/drawing/2014/main" id="{9697C23C-B981-8846-9621-52569767DA8C}"/>
                </a:ext>
              </a:extLst>
            </p:cNvPr>
            <p:cNvSpPr txBox="1"/>
            <p:nvPr/>
          </p:nvSpPr>
          <p:spPr>
            <a:xfrm>
              <a:off x="706337"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200</a:t>
              </a:r>
            </a:p>
          </p:txBody>
        </p:sp>
        <p:sp>
          <p:nvSpPr>
            <p:cNvPr id="50" name="TextBox 49">
              <a:extLst>
                <a:ext uri="{FF2B5EF4-FFF2-40B4-BE49-F238E27FC236}">
                  <a16:creationId xmlns:a16="http://schemas.microsoft.com/office/drawing/2014/main" id="{9271E15C-5E0D-FD4B-BB3A-812D62A5A065}"/>
                </a:ext>
              </a:extLst>
            </p:cNvPr>
            <p:cNvSpPr txBox="1"/>
            <p:nvPr/>
          </p:nvSpPr>
          <p:spPr>
            <a:xfrm>
              <a:off x="107927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400</a:t>
              </a:r>
            </a:p>
          </p:txBody>
        </p:sp>
        <p:sp>
          <p:nvSpPr>
            <p:cNvPr id="51" name="TextBox 50">
              <a:extLst>
                <a:ext uri="{FF2B5EF4-FFF2-40B4-BE49-F238E27FC236}">
                  <a16:creationId xmlns:a16="http://schemas.microsoft.com/office/drawing/2014/main" id="{ED960A15-24CB-6A4E-B867-C58041C85A9C}"/>
                </a:ext>
              </a:extLst>
            </p:cNvPr>
            <p:cNvSpPr txBox="1"/>
            <p:nvPr/>
          </p:nvSpPr>
          <p:spPr>
            <a:xfrm>
              <a:off x="145221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600</a:t>
              </a:r>
            </a:p>
          </p:txBody>
        </p:sp>
      </p:grpSp>
      <p:grpSp>
        <p:nvGrpSpPr>
          <p:cNvPr id="52" name="Group 51">
            <a:extLst>
              <a:ext uri="{FF2B5EF4-FFF2-40B4-BE49-F238E27FC236}">
                <a16:creationId xmlns:a16="http://schemas.microsoft.com/office/drawing/2014/main" id="{BDF1A011-63E6-A14B-8F44-EF9CC23C7D65}"/>
              </a:ext>
            </a:extLst>
          </p:cNvPr>
          <p:cNvGrpSpPr/>
          <p:nvPr/>
        </p:nvGrpSpPr>
        <p:grpSpPr>
          <a:xfrm>
            <a:off x="3380227" y="1738679"/>
            <a:ext cx="1142143" cy="246221"/>
            <a:chOff x="706337" y="2299474"/>
            <a:chExt cx="1142143" cy="246221"/>
          </a:xfrm>
        </p:grpSpPr>
        <p:sp>
          <p:nvSpPr>
            <p:cNvPr id="53" name="TextBox 52">
              <a:extLst>
                <a:ext uri="{FF2B5EF4-FFF2-40B4-BE49-F238E27FC236}">
                  <a16:creationId xmlns:a16="http://schemas.microsoft.com/office/drawing/2014/main" id="{76920E60-6BBE-5643-A2A7-44D3F62A83C7}"/>
                </a:ext>
              </a:extLst>
            </p:cNvPr>
            <p:cNvSpPr txBox="1"/>
            <p:nvPr/>
          </p:nvSpPr>
          <p:spPr>
            <a:xfrm>
              <a:off x="706337"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200</a:t>
              </a:r>
            </a:p>
          </p:txBody>
        </p:sp>
        <p:sp>
          <p:nvSpPr>
            <p:cNvPr id="54" name="TextBox 53">
              <a:extLst>
                <a:ext uri="{FF2B5EF4-FFF2-40B4-BE49-F238E27FC236}">
                  <a16:creationId xmlns:a16="http://schemas.microsoft.com/office/drawing/2014/main" id="{4A7CF50F-C4C5-9346-82A5-A76630706E6C}"/>
                </a:ext>
              </a:extLst>
            </p:cNvPr>
            <p:cNvSpPr txBox="1"/>
            <p:nvPr/>
          </p:nvSpPr>
          <p:spPr>
            <a:xfrm>
              <a:off x="107927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400</a:t>
              </a:r>
            </a:p>
          </p:txBody>
        </p:sp>
        <p:sp>
          <p:nvSpPr>
            <p:cNvPr id="55" name="TextBox 54">
              <a:extLst>
                <a:ext uri="{FF2B5EF4-FFF2-40B4-BE49-F238E27FC236}">
                  <a16:creationId xmlns:a16="http://schemas.microsoft.com/office/drawing/2014/main" id="{20549C09-47D9-714C-A0F0-80E9716B7FD2}"/>
                </a:ext>
              </a:extLst>
            </p:cNvPr>
            <p:cNvSpPr txBox="1"/>
            <p:nvPr/>
          </p:nvSpPr>
          <p:spPr>
            <a:xfrm>
              <a:off x="1452218" y="2299474"/>
              <a:ext cx="396262"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600</a:t>
              </a:r>
            </a:p>
          </p:txBody>
        </p:sp>
      </p:grpSp>
      <p:sp>
        <p:nvSpPr>
          <p:cNvPr id="56" name="TextBox 55">
            <a:extLst>
              <a:ext uri="{FF2B5EF4-FFF2-40B4-BE49-F238E27FC236}">
                <a16:creationId xmlns:a16="http://schemas.microsoft.com/office/drawing/2014/main" id="{AAE03B44-6463-C64A-8944-1FB185F1313B}"/>
              </a:ext>
            </a:extLst>
          </p:cNvPr>
          <p:cNvSpPr txBox="1"/>
          <p:nvPr/>
        </p:nvSpPr>
        <p:spPr>
          <a:xfrm>
            <a:off x="1887633" y="1908700"/>
            <a:ext cx="1632178"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Length of fragment (</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cxnSp>
        <p:nvCxnSpPr>
          <p:cNvPr id="57" name="Straight Connector 56">
            <a:extLst>
              <a:ext uri="{FF2B5EF4-FFF2-40B4-BE49-F238E27FC236}">
                <a16:creationId xmlns:a16="http://schemas.microsoft.com/office/drawing/2014/main" id="{F601C811-8591-3043-80AF-E7DB300B90B4}"/>
              </a:ext>
            </a:extLst>
          </p:cNvPr>
          <p:cNvCxnSpPr>
            <a:cxnSpLocks/>
          </p:cNvCxnSpPr>
          <p:nvPr/>
        </p:nvCxnSpPr>
        <p:spPr>
          <a:xfrm>
            <a:off x="4604042" y="1563643"/>
            <a:ext cx="17480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7376810-ADF2-D24E-9EEA-F868065A92B0}"/>
              </a:ext>
            </a:extLst>
          </p:cNvPr>
          <p:cNvSpPr txBox="1"/>
          <p:nvPr/>
        </p:nvSpPr>
        <p:spPr>
          <a:xfrm>
            <a:off x="4755727" y="1440532"/>
            <a:ext cx="48923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p>
        </p:txBody>
      </p:sp>
      <p:cxnSp>
        <p:nvCxnSpPr>
          <p:cNvPr id="59" name="Straight Connector 58">
            <a:extLst>
              <a:ext uri="{FF2B5EF4-FFF2-40B4-BE49-F238E27FC236}">
                <a16:creationId xmlns:a16="http://schemas.microsoft.com/office/drawing/2014/main" id="{D10AD6D0-8EE6-894A-9CE3-A2640A5FB147}"/>
              </a:ext>
            </a:extLst>
          </p:cNvPr>
          <p:cNvCxnSpPr>
            <a:cxnSpLocks/>
          </p:cNvCxnSpPr>
          <p:nvPr/>
        </p:nvCxnSpPr>
        <p:spPr>
          <a:xfrm>
            <a:off x="4604042" y="1726275"/>
            <a:ext cx="1748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27CB382-4306-624B-87C2-7FB63379592E}"/>
              </a:ext>
            </a:extLst>
          </p:cNvPr>
          <p:cNvSpPr txBox="1"/>
          <p:nvPr/>
        </p:nvSpPr>
        <p:spPr>
          <a:xfrm>
            <a:off x="4755727" y="1603164"/>
            <a:ext cx="63991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Mixture</a:t>
            </a:r>
            <a:endParaRPr lang="en-US" sz="1000" b="1" baseline="30000" dirty="0">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1E6B7D60-28F3-9F49-B9F6-24EF65707E80}"/>
              </a:ext>
            </a:extLst>
          </p:cNvPr>
          <p:cNvSpPr/>
          <p:nvPr/>
        </p:nvSpPr>
        <p:spPr>
          <a:xfrm>
            <a:off x="247515" y="303705"/>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sp>
        <p:nvSpPr>
          <p:cNvPr id="62" name="TextBox 61">
            <a:extLst>
              <a:ext uri="{FF2B5EF4-FFF2-40B4-BE49-F238E27FC236}">
                <a16:creationId xmlns:a16="http://schemas.microsoft.com/office/drawing/2014/main" id="{5892239F-FE15-304D-8774-0112D464EA64}"/>
              </a:ext>
            </a:extLst>
          </p:cNvPr>
          <p:cNvSpPr txBox="1"/>
          <p:nvPr/>
        </p:nvSpPr>
        <p:spPr>
          <a:xfrm>
            <a:off x="1611643" y="2284590"/>
            <a:ext cx="667170"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EB D2.5</a:t>
            </a:r>
          </a:p>
        </p:txBody>
      </p:sp>
      <p:cxnSp>
        <p:nvCxnSpPr>
          <p:cNvPr id="63" name="Straight Connector 62">
            <a:extLst>
              <a:ext uri="{FF2B5EF4-FFF2-40B4-BE49-F238E27FC236}">
                <a16:creationId xmlns:a16="http://schemas.microsoft.com/office/drawing/2014/main" id="{DF283659-C047-DD46-8F50-FFD7A6AF8E01}"/>
              </a:ext>
            </a:extLst>
          </p:cNvPr>
          <p:cNvCxnSpPr>
            <a:cxnSpLocks/>
          </p:cNvCxnSpPr>
          <p:nvPr/>
        </p:nvCxnSpPr>
        <p:spPr>
          <a:xfrm flipV="1">
            <a:off x="563450" y="2511721"/>
            <a:ext cx="271217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6310FA9-7109-964A-9E95-74FA2696A514}"/>
              </a:ext>
            </a:extLst>
          </p:cNvPr>
          <p:cNvSpPr txBox="1"/>
          <p:nvPr/>
        </p:nvSpPr>
        <p:spPr>
          <a:xfrm>
            <a:off x="939726" y="2512671"/>
            <a:ext cx="63991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Mixture</a:t>
            </a:r>
          </a:p>
        </p:txBody>
      </p:sp>
      <p:sp>
        <p:nvSpPr>
          <p:cNvPr id="65" name="TextBox 64">
            <a:extLst>
              <a:ext uri="{FF2B5EF4-FFF2-40B4-BE49-F238E27FC236}">
                <a16:creationId xmlns:a16="http://schemas.microsoft.com/office/drawing/2014/main" id="{A3FF2308-4089-654F-80CA-1348110ACCE0}"/>
              </a:ext>
            </a:extLst>
          </p:cNvPr>
          <p:cNvSpPr txBox="1"/>
          <p:nvPr/>
        </p:nvSpPr>
        <p:spPr>
          <a:xfrm>
            <a:off x="2413452" y="2512671"/>
            <a:ext cx="48923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p>
        </p:txBody>
      </p:sp>
      <p:pic>
        <p:nvPicPr>
          <p:cNvPr id="70" name="Picture 69">
            <a:extLst>
              <a:ext uri="{FF2B5EF4-FFF2-40B4-BE49-F238E27FC236}">
                <a16:creationId xmlns:a16="http://schemas.microsoft.com/office/drawing/2014/main" id="{C570EAC6-E17F-D345-B440-E401BEB01A08}"/>
              </a:ext>
            </a:extLst>
          </p:cNvPr>
          <p:cNvPicPr>
            <a:picLocks noChangeAspect="1"/>
          </p:cNvPicPr>
          <p:nvPr/>
        </p:nvPicPr>
        <p:blipFill>
          <a:blip r:embed="rId3"/>
          <a:stretch>
            <a:fillRect/>
          </a:stretch>
        </p:blipFill>
        <p:spPr>
          <a:xfrm>
            <a:off x="626717" y="2740525"/>
            <a:ext cx="1188720" cy="1188720"/>
          </a:xfrm>
          <a:prstGeom prst="rect">
            <a:avLst/>
          </a:prstGeom>
        </p:spPr>
      </p:pic>
      <p:pic>
        <p:nvPicPr>
          <p:cNvPr id="71" name="Picture 70">
            <a:extLst>
              <a:ext uri="{FF2B5EF4-FFF2-40B4-BE49-F238E27FC236}">
                <a16:creationId xmlns:a16="http://schemas.microsoft.com/office/drawing/2014/main" id="{7BED9ECB-F8CF-4D4A-97E5-D2D4BA74B3F9}"/>
              </a:ext>
            </a:extLst>
          </p:cNvPr>
          <p:cNvPicPr>
            <a:picLocks noChangeAspect="1"/>
          </p:cNvPicPr>
          <p:nvPr/>
        </p:nvPicPr>
        <p:blipFill>
          <a:blip r:embed="rId4"/>
          <a:stretch>
            <a:fillRect/>
          </a:stretch>
        </p:blipFill>
        <p:spPr>
          <a:xfrm>
            <a:off x="2054884" y="2740525"/>
            <a:ext cx="1188720" cy="1188720"/>
          </a:xfrm>
          <a:prstGeom prst="rect">
            <a:avLst/>
          </a:prstGeom>
        </p:spPr>
      </p:pic>
      <p:pic>
        <p:nvPicPr>
          <p:cNvPr id="74" name="Picture 73">
            <a:extLst>
              <a:ext uri="{FF2B5EF4-FFF2-40B4-BE49-F238E27FC236}">
                <a16:creationId xmlns:a16="http://schemas.microsoft.com/office/drawing/2014/main" id="{B803DD0C-7CAD-A041-A780-F582CE31E294}"/>
              </a:ext>
            </a:extLst>
          </p:cNvPr>
          <p:cNvPicPr>
            <a:picLocks noChangeAspect="1"/>
          </p:cNvPicPr>
          <p:nvPr/>
        </p:nvPicPr>
        <p:blipFill>
          <a:blip r:embed="rId5"/>
          <a:stretch>
            <a:fillRect/>
          </a:stretch>
        </p:blipFill>
        <p:spPr>
          <a:xfrm>
            <a:off x="3797852" y="2681067"/>
            <a:ext cx="1188720" cy="1188720"/>
          </a:xfrm>
          <a:prstGeom prst="rect">
            <a:avLst/>
          </a:prstGeom>
        </p:spPr>
      </p:pic>
      <p:pic>
        <p:nvPicPr>
          <p:cNvPr id="75" name="Picture 74">
            <a:extLst>
              <a:ext uri="{FF2B5EF4-FFF2-40B4-BE49-F238E27FC236}">
                <a16:creationId xmlns:a16="http://schemas.microsoft.com/office/drawing/2014/main" id="{24287483-EE8D-4B4C-99C0-AAECE7A6D370}"/>
              </a:ext>
            </a:extLst>
          </p:cNvPr>
          <p:cNvPicPr>
            <a:picLocks noChangeAspect="1"/>
          </p:cNvPicPr>
          <p:nvPr/>
        </p:nvPicPr>
        <p:blipFill>
          <a:blip r:embed="rId6"/>
          <a:stretch>
            <a:fillRect/>
          </a:stretch>
        </p:blipFill>
        <p:spPr>
          <a:xfrm>
            <a:off x="5221946" y="2684655"/>
            <a:ext cx="1188720" cy="1188720"/>
          </a:xfrm>
          <a:prstGeom prst="rect">
            <a:avLst/>
          </a:prstGeom>
        </p:spPr>
      </p:pic>
      <p:sp>
        <p:nvSpPr>
          <p:cNvPr id="76" name="TextBox 75">
            <a:extLst>
              <a:ext uri="{FF2B5EF4-FFF2-40B4-BE49-F238E27FC236}">
                <a16:creationId xmlns:a16="http://schemas.microsoft.com/office/drawing/2014/main" id="{80040315-1B16-3F4F-A447-66E0321CE960}"/>
              </a:ext>
            </a:extLst>
          </p:cNvPr>
          <p:cNvSpPr txBox="1"/>
          <p:nvPr/>
        </p:nvSpPr>
        <p:spPr>
          <a:xfrm>
            <a:off x="4851775" y="2260659"/>
            <a:ext cx="455574"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MEF</a:t>
            </a:r>
          </a:p>
        </p:txBody>
      </p:sp>
      <p:cxnSp>
        <p:nvCxnSpPr>
          <p:cNvPr id="77" name="Straight Connector 76">
            <a:extLst>
              <a:ext uri="{FF2B5EF4-FFF2-40B4-BE49-F238E27FC236}">
                <a16:creationId xmlns:a16="http://schemas.microsoft.com/office/drawing/2014/main" id="{7F9E50AF-39AB-6A41-A7EB-0F1D0110C0C3}"/>
              </a:ext>
            </a:extLst>
          </p:cNvPr>
          <p:cNvCxnSpPr>
            <a:cxnSpLocks/>
          </p:cNvCxnSpPr>
          <p:nvPr/>
        </p:nvCxnSpPr>
        <p:spPr>
          <a:xfrm flipV="1">
            <a:off x="3723800" y="2476309"/>
            <a:ext cx="271217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BEBBD42-FD6D-3C47-8510-0009308D5BE8}"/>
              </a:ext>
            </a:extLst>
          </p:cNvPr>
          <p:cNvSpPr txBox="1"/>
          <p:nvPr/>
        </p:nvSpPr>
        <p:spPr>
          <a:xfrm>
            <a:off x="4100076" y="2477259"/>
            <a:ext cx="63991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Mixture</a:t>
            </a:r>
          </a:p>
        </p:txBody>
      </p:sp>
      <p:sp>
        <p:nvSpPr>
          <p:cNvPr id="79" name="TextBox 78">
            <a:extLst>
              <a:ext uri="{FF2B5EF4-FFF2-40B4-BE49-F238E27FC236}">
                <a16:creationId xmlns:a16="http://schemas.microsoft.com/office/drawing/2014/main" id="{C6FDD89E-1947-D449-B12B-2D9379BB633C}"/>
              </a:ext>
            </a:extLst>
          </p:cNvPr>
          <p:cNvSpPr txBox="1"/>
          <p:nvPr/>
        </p:nvSpPr>
        <p:spPr>
          <a:xfrm>
            <a:off x="5573802" y="2477259"/>
            <a:ext cx="48923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Flk1</a:t>
            </a:r>
            <a:r>
              <a:rPr lang="en-US" sz="1000" b="1" baseline="30000" dirty="0">
                <a:latin typeface="Arial" panose="020B0604020202020204" pitchFamily="34" charset="0"/>
                <a:cs typeface="Arial" panose="020B0604020202020204" pitchFamily="34" charset="0"/>
              </a:rPr>
              <a:t>+</a:t>
            </a:r>
          </a:p>
        </p:txBody>
      </p:sp>
      <p:grpSp>
        <p:nvGrpSpPr>
          <p:cNvPr id="80" name="Group 79">
            <a:extLst>
              <a:ext uri="{FF2B5EF4-FFF2-40B4-BE49-F238E27FC236}">
                <a16:creationId xmlns:a16="http://schemas.microsoft.com/office/drawing/2014/main" id="{0CC2D372-19D3-544B-9728-BFF84DE78054}"/>
              </a:ext>
            </a:extLst>
          </p:cNvPr>
          <p:cNvGrpSpPr/>
          <p:nvPr/>
        </p:nvGrpSpPr>
        <p:grpSpPr>
          <a:xfrm>
            <a:off x="562467" y="3910552"/>
            <a:ext cx="1360798" cy="216040"/>
            <a:chOff x="267908" y="7012972"/>
            <a:chExt cx="1360798" cy="216040"/>
          </a:xfrm>
        </p:grpSpPr>
        <p:sp>
          <p:nvSpPr>
            <p:cNvPr id="81" name="Rectangle 80">
              <a:extLst>
                <a:ext uri="{FF2B5EF4-FFF2-40B4-BE49-F238E27FC236}">
                  <a16:creationId xmlns:a16="http://schemas.microsoft.com/office/drawing/2014/main" id="{B248B25B-5316-1E45-99B2-815587BDED0D}"/>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82" name="Rectangle 81">
              <a:extLst>
                <a:ext uri="{FF2B5EF4-FFF2-40B4-BE49-F238E27FC236}">
                  <a16:creationId xmlns:a16="http://schemas.microsoft.com/office/drawing/2014/main" id="{89E2E413-D574-A54E-A6FB-13880FE4B922}"/>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83" name="Rectangle 82">
              <a:extLst>
                <a:ext uri="{FF2B5EF4-FFF2-40B4-BE49-F238E27FC236}">
                  <a16:creationId xmlns:a16="http://schemas.microsoft.com/office/drawing/2014/main" id="{B27BA155-65A8-6A43-B502-F04E19C09BCC}"/>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84" name="Group 83">
            <a:extLst>
              <a:ext uri="{FF2B5EF4-FFF2-40B4-BE49-F238E27FC236}">
                <a16:creationId xmlns:a16="http://schemas.microsoft.com/office/drawing/2014/main" id="{78CB11C6-1D48-7746-86E7-FECD219454E9}"/>
              </a:ext>
            </a:extLst>
          </p:cNvPr>
          <p:cNvGrpSpPr/>
          <p:nvPr/>
        </p:nvGrpSpPr>
        <p:grpSpPr>
          <a:xfrm>
            <a:off x="178067" y="2639200"/>
            <a:ext cx="535461" cy="1378971"/>
            <a:chOff x="-2341" y="3280915"/>
            <a:chExt cx="535461" cy="1378971"/>
          </a:xfrm>
        </p:grpSpPr>
        <p:sp>
          <p:nvSpPr>
            <p:cNvPr id="85" name="TextBox 84">
              <a:extLst>
                <a:ext uri="{FF2B5EF4-FFF2-40B4-BE49-F238E27FC236}">
                  <a16:creationId xmlns:a16="http://schemas.microsoft.com/office/drawing/2014/main" id="{8995EB23-FF97-E34A-A04D-65BD63352074}"/>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86" name="TextBox 85">
              <a:extLst>
                <a:ext uri="{FF2B5EF4-FFF2-40B4-BE49-F238E27FC236}">
                  <a16:creationId xmlns:a16="http://schemas.microsoft.com/office/drawing/2014/main" id="{06B2534B-4D9D-BA41-9C4E-ED78BC399784}"/>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sp>
        <p:nvSpPr>
          <p:cNvPr id="87" name="Rectangle 86">
            <a:extLst>
              <a:ext uri="{FF2B5EF4-FFF2-40B4-BE49-F238E27FC236}">
                <a16:creationId xmlns:a16="http://schemas.microsoft.com/office/drawing/2014/main" id="{6FF44C97-F7A9-924B-8519-40C350EEDAC4}"/>
              </a:ext>
            </a:extLst>
          </p:cNvPr>
          <p:cNvSpPr/>
          <p:nvPr/>
        </p:nvSpPr>
        <p:spPr>
          <a:xfrm rot="16200000">
            <a:off x="-284010" y="3205311"/>
            <a:ext cx="128753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Fragment size(</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88" name="Group 87">
            <a:extLst>
              <a:ext uri="{FF2B5EF4-FFF2-40B4-BE49-F238E27FC236}">
                <a16:creationId xmlns:a16="http://schemas.microsoft.com/office/drawing/2014/main" id="{9906BA86-AA85-394B-983F-F3C524AF8140}"/>
              </a:ext>
            </a:extLst>
          </p:cNvPr>
          <p:cNvGrpSpPr/>
          <p:nvPr/>
        </p:nvGrpSpPr>
        <p:grpSpPr>
          <a:xfrm>
            <a:off x="1613073" y="2637074"/>
            <a:ext cx="535461" cy="1378971"/>
            <a:chOff x="-2341" y="3280915"/>
            <a:chExt cx="535461" cy="1378971"/>
          </a:xfrm>
        </p:grpSpPr>
        <p:sp>
          <p:nvSpPr>
            <p:cNvPr id="89" name="TextBox 88">
              <a:extLst>
                <a:ext uri="{FF2B5EF4-FFF2-40B4-BE49-F238E27FC236}">
                  <a16:creationId xmlns:a16="http://schemas.microsoft.com/office/drawing/2014/main" id="{B79C236D-6C58-D94B-B9AD-74BBA2D0CB81}"/>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75DFE5BE-F2D8-6E44-B1C9-B561544CFEAC}"/>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grpSp>
        <p:nvGrpSpPr>
          <p:cNvPr id="98" name="Group 97">
            <a:extLst>
              <a:ext uri="{FF2B5EF4-FFF2-40B4-BE49-F238E27FC236}">
                <a16:creationId xmlns:a16="http://schemas.microsoft.com/office/drawing/2014/main" id="{2010B9E0-FB43-1C4F-9E99-5C7E92629386}"/>
              </a:ext>
            </a:extLst>
          </p:cNvPr>
          <p:cNvGrpSpPr/>
          <p:nvPr/>
        </p:nvGrpSpPr>
        <p:grpSpPr>
          <a:xfrm>
            <a:off x="3347470" y="2556177"/>
            <a:ext cx="535461" cy="1378971"/>
            <a:chOff x="-2341" y="3280915"/>
            <a:chExt cx="535461" cy="1378971"/>
          </a:xfrm>
        </p:grpSpPr>
        <p:sp>
          <p:nvSpPr>
            <p:cNvPr id="99" name="TextBox 98">
              <a:extLst>
                <a:ext uri="{FF2B5EF4-FFF2-40B4-BE49-F238E27FC236}">
                  <a16:creationId xmlns:a16="http://schemas.microsoft.com/office/drawing/2014/main" id="{00A712B5-D486-0748-B54C-C8B5B988C54B}"/>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100" name="TextBox 99">
              <a:extLst>
                <a:ext uri="{FF2B5EF4-FFF2-40B4-BE49-F238E27FC236}">
                  <a16:creationId xmlns:a16="http://schemas.microsoft.com/office/drawing/2014/main" id="{3AD74BA6-4D95-E146-AB13-4AEE2E37F2BE}"/>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sp>
        <p:nvSpPr>
          <p:cNvPr id="101" name="Rectangle 100">
            <a:extLst>
              <a:ext uri="{FF2B5EF4-FFF2-40B4-BE49-F238E27FC236}">
                <a16:creationId xmlns:a16="http://schemas.microsoft.com/office/drawing/2014/main" id="{146754F2-5192-4C4C-9200-E025F19BA9A5}"/>
              </a:ext>
            </a:extLst>
          </p:cNvPr>
          <p:cNvSpPr/>
          <p:nvPr/>
        </p:nvSpPr>
        <p:spPr>
          <a:xfrm rot="16200000">
            <a:off x="2885424" y="3122308"/>
            <a:ext cx="128753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Fragment size(</a:t>
            </a:r>
            <a:r>
              <a:rPr lang="en-US" sz="1000" b="1" dirty="0" err="1">
                <a:latin typeface="Arial" panose="020B0604020202020204" pitchFamily="34" charset="0"/>
                <a:cs typeface="Arial" panose="020B0604020202020204" pitchFamily="34" charset="0"/>
              </a:rPr>
              <a:t>bp</a:t>
            </a:r>
            <a:r>
              <a:rPr lang="en-US" sz="1000" b="1" dirty="0">
                <a:latin typeface="Arial" panose="020B0604020202020204" pitchFamily="34" charset="0"/>
                <a:cs typeface="Arial" panose="020B0604020202020204" pitchFamily="34" charset="0"/>
              </a:rPr>
              <a:t>)</a:t>
            </a:r>
          </a:p>
        </p:txBody>
      </p:sp>
      <p:grpSp>
        <p:nvGrpSpPr>
          <p:cNvPr id="102" name="Group 101">
            <a:extLst>
              <a:ext uri="{FF2B5EF4-FFF2-40B4-BE49-F238E27FC236}">
                <a16:creationId xmlns:a16="http://schemas.microsoft.com/office/drawing/2014/main" id="{A3C9236F-8EFF-F542-97E9-52365D576BE1}"/>
              </a:ext>
            </a:extLst>
          </p:cNvPr>
          <p:cNvGrpSpPr/>
          <p:nvPr/>
        </p:nvGrpSpPr>
        <p:grpSpPr>
          <a:xfrm>
            <a:off x="4782476" y="2554051"/>
            <a:ext cx="535461" cy="1378971"/>
            <a:chOff x="-2341" y="3280915"/>
            <a:chExt cx="535461" cy="1378971"/>
          </a:xfrm>
        </p:grpSpPr>
        <p:sp>
          <p:nvSpPr>
            <p:cNvPr id="103" name="TextBox 102">
              <a:extLst>
                <a:ext uri="{FF2B5EF4-FFF2-40B4-BE49-F238E27FC236}">
                  <a16:creationId xmlns:a16="http://schemas.microsoft.com/office/drawing/2014/main" id="{9E25526F-C3D6-1147-9FA7-BE5171028176}"/>
                </a:ext>
              </a:extLst>
            </p:cNvPr>
            <p:cNvSpPr txBox="1"/>
            <p:nvPr/>
          </p:nvSpPr>
          <p:spPr>
            <a:xfrm>
              <a:off x="6975" y="441366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0</a:t>
              </a:r>
            </a:p>
          </p:txBody>
        </p:sp>
        <p:sp>
          <p:nvSpPr>
            <p:cNvPr id="104" name="TextBox 103">
              <a:extLst>
                <a:ext uri="{FF2B5EF4-FFF2-40B4-BE49-F238E27FC236}">
                  <a16:creationId xmlns:a16="http://schemas.microsoft.com/office/drawing/2014/main" id="{7B2D7B9C-B25B-5842-B589-3C078D40AECD}"/>
                </a:ext>
              </a:extLst>
            </p:cNvPr>
            <p:cNvSpPr txBox="1"/>
            <p:nvPr/>
          </p:nvSpPr>
          <p:spPr>
            <a:xfrm>
              <a:off x="-2341" y="3280915"/>
              <a:ext cx="526145"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650</a:t>
              </a:r>
            </a:p>
          </p:txBody>
        </p:sp>
      </p:grpSp>
      <p:grpSp>
        <p:nvGrpSpPr>
          <p:cNvPr id="105" name="Group 104">
            <a:extLst>
              <a:ext uri="{FF2B5EF4-FFF2-40B4-BE49-F238E27FC236}">
                <a16:creationId xmlns:a16="http://schemas.microsoft.com/office/drawing/2014/main" id="{278C243B-3841-F043-8335-ACE34784FC3E}"/>
              </a:ext>
            </a:extLst>
          </p:cNvPr>
          <p:cNvGrpSpPr/>
          <p:nvPr/>
        </p:nvGrpSpPr>
        <p:grpSpPr>
          <a:xfrm>
            <a:off x="1968845" y="3908974"/>
            <a:ext cx="1360798" cy="216040"/>
            <a:chOff x="267908" y="7012972"/>
            <a:chExt cx="1360798" cy="216040"/>
          </a:xfrm>
        </p:grpSpPr>
        <p:sp>
          <p:nvSpPr>
            <p:cNvPr id="106" name="Rectangle 105">
              <a:extLst>
                <a:ext uri="{FF2B5EF4-FFF2-40B4-BE49-F238E27FC236}">
                  <a16:creationId xmlns:a16="http://schemas.microsoft.com/office/drawing/2014/main" id="{1088BB80-D79B-7146-A963-ADC8723D00BA}"/>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07" name="Rectangle 106">
              <a:extLst>
                <a:ext uri="{FF2B5EF4-FFF2-40B4-BE49-F238E27FC236}">
                  <a16:creationId xmlns:a16="http://schemas.microsoft.com/office/drawing/2014/main" id="{A682BD11-1932-DF42-A1D2-F2435219505F}"/>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08" name="Rectangle 107">
              <a:extLst>
                <a:ext uri="{FF2B5EF4-FFF2-40B4-BE49-F238E27FC236}">
                  <a16:creationId xmlns:a16="http://schemas.microsoft.com/office/drawing/2014/main" id="{3C5A3B13-2851-0940-B760-F229FF31ED03}"/>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17" name="Group 116">
            <a:extLst>
              <a:ext uri="{FF2B5EF4-FFF2-40B4-BE49-F238E27FC236}">
                <a16:creationId xmlns:a16="http://schemas.microsoft.com/office/drawing/2014/main" id="{678C271C-8F17-B44C-9CDB-7635DE369D7D}"/>
              </a:ext>
            </a:extLst>
          </p:cNvPr>
          <p:cNvGrpSpPr/>
          <p:nvPr/>
        </p:nvGrpSpPr>
        <p:grpSpPr>
          <a:xfrm>
            <a:off x="3677888" y="3859133"/>
            <a:ext cx="1360798" cy="216040"/>
            <a:chOff x="267908" y="7012972"/>
            <a:chExt cx="1360798" cy="216040"/>
          </a:xfrm>
        </p:grpSpPr>
        <p:sp>
          <p:nvSpPr>
            <p:cNvPr id="118" name="Rectangle 117">
              <a:extLst>
                <a:ext uri="{FF2B5EF4-FFF2-40B4-BE49-F238E27FC236}">
                  <a16:creationId xmlns:a16="http://schemas.microsoft.com/office/drawing/2014/main" id="{0A2A95C7-B9A8-7642-A436-ED21A9E135E1}"/>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19" name="Rectangle 118">
              <a:extLst>
                <a:ext uri="{FF2B5EF4-FFF2-40B4-BE49-F238E27FC236}">
                  <a16:creationId xmlns:a16="http://schemas.microsoft.com/office/drawing/2014/main" id="{D5C51195-C083-BC47-A97B-1FB4D927BB23}"/>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20" name="Rectangle 119">
              <a:extLst>
                <a:ext uri="{FF2B5EF4-FFF2-40B4-BE49-F238E27FC236}">
                  <a16:creationId xmlns:a16="http://schemas.microsoft.com/office/drawing/2014/main" id="{370F0B90-FB92-9043-A6C7-0FCC13FA15CC}"/>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121" name="Group 120">
            <a:extLst>
              <a:ext uri="{FF2B5EF4-FFF2-40B4-BE49-F238E27FC236}">
                <a16:creationId xmlns:a16="http://schemas.microsoft.com/office/drawing/2014/main" id="{71216BD5-150F-B443-9E4F-4F2F3CCEB3A8}"/>
              </a:ext>
            </a:extLst>
          </p:cNvPr>
          <p:cNvGrpSpPr/>
          <p:nvPr/>
        </p:nvGrpSpPr>
        <p:grpSpPr>
          <a:xfrm>
            <a:off x="5132220" y="3857555"/>
            <a:ext cx="1360798" cy="216040"/>
            <a:chOff x="267908" y="7012972"/>
            <a:chExt cx="1360798" cy="216040"/>
          </a:xfrm>
        </p:grpSpPr>
        <p:sp>
          <p:nvSpPr>
            <p:cNvPr id="122" name="Rectangle 121">
              <a:extLst>
                <a:ext uri="{FF2B5EF4-FFF2-40B4-BE49-F238E27FC236}">
                  <a16:creationId xmlns:a16="http://schemas.microsoft.com/office/drawing/2014/main" id="{8705611C-60E1-7046-B8E8-D5B69E2F993E}"/>
                </a:ext>
              </a:extLst>
            </p:cNvPr>
            <p:cNvSpPr/>
            <p:nvPr/>
          </p:nvSpPr>
          <p:spPr>
            <a:xfrm>
              <a:off x="267908" y="7012972"/>
              <a:ext cx="36260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23" name="Rectangle 122">
              <a:extLst>
                <a:ext uri="{FF2B5EF4-FFF2-40B4-BE49-F238E27FC236}">
                  <a16:creationId xmlns:a16="http://schemas.microsoft.com/office/drawing/2014/main" id="{61F0942E-BCAC-3F46-A245-DFDA9DA81EBB}"/>
                </a:ext>
              </a:extLst>
            </p:cNvPr>
            <p:cNvSpPr/>
            <p:nvPr/>
          </p:nvSpPr>
          <p:spPr>
            <a:xfrm>
              <a:off x="1240458" y="7013568"/>
              <a:ext cx="38824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+0.5</a:t>
              </a:r>
            </a:p>
          </p:txBody>
        </p:sp>
        <p:sp>
          <p:nvSpPr>
            <p:cNvPr id="124" name="Rectangle 123">
              <a:extLst>
                <a:ext uri="{FF2B5EF4-FFF2-40B4-BE49-F238E27FC236}">
                  <a16:creationId xmlns:a16="http://schemas.microsoft.com/office/drawing/2014/main" id="{48D0DEAC-7C35-614E-A9C6-A5026698784C}"/>
                </a:ext>
              </a:extLst>
            </p:cNvPr>
            <p:cNvSpPr/>
            <p:nvPr/>
          </p:nvSpPr>
          <p:spPr>
            <a:xfrm>
              <a:off x="808914" y="7012972"/>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125" name="TextBox 124">
            <a:extLst>
              <a:ext uri="{FF2B5EF4-FFF2-40B4-BE49-F238E27FC236}">
                <a16:creationId xmlns:a16="http://schemas.microsoft.com/office/drawing/2014/main" id="{52F2A4E4-2C67-714A-9C7C-2BBA4DF53370}"/>
              </a:ext>
            </a:extLst>
          </p:cNvPr>
          <p:cNvSpPr txBox="1"/>
          <p:nvPr/>
        </p:nvSpPr>
        <p:spPr>
          <a:xfrm>
            <a:off x="4205590" y="4040541"/>
            <a:ext cx="203292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Distance from Etv2 motifs (kb)</a:t>
            </a:r>
          </a:p>
        </p:txBody>
      </p:sp>
      <p:sp>
        <p:nvSpPr>
          <p:cNvPr id="126" name="TextBox 125">
            <a:extLst>
              <a:ext uri="{FF2B5EF4-FFF2-40B4-BE49-F238E27FC236}">
                <a16:creationId xmlns:a16="http://schemas.microsoft.com/office/drawing/2014/main" id="{44EDF31F-2250-D046-A358-0E06075D81C6}"/>
              </a:ext>
            </a:extLst>
          </p:cNvPr>
          <p:cNvSpPr txBox="1"/>
          <p:nvPr/>
        </p:nvSpPr>
        <p:spPr>
          <a:xfrm>
            <a:off x="1000627" y="4040007"/>
            <a:ext cx="2032929"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Distance from Etv2 motifs (kb)</a:t>
            </a:r>
          </a:p>
        </p:txBody>
      </p:sp>
      <p:sp>
        <p:nvSpPr>
          <p:cNvPr id="128" name="Rectangle 127">
            <a:extLst>
              <a:ext uri="{FF2B5EF4-FFF2-40B4-BE49-F238E27FC236}">
                <a16:creationId xmlns:a16="http://schemas.microsoft.com/office/drawing/2014/main" id="{A5A51209-398C-1C4C-8368-3139D954457E}"/>
              </a:ext>
            </a:extLst>
          </p:cNvPr>
          <p:cNvSpPr/>
          <p:nvPr/>
        </p:nvSpPr>
        <p:spPr>
          <a:xfrm>
            <a:off x="252054" y="2253601"/>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b</a:t>
            </a:r>
          </a:p>
        </p:txBody>
      </p:sp>
      <p:sp>
        <p:nvSpPr>
          <p:cNvPr id="130" name="Rectangle 129">
            <a:extLst>
              <a:ext uri="{FF2B5EF4-FFF2-40B4-BE49-F238E27FC236}">
                <a16:creationId xmlns:a16="http://schemas.microsoft.com/office/drawing/2014/main" id="{C02676C6-E071-A041-A72F-5D9F08047801}"/>
              </a:ext>
            </a:extLst>
          </p:cNvPr>
          <p:cNvSpPr/>
          <p:nvPr/>
        </p:nvSpPr>
        <p:spPr>
          <a:xfrm>
            <a:off x="3409263" y="2259011"/>
            <a:ext cx="26321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c</a:t>
            </a:r>
          </a:p>
        </p:txBody>
      </p:sp>
      <p:cxnSp>
        <p:nvCxnSpPr>
          <p:cNvPr id="131" name="Straight Arrow Connector 130">
            <a:extLst>
              <a:ext uri="{FF2B5EF4-FFF2-40B4-BE49-F238E27FC236}">
                <a16:creationId xmlns:a16="http://schemas.microsoft.com/office/drawing/2014/main" id="{E9DC8B54-1D8E-8C4D-96E5-006E2DE829A1}"/>
              </a:ext>
            </a:extLst>
          </p:cNvPr>
          <p:cNvCxnSpPr>
            <a:cxnSpLocks/>
          </p:cNvCxnSpPr>
          <p:nvPr/>
        </p:nvCxnSpPr>
        <p:spPr>
          <a:xfrm>
            <a:off x="1425673" y="825615"/>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353C1FF-053C-034B-8AB1-E159F31896CF}"/>
              </a:ext>
            </a:extLst>
          </p:cNvPr>
          <p:cNvCxnSpPr>
            <a:cxnSpLocks/>
          </p:cNvCxnSpPr>
          <p:nvPr/>
        </p:nvCxnSpPr>
        <p:spPr>
          <a:xfrm>
            <a:off x="1791259" y="977312"/>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FC32768D-419C-6142-9F23-47445690621D}"/>
              </a:ext>
            </a:extLst>
          </p:cNvPr>
          <p:cNvCxnSpPr>
            <a:cxnSpLocks/>
          </p:cNvCxnSpPr>
          <p:nvPr/>
        </p:nvCxnSpPr>
        <p:spPr>
          <a:xfrm>
            <a:off x="2688895" y="855197"/>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6A2D1EE-FAD3-5940-BC50-2B14E6B1C4E2}"/>
              </a:ext>
            </a:extLst>
          </p:cNvPr>
          <p:cNvCxnSpPr>
            <a:cxnSpLocks/>
          </p:cNvCxnSpPr>
          <p:nvPr/>
        </p:nvCxnSpPr>
        <p:spPr>
          <a:xfrm>
            <a:off x="3033539" y="1006894"/>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67886F5-561B-FA4F-AA83-95F42DE3A155}"/>
              </a:ext>
            </a:extLst>
          </p:cNvPr>
          <p:cNvCxnSpPr>
            <a:cxnSpLocks/>
          </p:cNvCxnSpPr>
          <p:nvPr/>
        </p:nvCxnSpPr>
        <p:spPr>
          <a:xfrm>
            <a:off x="3958958" y="822335"/>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D89085FA-FFBA-2742-9685-20E6CA566FD3}"/>
              </a:ext>
            </a:extLst>
          </p:cNvPr>
          <p:cNvCxnSpPr>
            <a:cxnSpLocks/>
          </p:cNvCxnSpPr>
          <p:nvPr/>
        </p:nvCxnSpPr>
        <p:spPr>
          <a:xfrm>
            <a:off x="4319170" y="1032335"/>
            <a:ext cx="0" cy="151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651F1D-0DFE-D14D-A165-B0295F587DA9}"/>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10</a:t>
            </a:r>
          </a:p>
        </p:txBody>
      </p:sp>
      <p:pic>
        <p:nvPicPr>
          <p:cNvPr id="4" name="Picture 3">
            <a:extLst>
              <a:ext uri="{FF2B5EF4-FFF2-40B4-BE49-F238E27FC236}">
                <a16:creationId xmlns:a16="http://schemas.microsoft.com/office/drawing/2014/main" id="{815607D1-1CAF-8B4C-BC43-040A1E76824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0111" t="19503" r="7549" b="64978"/>
          <a:stretch/>
        </p:blipFill>
        <p:spPr>
          <a:xfrm>
            <a:off x="3427665" y="5048598"/>
            <a:ext cx="3191421" cy="409206"/>
          </a:xfrm>
          <a:prstGeom prst="rect">
            <a:avLst/>
          </a:prstGeom>
          <a:ln>
            <a:solidFill>
              <a:schemeClr val="tx1"/>
            </a:solidFill>
          </a:ln>
        </p:spPr>
      </p:pic>
      <p:pic>
        <p:nvPicPr>
          <p:cNvPr id="5" name="Picture 4">
            <a:extLst>
              <a:ext uri="{FF2B5EF4-FFF2-40B4-BE49-F238E27FC236}">
                <a16:creationId xmlns:a16="http://schemas.microsoft.com/office/drawing/2014/main" id="{26B58469-9564-F541-BA19-30FF5EE572DF}"/>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8387" t="16209" r="14764" b="70353"/>
          <a:stretch/>
        </p:blipFill>
        <p:spPr>
          <a:xfrm>
            <a:off x="3429585" y="4561162"/>
            <a:ext cx="3189501" cy="409206"/>
          </a:xfrm>
          <a:prstGeom prst="rect">
            <a:avLst/>
          </a:prstGeom>
          <a:ln>
            <a:solidFill>
              <a:schemeClr val="tx1"/>
            </a:solidFill>
          </a:ln>
        </p:spPr>
      </p:pic>
      <p:sp>
        <p:nvSpPr>
          <p:cNvPr id="6" name="TextBox 5">
            <a:extLst>
              <a:ext uri="{FF2B5EF4-FFF2-40B4-BE49-F238E27FC236}">
                <a16:creationId xmlns:a16="http://schemas.microsoft.com/office/drawing/2014/main" id="{69AC6865-B3BD-AB47-9A99-219E512962CD}"/>
              </a:ext>
            </a:extLst>
          </p:cNvPr>
          <p:cNvSpPr txBox="1"/>
          <p:nvPr/>
        </p:nvSpPr>
        <p:spPr>
          <a:xfrm rot="17512416">
            <a:off x="3146611" y="3891935"/>
            <a:ext cx="1199214"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D1</a:t>
            </a:r>
          </a:p>
        </p:txBody>
      </p:sp>
      <p:sp>
        <p:nvSpPr>
          <p:cNvPr id="7" name="TextBox 6">
            <a:extLst>
              <a:ext uri="{FF2B5EF4-FFF2-40B4-BE49-F238E27FC236}">
                <a16:creationId xmlns:a16="http://schemas.microsoft.com/office/drawing/2014/main" id="{CFE095BF-E3FC-E04E-9645-BD665B0817FD}"/>
              </a:ext>
            </a:extLst>
          </p:cNvPr>
          <p:cNvSpPr txBox="1"/>
          <p:nvPr/>
        </p:nvSpPr>
        <p:spPr>
          <a:xfrm rot="17512416">
            <a:off x="3207794" y="3596665"/>
            <a:ext cx="180836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D1</a:t>
            </a:r>
          </a:p>
        </p:txBody>
      </p:sp>
      <p:sp>
        <p:nvSpPr>
          <p:cNvPr id="8" name="TextBox 7">
            <a:extLst>
              <a:ext uri="{FF2B5EF4-FFF2-40B4-BE49-F238E27FC236}">
                <a16:creationId xmlns:a16="http://schemas.microsoft.com/office/drawing/2014/main" id="{4971F321-8A72-3E40-B0D7-09F6043CCEE3}"/>
              </a:ext>
            </a:extLst>
          </p:cNvPr>
          <p:cNvSpPr txBox="1"/>
          <p:nvPr/>
        </p:nvSpPr>
        <p:spPr>
          <a:xfrm rot="17512416">
            <a:off x="3630522" y="3837554"/>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D2</a:t>
            </a:r>
          </a:p>
        </p:txBody>
      </p:sp>
      <p:sp>
        <p:nvSpPr>
          <p:cNvPr id="9" name="TextBox 8">
            <a:extLst>
              <a:ext uri="{FF2B5EF4-FFF2-40B4-BE49-F238E27FC236}">
                <a16:creationId xmlns:a16="http://schemas.microsoft.com/office/drawing/2014/main" id="{546C52BF-0F16-CE41-B3D2-E0851064D567}"/>
              </a:ext>
            </a:extLst>
          </p:cNvPr>
          <p:cNvSpPr txBox="1"/>
          <p:nvPr/>
        </p:nvSpPr>
        <p:spPr>
          <a:xfrm rot="17512416">
            <a:off x="3900966" y="3831110"/>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D2</a:t>
            </a:r>
          </a:p>
        </p:txBody>
      </p:sp>
      <p:sp>
        <p:nvSpPr>
          <p:cNvPr id="10" name="TextBox 9">
            <a:extLst>
              <a:ext uri="{FF2B5EF4-FFF2-40B4-BE49-F238E27FC236}">
                <a16:creationId xmlns:a16="http://schemas.microsoft.com/office/drawing/2014/main" id="{BBD08087-7DBC-954A-AD86-35F966C29BDA}"/>
              </a:ext>
            </a:extLst>
          </p:cNvPr>
          <p:cNvSpPr txBox="1"/>
          <p:nvPr/>
        </p:nvSpPr>
        <p:spPr>
          <a:xfrm rot="17512416">
            <a:off x="4615138" y="3806025"/>
            <a:ext cx="1384367"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D1</a:t>
            </a:r>
          </a:p>
        </p:txBody>
      </p:sp>
      <p:sp>
        <p:nvSpPr>
          <p:cNvPr id="11" name="TextBox 10">
            <a:extLst>
              <a:ext uri="{FF2B5EF4-FFF2-40B4-BE49-F238E27FC236}">
                <a16:creationId xmlns:a16="http://schemas.microsoft.com/office/drawing/2014/main" id="{64912B6E-F9D1-3845-9B69-2487660D8609}"/>
              </a:ext>
            </a:extLst>
          </p:cNvPr>
          <p:cNvSpPr txBox="1"/>
          <p:nvPr/>
        </p:nvSpPr>
        <p:spPr>
          <a:xfrm rot="17512416">
            <a:off x="4848130" y="3806023"/>
            <a:ext cx="1384367"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D1</a:t>
            </a:r>
          </a:p>
        </p:txBody>
      </p:sp>
      <p:sp>
        <p:nvSpPr>
          <p:cNvPr id="12" name="TextBox 11">
            <a:extLst>
              <a:ext uri="{FF2B5EF4-FFF2-40B4-BE49-F238E27FC236}">
                <a16:creationId xmlns:a16="http://schemas.microsoft.com/office/drawing/2014/main" id="{3C8C40DE-AFBB-194F-9FB6-C9CF653A88EB}"/>
              </a:ext>
            </a:extLst>
          </p:cNvPr>
          <p:cNvSpPr txBox="1"/>
          <p:nvPr/>
        </p:nvSpPr>
        <p:spPr>
          <a:xfrm rot="17512416">
            <a:off x="5106555" y="3798433"/>
            <a:ext cx="1384369"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D2</a:t>
            </a:r>
          </a:p>
        </p:txBody>
      </p:sp>
      <p:sp>
        <p:nvSpPr>
          <p:cNvPr id="13" name="TextBox 12">
            <a:extLst>
              <a:ext uri="{FF2B5EF4-FFF2-40B4-BE49-F238E27FC236}">
                <a16:creationId xmlns:a16="http://schemas.microsoft.com/office/drawing/2014/main" id="{B5B11ABC-7AE5-2242-B970-81877F9351E8}"/>
              </a:ext>
            </a:extLst>
          </p:cNvPr>
          <p:cNvSpPr txBox="1"/>
          <p:nvPr/>
        </p:nvSpPr>
        <p:spPr>
          <a:xfrm rot="17512416">
            <a:off x="5371334" y="3798432"/>
            <a:ext cx="138436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D2</a:t>
            </a:r>
          </a:p>
        </p:txBody>
      </p:sp>
      <p:sp>
        <p:nvSpPr>
          <p:cNvPr id="14" name="TextBox 13">
            <a:extLst>
              <a:ext uri="{FF2B5EF4-FFF2-40B4-BE49-F238E27FC236}">
                <a16:creationId xmlns:a16="http://schemas.microsoft.com/office/drawing/2014/main" id="{1483FDE0-C7CA-4B4F-B2AC-C59978AA2D1D}"/>
              </a:ext>
            </a:extLst>
          </p:cNvPr>
          <p:cNvSpPr txBox="1"/>
          <p:nvPr/>
        </p:nvSpPr>
        <p:spPr>
          <a:xfrm>
            <a:off x="2866910" y="4722204"/>
            <a:ext cx="558503" cy="161784"/>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a:t>
            </a:r>
          </a:p>
        </p:txBody>
      </p:sp>
      <p:sp>
        <p:nvSpPr>
          <p:cNvPr id="15" name="TextBox 14">
            <a:extLst>
              <a:ext uri="{FF2B5EF4-FFF2-40B4-BE49-F238E27FC236}">
                <a16:creationId xmlns:a16="http://schemas.microsoft.com/office/drawing/2014/main" id="{551A6731-FBF1-E943-AD70-B780FEC5A3C1}"/>
              </a:ext>
            </a:extLst>
          </p:cNvPr>
          <p:cNvSpPr txBox="1"/>
          <p:nvPr/>
        </p:nvSpPr>
        <p:spPr>
          <a:xfrm>
            <a:off x="2735008" y="5134978"/>
            <a:ext cx="690403"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GAPDH</a:t>
            </a:r>
          </a:p>
        </p:txBody>
      </p:sp>
      <p:sp>
        <p:nvSpPr>
          <p:cNvPr id="16" name="TextBox 15">
            <a:extLst>
              <a:ext uri="{FF2B5EF4-FFF2-40B4-BE49-F238E27FC236}">
                <a16:creationId xmlns:a16="http://schemas.microsoft.com/office/drawing/2014/main" id="{70E2AA70-2CF0-5647-909C-2B34B096B198}"/>
              </a:ext>
            </a:extLst>
          </p:cNvPr>
          <p:cNvSpPr txBox="1"/>
          <p:nvPr/>
        </p:nvSpPr>
        <p:spPr>
          <a:xfrm rot="17512416">
            <a:off x="4138750" y="3842831"/>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D7</a:t>
            </a:r>
          </a:p>
        </p:txBody>
      </p:sp>
      <p:sp>
        <p:nvSpPr>
          <p:cNvPr id="17" name="TextBox 16">
            <a:extLst>
              <a:ext uri="{FF2B5EF4-FFF2-40B4-BE49-F238E27FC236}">
                <a16:creationId xmlns:a16="http://schemas.microsoft.com/office/drawing/2014/main" id="{F4231D96-FBA6-C446-8004-731DC30C6330}"/>
              </a:ext>
            </a:extLst>
          </p:cNvPr>
          <p:cNvSpPr txBox="1"/>
          <p:nvPr/>
        </p:nvSpPr>
        <p:spPr>
          <a:xfrm rot="17512416">
            <a:off x="4386429" y="3836386"/>
            <a:ext cx="1324233"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Control +Dox D7</a:t>
            </a:r>
          </a:p>
        </p:txBody>
      </p:sp>
      <p:sp>
        <p:nvSpPr>
          <p:cNvPr id="18" name="TextBox 17">
            <a:extLst>
              <a:ext uri="{FF2B5EF4-FFF2-40B4-BE49-F238E27FC236}">
                <a16:creationId xmlns:a16="http://schemas.microsoft.com/office/drawing/2014/main" id="{313BCB49-6007-FC44-950E-D7482E56F5B7}"/>
              </a:ext>
            </a:extLst>
          </p:cNvPr>
          <p:cNvSpPr txBox="1"/>
          <p:nvPr/>
        </p:nvSpPr>
        <p:spPr>
          <a:xfrm rot="17512416">
            <a:off x="5624983" y="3803710"/>
            <a:ext cx="1384369"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D7</a:t>
            </a:r>
          </a:p>
        </p:txBody>
      </p:sp>
      <p:sp>
        <p:nvSpPr>
          <p:cNvPr id="19" name="TextBox 18">
            <a:extLst>
              <a:ext uri="{FF2B5EF4-FFF2-40B4-BE49-F238E27FC236}">
                <a16:creationId xmlns:a16="http://schemas.microsoft.com/office/drawing/2014/main" id="{E1115F74-E029-2D44-BDFA-C1EDE7E126F8}"/>
              </a:ext>
            </a:extLst>
          </p:cNvPr>
          <p:cNvSpPr txBox="1"/>
          <p:nvPr/>
        </p:nvSpPr>
        <p:spPr>
          <a:xfrm rot="17512416">
            <a:off x="5889761" y="3803709"/>
            <a:ext cx="138436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Brg1 KD +Dox D7</a:t>
            </a:r>
          </a:p>
        </p:txBody>
      </p:sp>
      <p:sp>
        <p:nvSpPr>
          <p:cNvPr id="20" name="TextBox 19">
            <a:extLst>
              <a:ext uri="{FF2B5EF4-FFF2-40B4-BE49-F238E27FC236}">
                <a16:creationId xmlns:a16="http://schemas.microsoft.com/office/drawing/2014/main" id="{E2DDCFDF-D5E4-0445-A222-BF0D2CDA4586}"/>
              </a:ext>
            </a:extLst>
          </p:cNvPr>
          <p:cNvSpPr txBox="1"/>
          <p:nvPr/>
        </p:nvSpPr>
        <p:spPr>
          <a:xfrm>
            <a:off x="-60576" y="3725016"/>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F1AF4E34-A36C-B741-A0F3-0727C4010E5A}"/>
              </a:ext>
            </a:extLst>
          </p:cNvPr>
          <p:cNvSpPr txBox="1"/>
          <p:nvPr/>
        </p:nvSpPr>
        <p:spPr>
          <a:xfrm>
            <a:off x="2650341" y="3732339"/>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pic>
        <p:nvPicPr>
          <p:cNvPr id="22" name="Picture 21">
            <a:extLst>
              <a:ext uri="{FF2B5EF4-FFF2-40B4-BE49-F238E27FC236}">
                <a16:creationId xmlns:a16="http://schemas.microsoft.com/office/drawing/2014/main" id="{465D0983-9F69-334B-A4A3-DEA3F3536DC8}"/>
              </a:ext>
            </a:extLst>
          </p:cNvPr>
          <p:cNvPicPr>
            <a:picLocks noChangeAspect="1"/>
          </p:cNvPicPr>
          <p:nvPr/>
        </p:nvPicPr>
        <p:blipFill>
          <a:blip r:embed="rId6"/>
          <a:stretch>
            <a:fillRect/>
          </a:stretch>
        </p:blipFill>
        <p:spPr>
          <a:xfrm>
            <a:off x="213287" y="4105114"/>
            <a:ext cx="2519635" cy="1557747"/>
          </a:xfrm>
          <a:prstGeom prst="rect">
            <a:avLst/>
          </a:prstGeom>
        </p:spPr>
      </p:pic>
      <p:sp>
        <p:nvSpPr>
          <p:cNvPr id="23" name="TextBox 22">
            <a:extLst>
              <a:ext uri="{FF2B5EF4-FFF2-40B4-BE49-F238E27FC236}">
                <a16:creationId xmlns:a16="http://schemas.microsoft.com/office/drawing/2014/main" id="{AD11946F-B012-9B4A-99C8-49D2898D57FF}"/>
              </a:ext>
            </a:extLst>
          </p:cNvPr>
          <p:cNvSpPr txBox="1"/>
          <p:nvPr/>
        </p:nvSpPr>
        <p:spPr>
          <a:xfrm>
            <a:off x="488226" y="5711954"/>
            <a:ext cx="115426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Control</a:t>
            </a:r>
          </a:p>
        </p:txBody>
      </p:sp>
      <p:sp>
        <p:nvSpPr>
          <p:cNvPr id="24" name="TextBox 23">
            <a:extLst>
              <a:ext uri="{FF2B5EF4-FFF2-40B4-BE49-F238E27FC236}">
                <a16:creationId xmlns:a16="http://schemas.microsoft.com/office/drawing/2014/main" id="{706DB1FD-5F9A-934C-B063-E26F352D4AE3}"/>
              </a:ext>
            </a:extLst>
          </p:cNvPr>
          <p:cNvSpPr txBox="1"/>
          <p:nvPr/>
        </p:nvSpPr>
        <p:spPr>
          <a:xfrm>
            <a:off x="1467306" y="5711953"/>
            <a:ext cx="115426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 KD</a:t>
            </a:r>
          </a:p>
        </p:txBody>
      </p:sp>
      <p:cxnSp>
        <p:nvCxnSpPr>
          <p:cNvPr id="25" name="Straight Connector 24">
            <a:extLst>
              <a:ext uri="{FF2B5EF4-FFF2-40B4-BE49-F238E27FC236}">
                <a16:creationId xmlns:a16="http://schemas.microsoft.com/office/drawing/2014/main" id="{24EE36FF-2264-4046-92E1-C88E02B8A472}"/>
              </a:ext>
            </a:extLst>
          </p:cNvPr>
          <p:cNvCxnSpPr>
            <a:cxnSpLocks/>
          </p:cNvCxnSpPr>
          <p:nvPr/>
        </p:nvCxnSpPr>
        <p:spPr>
          <a:xfrm>
            <a:off x="615670" y="5737104"/>
            <a:ext cx="8993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CC693F-C59A-A743-A10F-8317C3280F57}"/>
              </a:ext>
            </a:extLst>
          </p:cNvPr>
          <p:cNvCxnSpPr>
            <a:cxnSpLocks/>
          </p:cNvCxnSpPr>
          <p:nvPr/>
        </p:nvCxnSpPr>
        <p:spPr>
          <a:xfrm>
            <a:off x="1608029" y="5737104"/>
            <a:ext cx="8383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D56E639-083A-F34E-8EA4-2EDF7745A8B9}"/>
              </a:ext>
            </a:extLst>
          </p:cNvPr>
          <p:cNvCxnSpPr/>
          <p:nvPr/>
        </p:nvCxnSpPr>
        <p:spPr>
          <a:xfrm flipV="1">
            <a:off x="357862" y="1648293"/>
            <a:ext cx="6202084" cy="154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31983EE-4646-E041-9F2E-2FB1181E88B3}"/>
              </a:ext>
            </a:extLst>
          </p:cNvPr>
          <p:cNvCxnSpPr/>
          <p:nvPr/>
        </p:nvCxnSpPr>
        <p:spPr>
          <a:xfrm flipV="1">
            <a:off x="357862" y="1434871"/>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5567F7-A3AA-B947-97D4-7EFDA69B1FA1}"/>
              </a:ext>
            </a:extLst>
          </p:cNvPr>
          <p:cNvCxnSpPr/>
          <p:nvPr/>
        </p:nvCxnSpPr>
        <p:spPr>
          <a:xfrm flipV="1">
            <a:off x="1418907" y="1434871"/>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623C6CD-0BDE-B646-BC25-CB53E0CCDAA4}"/>
              </a:ext>
            </a:extLst>
          </p:cNvPr>
          <p:cNvCxnSpPr/>
          <p:nvPr/>
        </p:nvCxnSpPr>
        <p:spPr>
          <a:xfrm flipV="1">
            <a:off x="4068299" y="1424668"/>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E536C88-EF7F-4F4F-B2F4-8496CB0028CB}"/>
              </a:ext>
            </a:extLst>
          </p:cNvPr>
          <p:cNvSpPr txBox="1"/>
          <p:nvPr/>
        </p:nvSpPr>
        <p:spPr>
          <a:xfrm>
            <a:off x="158444" y="1987574"/>
            <a:ext cx="697945" cy="246221"/>
          </a:xfrm>
          <a:prstGeom prst="rect">
            <a:avLst/>
          </a:prstGeom>
          <a:noFill/>
        </p:spPr>
        <p:txBody>
          <a:bodyPr wrap="square" rtlCol="0">
            <a:spAutoFit/>
          </a:bodyPr>
          <a:lstStyle/>
          <a:p>
            <a:pPr algn="ctr"/>
            <a:endParaRPr lang="en-US" sz="1000" b="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C24FC5A8-8F8D-FA43-B7F9-AEB1DC3DB130}"/>
              </a:ext>
            </a:extLst>
          </p:cNvPr>
          <p:cNvSpPr txBox="1"/>
          <p:nvPr/>
        </p:nvSpPr>
        <p:spPr>
          <a:xfrm>
            <a:off x="55522" y="1891377"/>
            <a:ext cx="68223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48 </a:t>
            </a:r>
            <a:r>
              <a:rPr lang="en-US" sz="1000" b="1" dirty="0" err="1">
                <a:latin typeface="Arial" panose="020B0604020202020204" pitchFamily="34" charset="0"/>
                <a:cs typeface="Arial" panose="020B0604020202020204" pitchFamily="34" charset="0"/>
              </a:rPr>
              <a:t>hr</a:t>
            </a:r>
            <a:endParaRPr lang="en-US" sz="1000" b="1" dirty="0">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CA4C1703-D3A8-5241-926E-5A9FD5E9831B}"/>
              </a:ext>
            </a:extLst>
          </p:cNvPr>
          <p:cNvSpPr txBox="1"/>
          <p:nvPr/>
        </p:nvSpPr>
        <p:spPr>
          <a:xfrm>
            <a:off x="3111363" y="1876575"/>
            <a:ext cx="698818"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a:t>
            </a:r>
          </a:p>
        </p:txBody>
      </p:sp>
      <p:cxnSp>
        <p:nvCxnSpPr>
          <p:cNvPr id="119" name="Straight Arrow Connector 118">
            <a:extLst>
              <a:ext uri="{FF2B5EF4-FFF2-40B4-BE49-F238E27FC236}">
                <a16:creationId xmlns:a16="http://schemas.microsoft.com/office/drawing/2014/main" id="{5643992F-2448-0E4F-A4CA-B77EC0395BDA}"/>
              </a:ext>
            </a:extLst>
          </p:cNvPr>
          <p:cNvCxnSpPr/>
          <p:nvPr/>
        </p:nvCxnSpPr>
        <p:spPr>
          <a:xfrm>
            <a:off x="350737" y="1042607"/>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64FC12E6-5E83-F345-A296-844A8DAB0654}"/>
              </a:ext>
            </a:extLst>
          </p:cNvPr>
          <p:cNvCxnSpPr/>
          <p:nvPr/>
        </p:nvCxnSpPr>
        <p:spPr>
          <a:xfrm flipV="1">
            <a:off x="2805958" y="1415249"/>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4A5A0EE-26D5-8344-8516-FF3A07B2C524}"/>
              </a:ext>
            </a:extLst>
          </p:cNvPr>
          <p:cNvCxnSpPr/>
          <p:nvPr/>
        </p:nvCxnSpPr>
        <p:spPr>
          <a:xfrm flipV="1">
            <a:off x="3458161" y="1424668"/>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735FD292-B945-A44C-9B3E-4C729BC731B8}"/>
              </a:ext>
            </a:extLst>
          </p:cNvPr>
          <p:cNvSpPr txBox="1"/>
          <p:nvPr/>
        </p:nvSpPr>
        <p:spPr>
          <a:xfrm>
            <a:off x="1751570" y="1891377"/>
            <a:ext cx="6840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D0</a:t>
            </a:r>
          </a:p>
        </p:txBody>
      </p:sp>
      <p:sp>
        <p:nvSpPr>
          <p:cNvPr id="123" name="TextBox 122">
            <a:extLst>
              <a:ext uri="{FF2B5EF4-FFF2-40B4-BE49-F238E27FC236}">
                <a16:creationId xmlns:a16="http://schemas.microsoft.com/office/drawing/2014/main" id="{B207010E-0D91-1B43-B4EC-99ED8AEA6D57}"/>
              </a:ext>
            </a:extLst>
          </p:cNvPr>
          <p:cNvSpPr txBox="1"/>
          <p:nvPr/>
        </p:nvSpPr>
        <p:spPr>
          <a:xfrm>
            <a:off x="2450385" y="1875811"/>
            <a:ext cx="713251"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D1</a:t>
            </a:r>
          </a:p>
        </p:txBody>
      </p:sp>
      <p:sp>
        <p:nvSpPr>
          <p:cNvPr id="124" name="TextBox 123">
            <a:extLst>
              <a:ext uri="{FF2B5EF4-FFF2-40B4-BE49-F238E27FC236}">
                <a16:creationId xmlns:a16="http://schemas.microsoft.com/office/drawing/2014/main" id="{A563406E-75DE-D741-B6F2-DEA171309B53}"/>
              </a:ext>
            </a:extLst>
          </p:cNvPr>
          <p:cNvSpPr txBox="1"/>
          <p:nvPr/>
        </p:nvSpPr>
        <p:spPr>
          <a:xfrm>
            <a:off x="-110063" y="757329"/>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sp>
        <p:nvSpPr>
          <p:cNvPr id="125" name="TextBox 124">
            <a:extLst>
              <a:ext uri="{FF2B5EF4-FFF2-40B4-BE49-F238E27FC236}">
                <a16:creationId xmlns:a16="http://schemas.microsoft.com/office/drawing/2014/main" id="{4B0B128E-672E-F14A-B37C-D4B8D966F0A4}"/>
              </a:ext>
            </a:extLst>
          </p:cNvPr>
          <p:cNvSpPr txBox="1"/>
          <p:nvPr/>
        </p:nvSpPr>
        <p:spPr>
          <a:xfrm>
            <a:off x="1679099" y="582209"/>
            <a:ext cx="8062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26" name="TextBox 125">
            <a:extLst>
              <a:ext uri="{FF2B5EF4-FFF2-40B4-BE49-F238E27FC236}">
                <a16:creationId xmlns:a16="http://schemas.microsoft.com/office/drawing/2014/main" id="{D5820AD8-9C69-DD4A-99EC-9481AB6C5544}"/>
              </a:ext>
            </a:extLst>
          </p:cNvPr>
          <p:cNvSpPr txBox="1"/>
          <p:nvPr/>
        </p:nvSpPr>
        <p:spPr>
          <a:xfrm>
            <a:off x="1065073" y="1888729"/>
            <a:ext cx="682235"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24 </a:t>
            </a:r>
            <a:r>
              <a:rPr lang="en-US" sz="1000" b="1" dirty="0" err="1">
                <a:latin typeface="Arial" panose="020B0604020202020204" pitchFamily="34" charset="0"/>
                <a:cs typeface="Arial" panose="020B0604020202020204" pitchFamily="34" charset="0"/>
              </a:rPr>
              <a:t>hr</a:t>
            </a:r>
            <a:endParaRPr lang="en-US" sz="1000" b="1" dirty="0">
              <a:latin typeface="Arial" panose="020B0604020202020204" pitchFamily="34" charset="0"/>
              <a:cs typeface="Arial" panose="020B0604020202020204" pitchFamily="34" charset="0"/>
            </a:endParaRPr>
          </a:p>
        </p:txBody>
      </p:sp>
      <p:cxnSp>
        <p:nvCxnSpPr>
          <p:cNvPr id="127" name="Straight Arrow Connector 126">
            <a:extLst>
              <a:ext uri="{FF2B5EF4-FFF2-40B4-BE49-F238E27FC236}">
                <a16:creationId xmlns:a16="http://schemas.microsoft.com/office/drawing/2014/main" id="{BDF86476-759A-2B43-B18D-581BACAE31A7}"/>
              </a:ext>
            </a:extLst>
          </p:cNvPr>
          <p:cNvCxnSpPr/>
          <p:nvPr/>
        </p:nvCxnSpPr>
        <p:spPr>
          <a:xfrm>
            <a:off x="1404484" y="1032930"/>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28" name="TextBox 127">
            <a:extLst>
              <a:ext uri="{FF2B5EF4-FFF2-40B4-BE49-F238E27FC236}">
                <a16:creationId xmlns:a16="http://schemas.microsoft.com/office/drawing/2014/main" id="{B5F621A0-D138-F44B-A029-38FC2DFAA0B4}"/>
              </a:ext>
            </a:extLst>
          </p:cNvPr>
          <p:cNvSpPr txBox="1"/>
          <p:nvPr/>
        </p:nvSpPr>
        <p:spPr>
          <a:xfrm>
            <a:off x="963292" y="757332"/>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29" name="Straight Connector 128">
            <a:extLst>
              <a:ext uri="{FF2B5EF4-FFF2-40B4-BE49-F238E27FC236}">
                <a16:creationId xmlns:a16="http://schemas.microsoft.com/office/drawing/2014/main" id="{24EFE1CF-E430-E447-BEB5-9ED1A3FB9174}"/>
              </a:ext>
            </a:extLst>
          </p:cNvPr>
          <p:cNvCxnSpPr/>
          <p:nvPr/>
        </p:nvCxnSpPr>
        <p:spPr>
          <a:xfrm flipV="1">
            <a:off x="2105268" y="1415252"/>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1C9638A-49DF-2142-80FB-8259A2975429}"/>
              </a:ext>
            </a:extLst>
          </p:cNvPr>
          <p:cNvCxnSpPr/>
          <p:nvPr/>
        </p:nvCxnSpPr>
        <p:spPr>
          <a:xfrm flipV="1">
            <a:off x="5974196" y="1415251"/>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E4A6DA9-E28E-5C44-8FAD-27F0F38BFE27}"/>
              </a:ext>
            </a:extLst>
          </p:cNvPr>
          <p:cNvCxnSpPr/>
          <p:nvPr/>
        </p:nvCxnSpPr>
        <p:spPr>
          <a:xfrm flipV="1">
            <a:off x="4685470" y="1417686"/>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205E09C-765B-A042-A6C9-F828DD85D05A}"/>
              </a:ext>
            </a:extLst>
          </p:cNvPr>
          <p:cNvCxnSpPr/>
          <p:nvPr/>
        </p:nvCxnSpPr>
        <p:spPr>
          <a:xfrm flipV="1">
            <a:off x="5364057" y="1417684"/>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0BD13F9-BDDA-D648-AAB5-A564881403F7}"/>
              </a:ext>
            </a:extLst>
          </p:cNvPr>
          <p:cNvSpPr txBox="1"/>
          <p:nvPr/>
        </p:nvSpPr>
        <p:spPr>
          <a:xfrm>
            <a:off x="5023376" y="1876577"/>
            <a:ext cx="69881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D5</a:t>
            </a:r>
          </a:p>
        </p:txBody>
      </p:sp>
      <p:sp>
        <p:nvSpPr>
          <p:cNvPr id="134" name="TextBox 133">
            <a:extLst>
              <a:ext uri="{FF2B5EF4-FFF2-40B4-BE49-F238E27FC236}">
                <a16:creationId xmlns:a16="http://schemas.microsoft.com/office/drawing/2014/main" id="{2E662A46-F98D-B24E-A90C-59AC682378CB}"/>
              </a:ext>
            </a:extLst>
          </p:cNvPr>
          <p:cNvSpPr txBox="1"/>
          <p:nvPr/>
        </p:nvSpPr>
        <p:spPr>
          <a:xfrm>
            <a:off x="3717731" y="1876577"/>
            <a:ext cx="6840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D3</a:t>
            </a:r>
          </a:p>
        </p:txBody>
      </p:sp>
      <p:sp>
        <p:nvSpPr>
          <p:cNvPr id="135" name="TextBox 134">
            <a:extLst>
              <a:ext uri="{FF2B5EF4-FFF2-40B4-BE49-F238E27FC236}">
                <a16:creationId xmlns:a16="http://schemas.microsoft.com/office/drawing/2014/main" id="{9FAE251C-48B4-484D-9F60-E669A886DF52}"/>
              </a:ext>
            </a:extLst>
          </p:cNvPr>
          <p:cNvSpPr txBox="1"/>
          <p:nvPr/>
        </p:nvSpPr>
        <p:spPr>
          <a:xfrm>
            <a:off x="4347965" y="1876577"/>
            <a:ext cx="713251"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D4</a:t>
            </a:r>
          </a:p>
        </p:txBody>
      </p:sp>
      <p:cxnSp>
        <p:nvCxnSpPr>
          <p:cNvPr id="136" name="Straight Connector 135">
            <a:extLst>
              <a:ext uri="{FF2B5EF4-FFF2-40B4-BE49-F238E27FC236}">
                <a16:creationId xmlns:a16="http://schemas.microsoft.com/office/drawing/2014/main" id="{1FC23CF2-9DF3-8246-97F1-C00A1F21AB86}"/>
              </a:ext>
            </a:extLst>
          </p:cNvPr>
          <p:cNvCxnSpPr/>
          <p:nvPr/>
        </p:nvCxnSpPr>
        <p:spPr>
          <a:xfrm flipV="1">
            <a:off x="6559949" y="1415249"/>
            <a:ext cx="0" cy="4323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E4226023-B05B-504D-8B06-1AFCC8B6F98C}"/>
              </a:ext>
            </a:extLst>
          </p:cNvPr>
          <p:cNvSpPr txBox="1"/>
          <p:nvPr/>
        </p:nvSpPr>
        <p:spPr>
          <a:xfrm>
            <a:off x="6197937" y="1887341"/>
            <a:ext cx="698819"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D7</a:t>
            </a:r>
          </a:p>
        </p:txBody>
      </p:sp>
      <p:sp>
        <p:nvSpPr>
          <p:cNvPr id="138" name="TextBox 137">
            <a:extLst>
              <a:ext uri="{FF2B5EF4-FFF2-40B4-BE49-F238E27FC236}">
                <a16:creationId xmlns:a16="http://schemas.microsoft.com/office/drawing/2014/main" id="{EDD21BBB-A92A-B444-8168-7F7FEB351B6A}"/>
              </a:ext>
            </a:extLst>
          </p:cNvPr>
          <p:cNvSpPr txBox="1"/>
          <p:nvPr/>
        </p:nvSpPr>
        <p:spPr>
          <a:xfrm>
            <a:off x="5609307" y="1887341"/>
            <a:ext cx="713251"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D6</a:t>
            </a:r>
          </a:p>
        </p:txBody>
      </p:sp>
      <p:sp>
        <p:nvSpPr>
          <p:cNvPr id="139" name="TextBox 138">
            <a:extLst>
              <a:ext uri="{FF2B5EF4-FFF2-40B4-BE49-F238E27FC236}">
                <a16:creationId xmlns:a16="http://schemas.microsoft.com/office/drawing/2014/main" id="{4FA04B9F-837B-7A49-A7D2-C01AC9F82189}"/>
              </a:ext>
            </a:extLst>
          </p:cNvPr>
          <p:cNvSpPr txBox="1"/>
          <p:nvPr/>
        </p:nvSpPr>
        <p:spPr>
          <a:xfrm>
            <a:off x="3055028" y="578662"/>
            <a:ext cx="806266"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Dox</a:t>
            </a:r>
          </a:p>
        </p:txBody>
      </p:sp>
      <p:sp>
        <p:nvSpPr>
          <p:cNvPr id="140" name="TextBox 139">
            <a:extLst>
              <a:ext uri="{FF2B5EF4-FFF2-40B4-BE49-F238E27FC236}">
                <a16:creationId xmlns:a16="http://schemas.microsoft.com/office/drawing/2014/main" id="{B32953AF-F9E1-5E4E-BAAA-8B83A007484C}"/>
              </a:ext>
            </a:extLst>
          </p:cNvPr>
          <p:cNvSpPr txBox="1"/>
          <p:nvPr/>
        </p:nvSpPr>
        <p:spPr>
          <a:xfrm>
            <a:off x="4263029" y="583032"/>
            <a:ext cx="80626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41" name="TextBox 140">
            <a:extLst>
              <a:ext uri="{FF2B5EF4-FFF2-40B4-BE49-F238E27FC236}">
                <a16:creationId xmlns:a16="http://schemas.microsoft.com/office/drawing/2014/main" id="{4ABFF205-F3E4-A84B-AC7B-7FB302B5DE51}"/>
              </a:ext>
            </a:extLst>
          </p:cNvPr>
          <p:cNvSpPr txBox="1"/>
          <p:nvPr/>
        </p:nvSpPr>
        <p:spPr>
          <a:xfrm>
            <a:off x="5571063" y="578662"/>
            <a:ext cx="806266"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Dox</a:t>
            </a:r>
          </a:p>
        </p:txBody>
      </p:sp>
      <p:cxnSp>
        <p:nvCxnSpPr>
          <p:cNvPr id="142" name="Straight Arrow Connector 141">
            <a:extLst>
              <a:ext uri="{FF2B5EF4-FFF2-40B4-BE49-F238E27FC236}">
                <a16:creationId xmlns:a16="http://schemas.microsoft.com/office/drawing/2014/main" id="{06B84EC0-A51B-874A-ACEC-AD7CB614A05C}"/>
              </a:ext>
            </a:extLst>
          </p:cNvPr>
          <p:cNvCxnSpPr/>
          <p:nvPr/>
        </p:nvCxnSpPr>
        <p:spPr>
          <a:xfrm>
            <a:off x="2806034" y="1030636"/>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3" name="TextBox 142">
            <a:extLst>
              <a:ext uri="{FF2B5EF4-FFF2-40B4-BE49-F238E27FC236}">
                <a16:creationId xmlns:a16="http://schemas.microsoft.com/office/drawing/2014/main" id="{6DA77ECF-AF59-C84E-A54C-D822F551490F}"/>
              </a:ext>
            </a:extLst>
          </p:cNvPr>
          <p:cNvSpPr txBox="1"/>
          <p:nvPr/>
        </p:nvSpPr>
        <p:spPr>
          <a:xfrm>
            <a:off x="2364842" y="755038"/>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44" name="Straight Arrow Connector 143">
            <a:extLst>
              <a:ext uri="{FF2B5EF4-FFF2-40B4-BE49-F238E27FC236}">
                <a16:creationId xmlns:a16="http://schemas.microsoft.com/office/drawing/2014/main" id="{E0C56941-EF1F-CA43-93CD-517D57104C1E}"/>
              </a:ext>
            </a:extLst>
          </p:cNvPr>
          <p:cNvCxnSpPr/>
          <p:nvPr/>
        </p:nvCxnSpPr>
        <p:spPr>
          <a:xfrm>
            <a:off x="4064083" y="1037300"/>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5" name="TextBox 144">
            <a:extLst>
              <a:ext uri="{FF2B5EF4-FFF2-40B4-BE49-F238E27FC236}">
                <a16:creationId xmlns:a16="http://schemas.microsoft.com/office/drawing/2014/main" id="{0AEF2D20-A05F-DE43-80DE-12E63B466393}"/>
              </a:ext>
            </a:extLst>
          </p:cNvPr>
          <p:cNvSpPr txBox="1"/>
          <p:nvPr/>
        </p:nvSpPr>
        <p:spPr>
          <a:xfrm>
            <a:off x="3643911" y="761702"/>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46" name="Straight Arrow Connector 145">
            <a:extLst>
              <a:ext uri="{FF2B5EF4-FFF2-40B4-BE49-F238E27FC236}">
                <a16:creationId xmlns:a16="http://schemas.microsoft.com/office/drawing/2014/main" id="{78F67060-9E26-F248-801C-9D3A6387E4A3}"/>
              </a:ext>
            </a:extLst>
          </p:cNvPr>
          <p:cNvCxnSpPr/>
          <p:nvPr/>
        </p:nvCxnSpPr>
        <p:spPr>
          <a:xfrm>
            <a:off x="5355801" y="1031836"/>
            <a:ext cx="8249" cy="31557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7" name="TextBox 146">
            <a:extLst>
              <a:ext uri="{FF2B5EF4-FFF2-40B4-BE49-F238E27FC236}">
                <a16:creationId xmlns:a16="http://schemas.microsoft.com/office/drawing/2014/main" id="{F6070AB0-3B5A-024D-AB75-9238C43A0286}"/>
              </a:ext>
            </a:extLst>
          </p:cNvPr>
          <p:cNvSpPr txBox="1"/>
          <p:nvPr/>
        </p:nvSpPr>
        <p:spPr>
          <a:xfrm>
            <a:off x="4914609" y="756238"/>
            <a:ext cx="929847"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shRNA</a:t>
            </a:r>
            <a:r>
              <a:rPr lang="en-US" sz="1000" b="1" dirty="0">
                <a:latin typeface="Arial" panose="020B0604020202020204" pitchFamily="34" charset="0"/>
                <a:cs typeface="Arial" panose="020B0604020202020204" pitchFamily="34" charset="0"/>
              </a:rPr>
              <a:t> LV</a:t>
            </a:r>
          </a:p>
        </p:txBody>
      </p:sp>
      <p:cxnSp>
        <p:nvCxnSpPr>
          <p:cNvPr id="148" name="Straight Arrow Connector 147">
            <a:extLst>
              <a:ext uri="{FF2B5EF4-FFF2-40B4-BE49-F238E27FC236}">
                <a16:creationId xmlns:a16="http://schemas.microsoft.com/office/drawing/2014/main" id="{1C5D8C5E-E475-0941-98B8-3D36D61AA85B}"/>
              </a:ext>
            </a:extLst>
          </p:cNvPr>
          <p:cNvCxnSpPr/>
          <p:nvPr/>
        </p:nvCxnSpPr>
        <p:spPr>
          <a:xfrm flipH="1">
            <a:off x="5962625" y="866561"/>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9" name="Straight Arrow Connector 148">
            <a:extLst>
              <a:ext uri="{FF2B5EF4-FFF2-40B4-BE49-F238E27FC236}">
                <a16:creationId xmlns:a16="http://schemas.microsoft.com/office/drawing/2014/main" id="{7DBC7487-19D3-7C47-84F2-023BC3C8D12F}"/>
              </a:ext>
            </a:extLst>
          </p:cNvPr>
          <p:cNvCxnSpPr/>
          <p:nvPr/>
        </p:nvCxnSpPr>
        <p:spPr>
          <a:xfrm flipH="1">
            <a:off x="4676877" y="864157"/>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0" name="Straight Arrow Connector 149">
            <a:extLst>
              <a:ext uri="{FF2B5EF4-FFF2-40B4-BE49-F238E27FC236}">
                <a16:creationId xmlns:a16="http://schemas.microsoft.com/office/drawing/2014/main" id="{9B45A5E7-82C1-7D48-A541-15B1358848F5}"/>
              </a:ext>
            </a:extLst>
          </p:cNvPr>
          <p:cNvCxnSpPr/>
          <p:nvPr/>
        </p:nvCxnSpPr>
        <p:spPr>
          <a:xfrm flipH="1">
            <a:off x="3460202" y="869315"/>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26536A95-3D14-0D4A-AA1A-FEDC30286945}"/>
              </a:ext>
            </a:extLst>
          </p:cNvPr>
          <p:cNvCxnSpPr/>
          <p:nvPr/>
        </p:nvCxnSpPr>
        <p:spPr>
          <a:xfrm flipH="1">
            <a:off x="2098476" y="878220"/>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5" name="Flowchart: Decision 56">
            <a:extLst>
              <a:ext uri="{FF2B5EF4-FFF2-40B4-BE49-F238E27FC236}">
                <a16:creationId xmlns:a16="http://schemas.microsoft.com/office/drawing/2014/main" id="{0D3AC340-95F3-6343-84B9-B9FA680E4BC9}"/>
              </a:ext>
            </a:extLst>
          </p:cNvPr>
          <p:cNvSpPr/>
          <p:nvPr/>
        </p:nvSpPr>
        <p:spPr>
          <a:xfrm rot="20840638">
            <a:off x="689780" y="2680052"/>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66" name="Oval 165">
            <a:extLst>
              <a:ext uri="{FF2B5EF4-FFF2-40B4-BE49-F238E27FC236}">
                <a16:creationId xmlns:a16="http://schemas.microsoft.com/office/drawing/2014/main" id="{BAEE8766-C421-4B4A-A9F5-B69FF2585263}"/>
              </a:ext>
            </a:extLst>
          </p:cNvPr>
          <p:cNvSpPr/>
          <p:nvPr/>
        </p:nvSpPr>
        <p:spPr>
          <a:xfrm>
            <a:off x="921178" y="2726952"/>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67" name="Flowchart: Decision 54">
            <a:extLst>
              <a:ext uri="{FF2B5EF4-FFF2-40B4-BE49-F238E27FC236}">
                <a16:creationId xmlns:a16="http://schemas.microsoft.com/office/drawing/2014/main" id="{F60D75F4-29B6-734B-A8A7-583FB453E0FC}"/>
              </a:ext>
            </a:extLst>
          </p:cNvPr>
          <p:cNvSpPr/>
          <p:nvPr/>
        </p:nvSpPr>
        <p:spPr>
          <a:xfrm rot="20840638">
            <a:off x="808346" y="2561542"/>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68" name="Oval 167">
            <a:extLst>
              <a:ext uri="{FF2B5EF4-FFF2-40B4-BE49-F238E27FC236}">
                <a16:creationId xmlns:a16="http://schemas.microsoft.com/office/drawing/2014/main" id="{E55369E3-695A-B244-A198-990F5451ED5C}"/>
              </a:ext>
            </a:extLst>
          </p:cNvPr>
          <p:cNvSpPr/>
          <p:nvPr/>
        </p:nvSpPr>
        <p:spPr>
          <a:xfrm>
            <a:off x="1039744" y="2608442"/>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69" name="Flowchart: Decision 52">
            <a:extLst>
              <a:ext uri="{FF2B5EF4-FFF2-40B4-BE49-F238E27FC236}">
                <a16:creationId xmlns:a16="http://schemas.microsoft.com/office/drawing/2014/main" id="{B3EF5D4B-4A1A-4F43-B089-4EAEDFC4EE4B}"/>
              </a:ext>
            </a:extLst>
          </p:cNvPr>
          <p:cNvSpPr/>
          <p:nvPr/>
        </p:nvSpPr>
        <p:spPr>
          <a:xfrm rot="20840638">
            <a:off x="487545" y="2561541"/>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70" name="Oval 169">
            <a:extLst>
              <a:ext uri="{FF2B5EF4-FFF2-40B4-BE49-F238E27FC236}">
                <a16:creationId xmlns:a16="http://schemas.microsoft.com/office/drawing/2014/main" id="{44A78F2F-42C7-1E4A-AD21-9276F2FAAA61}"/>
              </a:ext>
            </a:extLst>
          </p:cNvPr>
          <p:cNvSpPr/>
          <p:nvPr/>
        </p:nvSpPr>
        <p:spPr>
          <a:xfrm>
            <a:off x="718943" y="2608441"/>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71" name="Flowchart: Decision 50">
            <a:extLst>
              <a:ext uri="{FF2B5EF4-FFF2-40B4-BE49-F238E27FC236}">
                <a16:creationId xmlns:a16="http://schemas.microsoft.com/office/drawing/2014/main" id="{7446CDF0-4727-0745-A302-7D42AFBF2222}"/>
              </a:ext>
            </a:extLst>
          </p:cNvPr>
          <p:cNvSpPr/>
          <p:nvPr/>
        </p:nvSpPr>
        <p:spPr>
          <a:xfrm rot="20840638">
            <a:off x="282867" y="2693250"/>
            <a:ext cx="591539" cy="16541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72" name="Oval 171">
            <a:extLst>
              <a:ext uri="{FF2B5EF4-FFF2-40B4-BE49-F238E27FC236}">
                <a16:creationId xmlns:a16="http://schemas.microsoft.com/office/drawing/2014/main" id="{43275937-CD62-1048-AB30-19289F0862D3}"/>
              </a:ext>
            </a:extLst>
          </p:cNvPr>
          <p:cNvSpPr/>
          <p:nvPr/>
        </p:nvSpPr>
        <p:spPr>
          <a:xfrm>
            <a:off x="514265" y="2740150"/>
            <a:ext cx="128744" cy="716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173" name="TextBox 172">
            <a:extLst>
              <a:ext uri="{FF2B5EF4-FFF2-40B4-BE49-F238E27FC236}">
                <a16:creationId xmlns:a16="http://schemas.microsoft.com/office/drawing/2014/main" id="{9115AF39-BFCF-0A4A-B095-969A434233E8}"/>
              </a:ext>
            </a:extLst>
          </p:cNvPr>
          <p:cNvSpPr txBox="1"/>
          <p:nvPr/>
        </p:nvSpPr>
        <p:spPr>
          <a:xfrm>
            <a:off x="-346455" y="2902981"/>
            <a:ext cx="2251003" cy="261610"/>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iHA-Etv2 MEFs</a:t>
            </a:r>
          </a:p>
        </p:txBody>
      </p:sp>
      <p:sp>
        <p:nvSpPr>
          <p:cNvPr id="174" name="Left Brace 173">
            <a:extLst>
              <a:ext uri="{FF2B5EF4-FFF2-40B4-BE49-F238E27FC236}">
                <a16:creationId xmlns:a16="http://schemas.microsoft.com/office/drawing/2014/main" id="{06FF49D0-6BC4-744A-A032-5515A1CDB223}"/>
              </a:ext>
            </a:extLst>
          </p:cNvPr>
          <p:cNvSpPr/>
          <p:nvPr/>
        </p:nvSpPr>
        <p:spPr>
          <a:xfrm rot="16200000">
            <a:off x="3040419" y="1892352"/>
            <a:ext cx="256717" cy="732833"/>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5" name="TextBox 174">
            <a:extLst>
              <a:ext uri="{FF2B5EF4-FFF2-40B4-BE49-F238E27FC236}">
                <a16:creationId xmlns:a16="http://schemas.microsoft.com/office/drawing/2014/main" id="{A669F91A-9CDE-FE45-A0D5-B0FBECB940BF}"/>
              </a:ext>
            </a:extLst>
          </p:cNvPr>
          <p:cNvSpPr txBox="1"/>
          <p:nvPr/>
        </p:nvSpPr>
        <p:spPr>
          <a:xfrm>
            <a:off x="2656847" y="2508482"/>
            <a:ext cx="1320930" cy="600164"/>
          </a:xfrm>
          <a:prstGeom prst="rect">
            <a:avLst/>
          </a:prstGeom>
          <a:noFill/>
        </p:spPr>
        <p:txBody>
          <a:bodyPr wrap="square" rtlCol="0">
            <a:spAutoFit/>
          </a:bodyPr>
          <a:lstStyle/>
          <a:p>
            <a:pPr marL="228600" indent="-228600" algn="just">
              <a:buFont typeface="+mj-lt"/>
              <a:buAutoNum type="arabicPeriod"/>
            </a:pPr>
            <a:r>
              <a:rPr lang="en-US" sz="1100" b="1" dirty="0">
                <a:latin typeface="Arial" panose="020B0604020202020204" pitchFamily="34" charset="0"/>
                <a:cs typeface="Arial" panose="020B0604020202020204" pitchFamily="34" charset="0"/>
              </a:rPr>
              <a:t>FACS</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qPCR</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Western blot</a:t>
            </a:r>
          </a:p>
        </p:txBody>
      </p:sp>
      <p:sp>
        <p:nvSpPr>
          <p:cNvPr id="176" name="TextBox 175">
            <a:extLst>
              <a:ext uri="{FF2B5EF4-FFF2-40B4-BE49-F238E27FC236}">
                <a16:creationId xmlns:a16="http://schemas.microsoft.com/office/drawing/2014/main" id="{D0D6B667-94BD-8346-800F-0897E462FE25}"/>
              </a:ext>
            </a:extLst>
          </p:cNvPr>
          <p:cNvSpPr txBox="1"/>
          <p:nvPr/>
        </p:nvSpPr>
        <p:spPr>
          <a:xfrm>
            <a:off x="5609307" y="2627361"/>
            <a:ext cx="1320930" cy="600164"/>
          </a:xfrm>
          <a:prstGeom prst="rect">
            <a:avLst/>
          </a:prstGeom>
          <a:noFill/>
        </p:spPr>
        <p:txBody>
          <a:bodyPr wrap="square" rtlCol="0">
            <a:spAutoFit/>
          </a:bodyPr>
          <a:lstStyle/>
          <a:p>
            <a:pPr marL="228600" indent="-228600" algn="just">
              <a:buFont typeface="+mj-lt"/>
              <a:buAutoNum type="arabicPeriod"/>
            </a:pPr>
            <a:r>
              <a:rPr lang="en-US" sz="1100" b="1" dirty="0">
                <a:latin typeface="Arial" panose="020B0604020202020204" pitchFamily="34" charset="0"/>
                <a:cs typeface="Arial" panose="020B0604020202020204" pitchFamily="34" charset="0"/>
              </a:rPr>
              <a:t>FACS</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qPCR</a:t>
            </a:r>
          </a:p>
          <a:p>
            <a:pPr marL="228600" indent="-228600" algn="just">
              <a:buFont typeface="+mj-lt"/>
              <a:buAutoNum type="arabicPeriod"/>
            </a:pPr>
            <a:r>
              <a:rPr lang="en-US" sz="1100" b="1" dirty="0">
                <a:latin typeface="Arial" panose="020B0604020202020204" pitchFamily="34" charset="0"/>
                <a:cs typeface="Arial" panose="020B0604020202020204" pitchFamily="34" charset="0"/>
              </a:rPr>
              <a:t>Western blot</a:t>
            </a:r>
          </a:p>
        </p:txBody>
      </p:sp>
      <p:cxnSp>
        <p:nvCxnSpPr>
          <p:cNvPr id="177" name="Straight Arrow Connector 176">
            <a:extLst>
              <a:ext uri="{FF2B5EF4-FFF2-40B4-BE49-F238E27FC236}">
                <a16:creationId xmlns:a16="http://schemas.microsoft.com/office/drawing/2014/main" id="{CF007AAA-7CDE-7343-951A-66088720E09A}"/>
              </a:ext>
            </a:extLst>
          </p:cNvPr>
          <p:cNvCxnSpPr/>
          <p:nvPr/>
        </p:nvCxnSpPr>
        <p:spPr>
          <a:xfrm flipH="1">
            <a:off x="6559946" y="2143048"/>
            <a:ext cx="2" cy="4884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8" name="TextBox 177">
            <a:extLst>
              <a:ext uri="{FF2B5EF4-FFF2-40B4-BE49-F238E27FC236}">
                <a16:creationId xmlns:a16="http://schemas.microsoft.com/office/drawing/2014/main" id="{62F2F95B-CD54-274C-8E1E-A2AE9C7A815B}"/>
              </a:ext>
            </a:extLst>
          </p:cNvPr>
          <p:cNvSpPr txBox="1"/>
          <p:nvPr/>
        </p:nvSpPr>
        <p:spPr>
          <a:xfrm>
            <a:off x="-60576" y="31307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122156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C26CAC1D-60E7-2A4C-94DD-923D42CF3ED3}"/>
              </a:ext>
            </a:extLst>
          </p:cNvPr>
          <p:cNvGraphicFramePr>
            <a:graphicFrameLocks noChangeAspect="1"/>
          </p:cNvGraphicFramePr>
          <p:nvPr>
            <p:extLst>
              <p:ext uri="{D42A27DB-BD31-4B8C-83A1-F6EECF244321}">
                <p14:modId xmlns:p14="http://schemas.microsoft.com/office/powerpoint/2010/main" val="1667794662"/>
              </p:ext>
            </p:extLst>
          </p:nvPr>
        </p:nvGraphicFramePr>
        <p:xfrm>
          <a:off x="1586532" y="3299072"/>
          <a:ext cx="2073003" cy="2647482"/>
        </p:xfrm>
        <a:graphic>
          <a:graphicData uri="http://schemas.openxmlformats.org/presentationml/2006/ole">
            <mc:AlternateContent xmlns:mc="http://schemas.openxmlformats.org/markup-compatibility/2006">
              <mc:Choice xmlns:v="urn:schemas-microsoft-com:vml" Requires="v">
                <p:oleObj spid="_x0000_s10264" name="Prism 8" r:id="rId3" imgW="2428755" imgH="3101286" progId="Prism8.Document">
                  <p:embed/>
                </p:oleObj>
              </mc:Choice>
              <mc:Fallback>
                <p:oleObj name="Prism 8" r:id="rId3" imgW="2428755" imgH="3101286" progId="Prism8.Document">
                  <p:embed/>
                  <p:pic>
                    <p:nvPicPr>
                      <p:cNvPr id="36" name="Object 35">
                        <a:extLst>
                          <a:ext uri="{FF2B5EF4-FFF2-40B4-BE49-F238E27FC236}">
                            <a16:creationId xmlns:a16="http://schemas.microsoft.com/office/drawing/2014/main" id="{92A25ED6-55C3-AF47-AFC4-E09A1C508D1B}"/>
                          </a:ext>
                        </a:extLst>
                      </p:cNvPr>
                      <p:cNvPicPr/>
                      <p:nvPr/>
                    </p:nvPicPr>
                    <p:blipFill>
                      <a:blip r:embed="rId4"/>
                      <a:stretch>
                        <a:fillRect/>
                      </a:stretch>
                    </p:blipFill>
                    <p:spPr>
                      <a:xfrm>
                        <a:off x="1586532" y="3299072"/>
                        <a:ext cx="2073003" cy="2647482"/>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4451D503-F086-6D41-B98D-3145A4F9EA9F}"/>
              </a:ext>
            </a:extLst>
          </p:cNvPr>
          <p:cNvGraphicFramePr>
            <a:graphicFrameLocks noChangeAspect="1"/>
          </p:cNvGraphicFramePr>
          <p:nvPr>
            <p:extLst>
              <p:ext uri="{D42A27DB-BD31-4B8C-83A1-F6EECF244321}">
                <p14:modId xmlns:p14="http://schemas.microsoft.com/office/powerpoint/2010/main" val="2770560173"/>
              </p:ext>
            </p:extLst>
          </p:nvPr>
        </p:nvGraphicFramePr>
        <p:xfrm>
          <a:off x="3345432" y="3276599"/>
          <a:ext cx="2053146" cy="2637638"/>
        </p:xfrm>
        <a:graphic>
          <a:graphicData uri="http://schemas.openxmlformats.org/presentationml/2006/ole">
            <mc:AlternateContent xmlns:mc="http://schemas.openxmlformats.org/markup-compatibility/2006">
              <mc:Choice xmlns:v="urn:schemas-microsoft-com:vml" Requires="v">
                <p:oleObj spid="_x0000_s10265" name="Prism 8" r:id="rId5" imgW="2415070" imgH="3101286" progId="Prism8.Document">
                  <p:embed/>
                </p:oleObj>
              </mc:Choice>
              <mc:Fallback>
                <p:oleObj name="Prism 8" r:id="rId5" imgW="2415070" imgH="3101286" progId="Prism8.Document">
                  <p:embed/>
                  <p:pic>
                    <p:nvPicPr>
                      <p:cNvPr id="37" name="Object 36">
                        <a:extLst>
                          <a:ext uri="{FF2B5EF4-FFF2-40B4-BE49-F238E27FC236}">
                            <a16:creationId xmlns:a16="http://schemas.microsoft.com/office/drawing/2014/main" id="{08094E56-A62A-A649-BA6F-1E4287F303E3}"/>
                          </a:ext>
                        </a:extLst>
                      </p:cNvPr>
                      <p:cNvPicPr/>
                      <p:nvPr/>
                    </p:nvPicPr>
                    <p:blipFill>
                      <a:blip r:embed="rId6"/>
                      <a:stretch>
                        <a:fillRect/>
                      </a:stretch>
                    </p:blipFill>
                    <p:spPr>
                      <a:xfrm>
                        <a:off x="3345432" y="3276599"/>
                        <a:ext cx="2053146" cy="263763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78D2EDD0-6DEB-8342-BB74-C6935668A6D6}"/>
              </a:ext>
            </a:extLst>
          </p:cNvPr>
          <p:cNvGraphicFramePr>
            <a:graphicFrameLocks noChangeAspect="1"/>
          </p:cNvGraphicFramePr>
          <p:nvPr>
            <p:extLst>
              <p:ext uri="{D42A27DB-BD31-4B8C-83A1-F6EECF244321}">
                <p14:modId xmlns:p14="http://schemas.microsoft.com/office/powerpoint/2010/main" val="363661046"/>
              </p:ext>
            </p:extLst>
          </p:nvPr>
        </p:nvGraphicFramePr>
        <p:xfrm>
          <a:off x="-67733" y="6190804"/>
          <a:ext cx="2018051" cy="2637638"/>
        </p:xfrm>
        <a:graphic>
          <a:graphicData uri="http://schemas.openxmlformats.org/presentationml/2006/ole">
            <mc:AlternateContent xmlns:mc="http://schemas.openxmlformats.org/markup-compatibility/2006">
              <mc:Choice xmlns:v="urn:schemas-microsoft-com:vml" Requires="v">
                <p:oleObj spid="_x0000_s10266" name="Prism 8" r:id="rId7" imgW="2373654" imgH="3101286" progId="Prism8.Document">
                  <p:embed/>
                </p:oleObj>
              </mc:Choice>
              <mc:Fallback>
                <p:oleObj name="Prism 8" r:id="rId7" imgW="2373654" imgH="3101286" progId="Prism8.Document">
                  <p:embed/>
                  <p:pic>
                    <p:nvPicPr>
                      <p:cNvPr id="38" name="Object 37">
                        <a:extLst>
                          <a:ext uri="{FF2B5EF4-FFF2-40B4-BE49-F238E27FC236}">
                            <a16:creationId xmlns:a16="http://schemas.microsoft.com/office/drawing/2014/main" id="{DCA61F6D-887D-8A4B-9802-9BCACF1304EE}"/>
                          </a:ext>
                        </a:extLst>
                      </p:cNvPr>
                      <p:cNvPicPr/>
                      <p:nvPr/>
                    </p:nvPicPr>
                    <p:blipFill>
                      <a:blip r:embed="rId8"/>
                      <a:stretch>
                        <a:fillRect/>
                      </a:stretch>
                    </p:blipFill>
                    <p:spPr>
                      <a:xfrm>
                        <a:off x="-67733" y="6190804"/>
                        <a:ext cx="2018051" cy="263763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6068D6A-1174-6F4F-8F57-ED12C5A8CC3B}"/>
              </a:ext>
            </a:extLst>
          </p:cNvPr>
          <p:cNvGraphicFramePr>
            <a:graphicFrameLocks noChangeAspect="1"/>
          </p:cNvGraphicFramePr>
          <p:nvPr>
            <p:extLst>
              <p:ext uri="{D42A27DB-BD31-4B8C-83A1-F6EECF244321}">
                <p14:modId xmlns:p14="http://schemas.microsoft.com/office/powerpoint/2010/main" val="1071475519"/>
              </p:ext>
            </p:extLst>
          </p:nvPr>
        </p:nvGraphicFramePr>
        <p:xfrm>
          <a:off x="5084474" y="3253124"/>
          <a:ext cx="2018051" cy="2637638"/>
        </p:xfrm>
        <a:graphic>
          <a:graphicData uri="http://schemas.openxmlformats.org/presentationml/2006/ole">
            <mc:AlternateContent xmlns:mc="http://schemas.openxmlformats.org/markup-compatibility/2006">
              <mc:Choice xmlns:v="urn:schemas-microsoft-com:vml" Requires="v">
                <p:oleObj spid="_x0000_s10267" name="Prism 8" r:id="rId9" imgW="2373654" imgH="3101286" progId="Prism8.Document">
                  <p:embed/>
                </p:oleObj>
              </mc:Choice>
              <mc:Fallback>
                <p:oleObj name="Prism 8" r:id="rId9" imgW="2373654" imgH="3101286" progId="Prism8.Document">
                  <p:embed/>
                  <p:pic>
                    <p:nvPicPr>
                      <p:cNvPr id="39" name="Object 38">
                        <a:extLst>
                          <a:ext uri="{FF2B5EF4-FFF2-40B4-BE49-F238E27FC236}">
                            <a16:creationId xmlns:a16="http://schemas.microsoft.com/office/drawing/2014/main" id="{EFD48DB5-9C1E-F04A-BD5F-A857D1EDAAFB}"/>
                          </a:ext>
                        </a:extLst>
                      </p:cNvPr>
                      <p:cNvPicPr/>
                      <p:nvPr/>
                    </p:nvPicPr>
                    <p:blipFill>
                      <a:blip r:embed="rId10"/>
                      <a:stretch>
                        <a:fillRect/>
                      </a:stretch>
                    </p:blipFill>
                    <p:spPr>
                      <a:xfrm>
                        <a:off x="5084474" y="3253124"/>
                        <a:ext cx="2018051" cy="263763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3295736-8042-A046-A7F2-1346C0D3EE4E}"/>
              </a:ext>
            </a:extLst>
          </p:cNvPr>
          <p:cNvGraphicFramePr>
            <a:graphicFrameLocks noChangeAspect="1"/>
          </p:cNvGraphicFramePr>
          <p:nvPr>
            <p:extLst>
              <p:ext uri="{D42A27DB-BD31-4B8C-83A1-F6EECF244321}">
                <p14:modId xmlns:p14="http://schemas.microsoft.com/office/powerpoint/2010/main" val="407670089"/>
              </p:ext>
            </p:extLst>
          </p:nvPr>
        </p:nvGraphicFramePr>
        <p:xfrm>
          <a:off x="1586532" y="6185882"/>
          <a:ext cx="1963256" cy="2647482"/>
        </p:xfrm>
        <a:graphic>
          <a:graphicData uri="http://schemas.openxmlformats.org/presentationml/2006/ole">
            <mc:AlternateContent xmlns:mc="http://schemas.openxmlformats.org/markup-compatibility/2006">
              <mc:Choice xmlns:v="urn:schemas-microsoft-com:vml" Requires="v">
                <p:oleObj spid="_x0000_s10268" name="Prism 8" r:id="rId11" imgW="2300547" imgH="3101286" progId="Prism8.Document">
                  <p:embed/>
                </p:oleObj>
              </mc:Choice>
              <mc:Fallback>
                <p:oleObj name="Prism 8" r:id="rId11" imgW="2300547" imgH="3101286" progId="Prism8.Document">
                  <p:embed/>
                  <p:pic>
                    <p:nvPicPr>
                      <p:cNvPr id="42" name="Object 41">
                        <a:extLst>
                          <a:ext uri="{FF2B5EF4-FFF2-40B4-BE49-F238E27FC236}">
                            <a16:creationId xmlns:a16="http://schemas.microsoft.com/office/drawing/2014/main" id="{EB5C389A-E919-054B-851D-68A0BEF5B0AC}"/>
                          </a:ext>
                        </a:extLst>
                      </p:cNvPr>
                      <p:cNvPicPr/>
                      <p:nvPr/>
                    </p:nvPicPr>
                    <p:blipFill>
                      <a:blip r:embed="rId12"/>
                      <a:stretch>
                        <a:fillRect/>
                      </a:stretch>
                    </p:blipFill>
                    <p:spPr>
                      <a:xfrm>
                        <a:off x="1586532" y="6185882"/>
                        <a:ext cx="1963256" cy="26474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7388488-7104-3B4E-9A5F-BD3FB7C7DA1F}"/>
              </a:ext>
            </a:extLst>
          </p:cNvPr>
          <p:cNvGraphicFramePr>
            <a:graphicFrameLocks noChangeAspect="1"/>
          </p:cNvGraphicFramePr>
          <p:nvPr>
            <p:extLst>
              <p:ext uri="{D42A27DB-BD31-4B8C-83A1-F6EECF244321}">
                <p14:modId xmlns:p14="http://schemas.microsoft.com/office/powerpoint/2010/main" val="1477062971"/>
              </p:ext>
            </p:extLst>
          </p:nvPr>
        </p:nvGraphicFramePr>
        <p:xfrm>
          <a:off x="-67733" y="3299072"/>
          <a:ext cx="1968368" cy="2654376"/>
        </p:xfrm>
        <a:graphic>
          <a:graphicData uri="http://schemas.openxmlformats.org/presentationml/2006/ole">
            <mc:AlternateContent xmlns:mc="http://schemas.openxmlformats.org/markup-compatibility/2006">
              <mc:Choice xmlns:v="urn:schemas-microsoft-com:vml" Requires="v">
                <p:oleObj spid="_x0000_s10269" name="Prism 8" r:id="rId13" imgW="2300547" imgH="3101286" progId="Prism8.Document">
                  <p:embed/>
                </p:oleObj>
              </mc:Choice>
              <mc:Fallback>
                <p:oleObj name="Prism 8" r:id="rId13" imgW="2300547" imgH="3101286" progId="Prism8.Document">
                  <p:embed/>
                  <p:pic>
                    <p:nvPicPr>
                      <p:cNvPr id="41" name="Object 40">
                        <a:extLst>
                          <a:ext uri="{FF2B5EF4-FFF2-40B4-BE49-F238E27FC236}">
                            <a16:creationId xmlns:a16="http://schemas.microsoft.com/office/drawing/2014/main" id="{899D9452-2A7A-0043-89BD-6EBF92D4A89A}"/>
                          </a:ext>
                        </a:extLst>
                      </p:cNvPr>
                      <p:cNvPicPr/>
                      <p:nvPr/>
                    </p:nvPicPr>
                    <p:blipFill>
                      <a:blip r:embed="rId14"/>
                      <a:stretch>
                        <a:fillRect/>
                      </a:stretch>
                    </p:blipFill>
                    <p:spPr>
                      <a:xfrm>
                        <a:off x="-67733" y="3299072"/>
                        <a:ext cx="1968368" cy="265437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C3059E02-308E-6D4E-BDFF-5C4676302860}"/>
              </a:ext>
            </a:extLst>
          </p:cNvPr>
          <p:cNvSpPr txBox="1"/>
          <p:nvPr/>
        </p:nvSpPr>
        <p:spPr>
          <a:xfrm>
            <a:off x="-57080" y="3175961"/>
            <a:ext cx="379112"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2102228-7230-F345-8344-8E9EE3292669}"/>
              </a:ext>
            </a:extLst>
          </p:cNvPr>
          <p:cNvSpPr txBox="1"/>
          <p:nvPr/>
        </p:nvSpPr>
        <p:spPr>
          <a:xfrm>
            <a:off x="1604886" y="317596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j</a:t>
            </a:r>
          </a:p>
        </p:txBody>
      </p:sp>
      <p:sp>
        <p:nvSpPr>
          <p:cNvPr id="10" name="TextBox 9">
            <a:extLst>
              <a:ext uri="{FF2B5EF4-FFF2-40B4-BE49-F238E27FC236}">
                <a16:creationId xmlns:a16="http://schemas.microsoft.com/office/drawing/2014/main" id="{3D693859-6EEC-8346-889B-E1CA08284C22}"/>
              </a:ext>
            </a:extLst>
          </p:cNvPr>
          <p:cNvSpPr txBox="1"/>
          <p:nvPr/>
        </p:nvSpPr>
        <p:spPr>
          <a:xfrm>
            <a:off x="3378491" y="317596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k</a:t>
            </a:r>
          </a:p>
        </p:txBody>
      </p:sp>
      <p:sp>
        <p:nvSpPr>
          <p:cNvPr id="11" name="TextBox 10">
            <a:extLst>
              <a:ext uri="{FF2B5EF4-FFF2-40B4-BE49-F238E27FC236}">
                <a16:creationId xmlns:a16="http://schemas.microsoft.com/office/drawing/2014/main" id="{15DDBB20-741C-AF4E-8FC5-BD72CCF8CE80}"/>
              </a:ext>
            </a:extLst>
          </p:cNvPr>
          <p:cNvSpPr txBox="1"/>
          <p:nvPr/>
        </p:nvSpPr>
        <p:spPr>
          <a:xfrm>
            <a:off x="5104332" y="317596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l</a:t>
            </a:r>
          </a:p>
        </p:txBody>
      </p:sp>
      <p:sp>
        <p:nvSpPr>
          <p:cNvPr id="12" name="TextBox 11">
            <a:extLst>
              <a:ext uri="{FF2B5EF4-FFF2-40B4-BE49-F238E27FC236}">
                <a16:creationId xmlns:a16="http://schemas.microsoft.com/office/drawing/2014/main" id="{C646E10B-55EA-7B44-927B-512A50AEA98B}"/>
              </a:ext>
            </a:extLst>
          </p:cNvPr>
          <p:cNvSpPr txBox="1"/>
          <p:nvPr/>
        </p:nvSpPr>
        <p:spPr>
          <a:xfrm>
            <a:off x="-9788" y="6069665"/>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m</a:t>
            </a:r>
          </a:p>
        </p:txBody>
      </p:sp>
      <p:sp>
        <p:nvSpPr>
          <p:cNvPr id="13" name="TextBox 12">
            <a:extLst>
              <a:ext uri="{FF2B5EF4-FFF2-40B4-BE49-F238E27FC236}">
                <a16:creationId xmlns:a16="http://schemas.microsoft.com/office/drawing/2014/main" id="{64FF3574-BEB3-B348-AD68-79DC21D604A9}"/>
              </a:ext>
            </a:extLst>
          </p:cNvPr>
          <p:cNvSpPr txBox="1"/>
          <p:nvPr/>
        </p:nvSpPr>
        <p:spPr>
          <a:xfrm>
            <a:off x="1652178" y="6069665"/>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n</a:t>
            </a:r>
          </a:p>
        </p:txBody>
      </p:sp>
      <p:sp>
        <p:nvSpPr>
          <p:cNvPr id="14" name="TextBox 13">
            <a:extLst>
              <a:ext uri="{FF2B5EF4-FFF2-40B4-BE49-F238E27FC236}">
                <a16:creationId xmlns:a16="http://schemas.microsoft.com/office/drawing/2014/main" id="{423818B0-A543-E34E-9226-79A8A3A5171F}"/>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10</a:t>
            </a:r>
          </a:p>
        </p:txBody>
      </p:sp>
      <p:graphicFrame>
        <p:nvGraphicFramePr>
          <p:cNvPr id="15" name="Object 14">
            <a:extLst>
              <a:ext uri="{FF2B5EF4-FFF2-40B4-BE49-F238E27FC236}">
                <a16:creationId xmlns:a16="http://schemas.microsoft.com/office/drawing/2014/main" id="{9EE5CCBA-158D-7C4B-8684-EFD0B6A7C555}"/>
              </a:ext>
            </a:extLst>
          </p:cNvPr>
          <p:cNvGraphicFramePr>
            <a:graphicFrameLocks noChangeAspect="1"/>
          </p:cNvGraphicFramePr>
          <p:nvPr>
            <p:extLst>
              <p:ext uri="{D42A27DB-BD31-4B8C-83A1-F6EECF244321}">
                <p14:modId xmlns:p14="http://schemas.microsoft.com/office/powerpoint/2010/main" val="1481650913"/>
              </p:ext>
            </p:extLst>
          </p:nvPr>
        </p:nvGraphicFramePr>
        <p:xfrm>
          <a:off x="-9033" y="537871"/>
          <a:ext cx="1926320" cy="2597673"/>
        </p:xfrm>
        <a:graphic>
          <a:graphicData uri="http://schemas.openxmlformats.org/presentationml/2006/ole">
            <mc:AlternateContent xmlns:mc="http://schemas.openxmlformats.org/markup-compatibility/2006">
              <mc:Choice xmlns:v="urn:schemas-microsoft-com:vml" Requires="v">
                <p:oleObj spid="_x0000_s10270" name="Prism 8" r:id="rId15" imgW="2300547" imgH="3101286" progId="Prism8.Document">
                  <p:embed/>
                </p:oleObj>
              </mc:Choice>
              <mc:Fallback>
                <p:oleObj name="Prism 8" r:id="rId15" imgW="2300547" imgH="3101286" progId="Prism8.Document">
                  <p:embed/>
                  <p:pic>
                    <p:nvPicPr>
                      <p:cNvPr id="33" name="Object 32">
                        <a:extLst>
                          <a:ext uri="{FF2B5EF4-FFF2-40B4-BE49-F238E27FC236}">
                            <a16:creationId xmlns:a16="http://schemas.microsoft.com/office/drawing/2014/main" id="{8AB04189-13D7-D045-A3BE-FBAE0BB5D5F4}"/>
                          </a:ext>
                        </a:extLst>
                      </p:cNvPr>
                      <p:cNvPicPr/>
                      <p:nvPr/>
                    </p:nvPicPr>
                    <p:blipFill>
                      <a:blip r:embed="rId16"/>
                      <a:stretch>
                        <a:fillRect/>
                      </a:stretch>
                    </p:blipFill>
                    <p:spPr>
                      <a:xfrm>
                        <a:off x="-9033" y="537871"/>
                        <a:ext cx="1926320" cy="259767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0EA4FEAB-A1A3-0D42-86B0-AD233C2E20D5}"/>
              </a:ext>
            </a:extLst>
          </p:cNvPr>
          <p:cNvGraphicFramePr>
            <a:graphicFrameLocks noChangeAspect="1"/>
          </p:cNvGraphicFramePr>
          <p:nvPr>
            <p:extLst>
              <p:ext uri="{D42A27DB-BD31-4B8C-83A1-F6EECF244321}">
                <p14:modId xmlns:p14="http://schemas.microsoft.com/office/powerpoint/2010/main" val="926437868"/>
              </p:ext>
            </p:extLst>
          </p:nvPr>
        </p:nvGraphicFramePr>
        <p:xfrm>
          <a:off x="3314899" y="537871"/>
          <a:ext cx="1960007" cy="2637638"/>
        </p:xfrm>
        <a:graphic>
          <a:graphicData uri="http://schemas.openxmlformats.org/presentationml/2006/ole">
            <mc:AlternateContent xmlns:mc="http://schemas.openxmlformats.org/markup-compatibility/2006">
              <mc:Choice xmlns:v="urn:schemas-microsoft-com:vml" Requires="v">
                <p:oleObj spid="_x0000_s10271" name="Prism 8" r:id="rId17" imgW="2305229" imgH="3101286" progId="Prism8.Document">
                  <p:embed/>
                </p:oleObj>
              </mc:Choice>
              <mc:Fallback>
                <p:oleObj name="Prism 8" r:id="rId17" imgW="2305229" imgH="3101286" progId="Prism8.Document">
                  <p:embed/>
                  <p:pic>
                    <p:nvPicPr>
                      <p:cNvPr id="34" name="Object 33">
                        <a:extLst>
                          <a:ext uri="{FF2B5EF4-FFF2-40B4-BE49-F238E27FC236}">
                            <a16:creationId xmlns:a16="http://schemas.microsoft.com/office/drawing/2014/main" id="{620B8463-E7AA-D045-BCD1-4CE5A202AA80}"/>
                          </a:ext>
                        </a:extLst>
                      </p:cNvPr>
                      <p:cNvPicPr/>
                      <p:nvPr/>
                    </p:nvPicPr>
                    <p:blipFill>
                      <a:blip r:embed="rId18"/>
                      <a:stretch>
                        <a:fillRect/>
                      </a:stretch>
                    </p:blipFill>
                    <p:spPr>
                      <a:xfrm>
                        <a:off x="3314899" y="537871"/>
                        <a:ext cx="1960007" cy="2637638"/>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9E664116-7B59-DC4D-AD56-DC2B94827A62}"/>
              </a:ext>
            </a:extLst>
          </p:cNvPr>
          <p:cNvGraphicFramePr>
            <a:graphicFrameLocks noChangeAspect="1"/>
          </p:cNvGraphicFramePr>
          <p:nvPr>
            <p:extLst>
              <p:ext uri="{D42A27DB-BD31-4B8C-83A1-F6EECF244321}">
                <p14:modId xmlns:p14="http://schemas.microsoft.com/office/powerpoint/2010/main" val="710785347"/>
              </p:ext>
            </p:extLst>
          </p:nvPr>
        </p:nvGraphicFramePr>
        <p:xfrm>
          <a:off x="1652933" y="537871"/>
          <a:ext cx="1926320" cy="2597673"/>
        </p:xfrm>
        <a:graphic>
          <a:graphicData uri="http://schemas.openxmlformats.org/presentationml/2006/ole">
            <mc:AlternateContent xmlns:mc="http://schemas.openxmlformats.org/markup-compatibility/2006">
              <mc:Choice xmlns:v="urn:schemas-microsoft-com:vml" Requires="v">
                <p:oleObj spid="_x0000_s10272" name="Prism 8" r:id="rId19" imgW="2300547" imgH="3101286" progId="Prism8.Document">
                  <p:embed/>
                </p:oleObj>
              </mc:Choice>
              <mc:Fallback>
                <p:oleObj name="Prism 8" r:id="rId19" imgW="2300547" imgH="3101286" progId="Prism8.Document">
                  <p:embed/>
                  <p:pic>
                    <p:nvPicPr>
                      <p:cNvPr id="35" name="Object 34">
                        <a:extLst>
                          <a:ext uri="{FF2B5EF4-FFF2-40B4-BE49-F238E27FC236}">
                            <a16:creationId xmlns:a16="http://schemas.microsoft.com/office/drawing/2014/main" id="{F04AF49A-5C68-7B4B-9086-989CD4D24FEC}"/>
                          </a:ext>
                        </a:extLst>
                      </p:cNvPr>
                      <p:cNvPicPr/>
                      <p:nvPr/>
                    </p:nvPicPr>
                    <p:blipFill>
                      <a:blip r:embed="rId20"/>
                      <a:stretch>
                        <a:fillRect/>
                      </a:stretch>
                    </p:blipFill>
                    <p:spPr>
                      <a:xfrm>
                        <a:off x="1652933" y="537871"/>
                        <a:ext cx="1926320" cy="259767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FD4C5991-948B-314F-A2B7-48C62F841123}"/>
              </a:ext>
            </a:extLst>
          </p:cNvPr>
          <p:cNvGraphicFramePr>
            <a:graphicFrameLocks noChangeAspect="1"/>
          </p:cNvGraphicFramePr>
          <p:nvPr>
            <p:extLst>
              <p:ext uri="{D42A27DB-BD31-4B8C-83A1-F6EECF244321}">
                <p14:modId xmlns:p14="http://schemas.microsoft.com/office/powerpoint/2010/main" val="2668553566"/>
              </p:ext>
            </p:extLst>
          </p:nvPr>
        </p:nvGraphicFramePr>
        <p:xfrm>
          <a:off x="5010553" y="537871"/>
          <a:ext cx="2091972" cy="2647482"/>
        </p:xfrm>
        <a:graphic>
          <a:graphicData uri="http://schemas.openxmlformats.org/presentationml/2006/ole">
            <mc:AlternateContent xmlns:mc="http://schemas.openxmlformats.org/markup-compatibility/2006">
              <mc:Choice xmlns:v="urn:schemas-microsoft-com:vml" Requires="v">
                <p:oleObj spid="_x0000_s10273" name="Prism 8" r:id="rId21" imgW="2451444" imgH="3101286" progId="Prism8.Document">
                  <p:embed/>
                </p:oleObj>
              </mc:Choice>
              <mc:Fallback>
                <p:oleObj name="Prism 8" r:id="rId21" imgW="2451444" imgH="3101286" progId="Prism8.Document">
                  <p:embed/>
                  <p:pic>
                    <p:nvPicPr>
                      <p:cNvPr id="40" name="Object 39">
                        <a:extLst>
                          <a:ext uri="{FF2B5EF4-FFF2-40B4-BE49-F238E27FC236}">
                            <a16:creationId xmlns:a16="http://schemas.microsoft.com/office/drawing/2014/main" id="{5C3C2D62-D317-0C42-A9B1-D32B971DDACC}"/>
                          </a:ext>
                        </a:extLst>
                      </p:cNvPr>
                      <p:cNvPicPr/>
                      <p:nvPr/>
                    </p:nvPicPr>
                    <p:blipFill>
                      <a:blip r:embed="rId22"/>
                      <a:stretch>
                        <a:fillRect/>
                      </a:stretch>
                    </p:blipFill>
                    <p:spPr>
                      <a:xfrm>
                        <a:off x="5010553" y="537871"/>
                        <a:ext cx="2091972" cy="2647482"/>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CD9ACBF0-CB9D-AC4D-B135-FCDF5425CAA1}"/>
              </a:ext>
            </a:extLst>
          </p:cNvPr>
          <p:cNvSpPr txBox="1"/>
          <p:nvPr/>
        </p:nvSpPr>
        <p:spPr>
          <a:xfrm>
            <a:off x="-10617"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e</a:t>
            </a:r>
          </a:p>
        </p:txBody>
      </p:sp>
      <p:sp>
        <p:nvSpPr>
          <p:cNvPr id="20" name="TextBox 19">
            <a:extLst>
              <a:ext uri="{FF2B5EF4-FFF2-40B4-BE49-F238E27FC236}">
                <a16:creationId xmlns:a16="http://schemas.microsoft.com/office/drawing/2014/main" id="{8EFFFBED-3A97-134D-A392-AC5373D488D6}"/>
              </a:ext>
            </a:extLst>
          </p:cNvPr>
          <p:cNvSpPr txBox="1"/>
          <p:nvPr/>
        </p:nvSpPr>
        <p:spPr>
          <a:xfrm>
            <a:off x="1651349"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a:t>
            </a:r>
          </a:p>
        </p:txBody>
      </p:sp>
      <p:sp>
        <p:nvSpPr>
          <p:cNvPr id="21" name="TextBox 20">
            <a:extLst>
              <a:ext uri="{FF2B5EF4-FFF2-40B4-BE49-F238E27FC236}">
                <a16:creationId xmlns:a16="http://schemas.microsoft.com/office/drawing/2014/main" id="{BC7ABA6A-5245-E24A-9AA6-BE0CFB18A7DD}"/>
              </a:ext>
            </a:extLst>
          </p:cNvPr>
          <p:cNvSpPr txBox="1"/>
          <p:nvPr/>
        </p:nvSpPr>
        <p:spPr>
          <a:xfrm>
            <a:off x="3326886"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t>
            </a:r>
          </a:p>
        </p:txBody>
      </p:sp>
      <p:sp>
        <p:nvSpPr>
          <p:cNvPr id="22" name="TextBox 21">
            <a:extLst>
              <a:ext uri="{FF2B5EF4-FFF2-40B4-BE49-F238E27FC236}">
                <a16:creationId xmlns:a16="http://schemas.microsoft.com/office/drawing/2014/main" id="{E818A41D-BA49-9D44-8207-6DF7E54DAEC8}"/>
              </a:ext>
            </a:extLst>
          </p:cNvPr>
          <p:cNvSpPr txBox="1"/>
          <p:nvPr/>
        </p:nvSpPr>
        <p:spPr>
          <a:xfrm>
            <a:off x="4988852" y="439911"/>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h</a:t>
            </a:r>
          </a:p>
        </p:txBody>
      </p:sp>
    </p:spTree>
    <p:extLst>
      <p:ext uri="{BB962C8B-B14F-4D97-AF65-F5344CB8AC3E}">
        <p14:creationId xmlns:p14="http://schemas.microsoft.com/office/powerpoint/2010/main" val="4275618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04CCC-56ED-A044-A64E-0F4F73379F17}"/>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11</a:t>
            </a:r>
          </a:p>
        </p:txBody>
      </p:sp>
      <p:grpSp>
        <p:nvGrpSpPr>
          <p:cNvPr id="3" name="Group 2">
            <a:extLst>
              <a:ext uri="{FF2B5EF4-FFF2-40B4-BE49-F238E27FC236}">
                <a16:creationId xmlns:a16="http://schemas.microsoft.com/office/drawing/2014/main" id="{4A6601E6-FFC0-FC40-AB06-7F013DA3DDD1}"/>
              </a:ext>
            </a:extLst>
          </p:cNvPr>
          <p:cNvGrpSpPr/>
          <p:nvPr/>
        </p:nvGrpSpPr>
        <p:grpSpPr>
          <a:xfrm>
            <a:off x="162374" y="666373"/>
            <a:ext cx="2927075" cy="1298107"/>
            <a:chOff x="498469" y="1415622"/>
            <a:chExt cx="2927075" cy="1298108"/>
          </a:xfrm>
        </p:grpSpPr>
        <p:grpSp>
          <p:nvGrpSpPr>
            <p:cNvPr id="4" name="Group 3">
              <a:extLst>
                <a:ext uri="{FF2B5EF4-FFF2-40B4-BE49-F238E27FC236}">
                  <a16:creationId xmlns:a16="http://schemas.microsoft.com/office/drawing/2014/main" id="{BE6C5CC3-2395-034B-BB63-F0BFC7FD9506}"/>
                </a:ext>
              </a:extLst>
            </p:cNvPr>
            <p:cNvGrpSpPr/>
            <p:nvPr/>
          </p:nvGrpSpPr>
          <p:grpSpPr>
            <a:xfrm>
              <a:off x="958192" y="1959899"/>
              <a:ext cx="309716" cy="264236"/>
              <a:chOff x="501445" y="1350714"/>
              <a:chExt cx="309716" cy="264236"/>
            </a:xfrm>
          </p:grpSpPr>
          <p:sp>
            <p:nvSpPr>
              <p:cNvPr id="30" name="Oval 29">
                <a:extLst>
                  <a:ext uri="{FF2B5EF4-FFF2-40B4-BE49-F238E27FC236}">
                    <a16:creationId xmlns:a16="http://schemas.microsoft.com/office/drawing/2014/main" id="{21A34F88-48C2-324F-B5DD-FF9888990C93}"/>
                  </a:ext>
                </a:extLst>
              </p:cNvPr>
              <p:cNvSpPr/>
              <p:nvPr/>
            </p:nvSpPr>
            <p:spPr>
              <a:xfrm>
                <a:off x="501445" y="1366686"/>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9721781-4B70-7C47-A006-8329DF27DB6D}"/>
                  </a:ext>
                </a:extLst>
              </p:cNvPr>
              <p:cNvSpPr/>
              <p:nvPr/>
            </p:nvSpPr>
            <p:spPr>
              <a:xfrm>
                <a:off x="548148" y="1413389"/>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92287F-0910-9A4E-BF91-D28BF6B4D269}"/>
                  </a:ext>
                </a:extLst>
              </p:cNvPr>
              <p:cNvSpPr/>
              <p:nvPr/>
            </p:nvSpPr>
            <p:spPr>
              <a:xfrm>
                <a:off x="557980" y="1425681"/>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1B39D6F-CF65-AA47-8D53-3E2BCDE4A481}"/>
                  </a:ext>
                </a:extLst>
              </p:cNvPr>
              <p:cNvSpPr/>
              <p:nvPr/>
            </p:nvSpPr>
            <p:spPr>
              <a:xfrm>
                <a:off x="604683" y="1472384"/>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A052CCE-8267-9F4A-BDAC-A28A2FD9D9A1}"/>
                  </a:ext>
                </a:extLst>
              </p:cNvPr>
              <p:cNvSpPr/>
              <p:nvPr/>
            </p:nvSpPr>
            <p:spPr>
              <a:xfrm>
                <a:off x="604683" y="1350714"/>
                <a:ext cx="206478" cy="189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93D6724-0BA0-9F4B-96FF-01989555A445}"/>
                  </a:ext>
                </a:extLst>
              </p:cNvPr>
              <p:cNvSpPr/>
              <p:nvPr/>
            </p:nvSpPr>
            <p:spPr>
              <a:xfrm>
                <a:off x="651386" y="1397417"/>
                <a:ext cx="113071" cy="958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5" name="Straight Arrow Connector 4">
              <a:extLst>
                <a:ext uri="{FF2B5EF4-FFF2-40B4-BE49-F238E27FC236}">
                  <a16:creationId xmlns:a16="http://schemas.microsoft.com/office/drawing/2014/main" id="{ECFAF1A3-416D-6446-81DD-DBBB33A8982B}"/>
                </a:ext>
              </a:extLst>
            </p:cNvPr>
            <p:cNvCxnSpPr/>
            <p:nvPr/>
          </p:nvCxnSpPr>
          <p:spPr>
            <a:xfrm>
              <a:off x="1346989" y="2081569"/>
              <a:ext cx="3539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6" name="Group 5">
              <a:extLst>
                <a:ext uri="{FF2B5EF4-FFF2-40B4-BE49-F238E27FC236}">
                  <a16:creationId xmlns:a16="http://schemas.microsoft.com/office/drawing/2014/main" id="{093B152B-EE92-A34E-9E19-A52D01C93DD0}"/>
                </a:ext>
              </a:extLst>
            </p:cNvPr>
            <p:cNvGrpSpPr/>
            <p:nvPr/>
          </p:nvGrpSpPr>
          <p:grpSpPr>
            <a:xfrm>
              <a:off x="1824482" y="1899354"/>
              <a:ext cx="366252" cy="364429"/>
              <a:chOff x="1629479" y="2106217"/>
              <a:chExt cx="366252" cy="364429"/>
            </a:xfrm>
          </p:grpSpPr>
          <p:grpSp>
            <p:nvGrpSpPr>
              <p:cNvPr id="23" name="Group 22">
                <a:extLst>
                  <a:ext uri="{FF2B5EF4-FFF2-40B4-BE49-F238E27FC236}">
                    <a16:creationId xmlns:a16="http://schemas.microsoft.com/office/drawing/2014/main" id="{3B20D7F6-15E8-D641-87EB-17D527B800AF}"/>
                  </a:ext>
                </a:extLst>
              </p:cNvPr>
              <p:cNvGrpSpPr/>
              <p:nvPr/>
            </p:nvGrpSpPr>
            <p:grpSpPr>
              <a:xfrm>
                <a:off x="1629479" y="2222382"/>
                <a:ext cx="356419" cy="248264"/>
                <a:chOff x="545895" y="1366686"/>
                <a:chExt cx="356419" cy="248264"/>
              </a:xfrm>
            </p:grpSpPr>
            <p:sp>
              <p:nvSpPr>
                <p:cNvPr id="27" name="Oval 26">
                  <a:extLst>
                    <a:ext uri="{FF2B5EF4-FFF2-40B4-BE49-F238E27FC236}">
                      <a16:creationId xmlns:a16="http://schemas.microsoft.com/office/drawing/2014/main" id="{D14C5164-2C25-C546-AB03-0D1656BD5288}"/>
                    </a:ext>
                  </a:extLst>
                </p:cNvPr>
                <p:cNvSpPr/>
                <p:nvPr/>
              </p:nvSpPr>
              <p:spPr>
                <a:xfrm>
                  <a:off x="545895" y="1366686"/>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5BF4C58-421A-5F48-9BFC-FA627C040435}"/>
                    </a:ext>
                  </a:extLst>
                </p:cNvPr>
                <p:cNvSpPr/>
                <p:nvPr/>
              </p:nvSpPr>
              <p:spPr>
                <a:xfrm>
                  <a:off x="602430" y="1425681"/>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B717B8B-038B-E149-876F-88EADEB05075}"/>
                    </a:ext>
                  </a:extLst>
                </p:cNvPr>
                <p:cNvSpPr/>
                <p:nvPr/>
              </p:nvSpPr>
              <p:spPr>
                <a:xfrm>
                  <a:off x="695836" y="140601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8F9975AF-1073-7246-83AF-9780361B2EA1}"/>
                  </a:ext>
                </a:extLst>
              </p:cNvPr>
              <p:cNvSpPr/>
              <p:nvPr/>
            </p:nvSpPr>
            <p:spPr>
              <a:xfrm>
                <a:off x="1789253" y="2166612"/>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93F0341-0F52-AE49-BC24-763D72708D9E}"/>
                  </a:ext>
                </a:extLst>
              </p:cNvPr>
              <p:cNvSpPr/>
              <p:nvPr/>
            </p:nvSpPr>
            <p:spPr>
              <a:xfrm>
                <a:off x="1711196" y="2106217"/>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7A328E5-0F02-D94F-BB98-155E80518203}"/>
                  </a:ext>
                </a:extLst>
              </p:cNvPr>
              <p:cNvSpPr/>
              <p:nvPr/>
            </p:nvSpPr>
            <p:spPr>
              <a:xfrm>
                <a:off x="1631513" y="2140288"/>
                <a:ext cx="206478" cy="189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7" name="Straight Arrow Connector 6">
              <a:extLst>
                <a:ext uri="{FF2B5EF4-FFF2-40B4-BE49-F238E27FC236}">
                  <a16:creationId xmlns:a16="http://schemas.microsoft.com/office/drawing/2014/main" id="{D82C2CD8-C097-234B-9195-6D460FD79191}"/>
                </a:ext>
              </a:extLst>
            </p:cNvPr>
            <p:cNvCxnSpPr/>
            <p:nvPr/>
          </p:nvCxnSpPr>
          <p:spPr>
            <a:xfrm>
              <a:off x="2291910" y="2081569"/>
              <a:ext cx="3539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B280D510-9466-8B43-8F70-090CED7D1953}"/>
                </a:ext>
              </a:extLst>
            </p:cNvPr>
            <p:cNvSpPr txBox="1"/>
            <p:nvPr/>
          </p:nvSpPr>
          <p:spPr>
            <a:xfrm>
              <a:off x="498469" y="2374393"/>
              <a:ext cx="1188660"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iHA-Etv2 ESCs</a:t>
              </a:r>
            </a:p>
          </p:txBody>
        </p:sp>
        <p:sp>
          <p:nvSpPr>
            <p:cNvPr id="9" name="TextBox 8">
              <a:extLst>
                <a:ext uri="{FF2B5EF4-FFF2-40B4-BE49-F238E27FC236}">
                  <a16:creationId xmlns:a16="http://schemas.microsoft.com/office/drawing/2014/main" id="{027CCDE3-B295-1145-B885-EC06F240BCA9}"/>
                </a:ext>
              </a:extLst>
            </p:cNvPr>
            <p:cNvSpPr txBox="1"/>
            <p:nvPr/>
          </p:nvSpPr>
          <p:spPr>
            <a:xfrm>
              <a:off x="1593274" y="2374243"/>
              <a:ext cx="845054"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Shaking EBs</a:t>
              </a:r>
            </a:p>
          </p:txBody>
        </p:sp>
        <p:sp>
          <p:nvSpPr>
            <p:cNvPr id="10" name="TextBox 9">
              <a:extLst>
                <a:ext uri="{FF2B5EF4-FFF2-40B4-BE49-F238E27FC236}">
                  <a16:creationId xmlns:a16="http://schemas.microsoft.com/office/drawing/2014/main" id="{57809073-B897-6847-B5EE-73327D55C762}"/>
                </a:ext>
              </a:extLst>
            </p:cNvPr>
            <p:cNvSpPr txBox="1"/>
            <p:nvPr/>
          </p:nvSpPr>
          <p:spPr>
            <a:xfrm>
              <a:off x="2463265" y="2375817"/>
              <a:ext cx="962279" cy="33791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FACS Analysis FLK1/</a:t>
              </a:r>
              <a:r>
                <a:rPr lang="en-US" sz="798" b="1" dirty="0" err="1">
                  <a:latin typeface="Arial" panose="020B0604020202020204" pitchFamily="34" charset="0"/>
                  <a:cs typeface="Arial" panose="020B0604020202020204" pitchFamily="34" charset="0"/>
                </a:rPr>
                <a:t>PDGFRa</a:t>
              </a:r>
              <a:endParaRPr lang="en-US" sz="798"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BBCD877-4B3D-6A40-AF4A-42C224B85401}"/>
                </a:ext>
              </a:extLst>
            </p:cNvPr>
            <p:cNvSpPr txBox="1"/>
            <p:nvPr/>
          </p:nvSpPr>
          <p:spPr>
            <a:xfrm>
              <a:off x="1326276" y="1869223"/>
              <a:ext cx="341821"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D0</a:t>
              </a:r>
            </a:p>
          </p:txBody>
        </p:sp>
        <p:sp>
          <p:nvSpPr>
            <p:cNvPr id="12" name="TextBox 11">
              <a:extLst>
                <a:ext uri="{FF2B5EF4-FFF2-40B4-BE49-F238E27FC236}">
                  <a16:creationId xmlns:a16="http://schemas.microsoft.com/office/drawing/2014/main" id="{6F55F712-3E59-344E-8C19-65E177D2C623}"/>
                </a:ext>
              </a:extLst>
            </p:cNvPr>
            <p:cNvSpPr txBox="1"/>
            <p:nvPr/>
          </p:nvSpPr>
          <p:spPr>
            <a:xfrm>
              <a:off x="2240928" y="1869223"/>
              <a:ext cx="390174"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D2</a:t>
              </a:r>
            </a:p>
          </p:txBody>
        </p:sp>
        <p:grpSp>
          <p:nvGrpSpPr>
            <p:cNvPr id="13" name="Group 12">
              <a:extLst>
                <a:ext uri="{FF2B5EF4-FFF2-40B4-BE49-F238E27FC236}">
                  <a16:creationId xmlns:a16="http://schemas.microsoft.com/office/drawing/2014/main" id="{DF87949C-B454-3448-A3AD-D1815D8E7D6D}"/>
                </a:ext>
              </a:extLst>
            </p:cNvPr>
            <p:cNvGrpSpPr/>
            <p:nvPr/>
          </p:nvGrpSpPr>
          <p:grpSpPr>
            <a:xfrm>
              <a:off x="2759449" y="1880068"/>
              <a:ext cx="366252" cy="364429"/>
              <a:chOff x="1629479" y="2106217"/>
              <a:chExt cx="366252" cy="364429"/>
            </a:xfrm>
          </p:grpSpPr>
          <p:grpSp>
            <p:nvGrpSpPr>
              <p:cNvPr id="16" name="Group 15">
                <a:extLst>
                  <a:ext uri="{FF2B5EF4-FFF2-40B4-BE49-F238E27FC236}">
                    <a16:creationId xmlns:a16="http://schemas.microsoft.com/office/drawing/2014/main" id="{ABD3707A-13B3-EE45-9C76-948C38920D29}"/>
                  </a:ext>
                </a:extLst>
              </p:cNvPr>
              <p:cNvGrpSpPr/>
              <p:nvPr/>
            </p:nvGrpSpPr>
            <p:grpSpPr>
              <a:xfrm>
                <a:off x="1629479" y="2222382"/>
                <a:ext cx="356419" cy="248264"/>
                <a:chOff x="545895" y="1366686"/>
                <a:chExt cx="356419" cy="248264"/>
              </a:xfrm>
            </p:grpSpPr>
            <p:sp>
              <p:nvSpPr>
                <p:cNvPr id="20" name="Oval 19">
                  <a:extLst>
                    <a:ext uri="{FF2B5EF4-FFF2-40B4-BE49-F238E27FC236}">
                      <a16:creationId xmlns:a16="http://schemas.microsoft.com/office/drawing/2014/main" id="{B8874017-8FF1-FA4C-B26E-C1EB5A7584B2}"/>
                    </a:ext>
                  </a:extLst>
                </p:cNvPr>
                <p:cNvSpPr/>
                <p:nvPr/>
              </p:nvSpPr>
              <p:spPr>
                <a:xfrm>
                  <a:off x="545895" y="1366686"/>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F414CC-98B3-A942-8337-8F80517EE477}"/>
                    </a:ext>
                  </a:extLst>
                </p:cNvPr>
                <p:cNvSpPr/>
                <p:nvPr/>
              </p:nvSpPr>
              <p:spPr>
                <a:xfrm>
                  <a:off x="602430" y="1425681"/>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D7290A-161A-BA44-97AD-6A4BBB724C85}"/>
                    </a:ext>
                  </a:extLst>
                </p:cNvPr>
                <p:cNvSpPr/>
                <p:nvPr/>
              </p:nvSpPr>
              <p:spPr>
                <a:xfrm>
                  <a:off x="695836" y="140601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5679CEA1-AC78-EF48-957A-9AA54D9FBC17}"/>
                  </a:ext>
                </a:extLst>
              </p:cNvPr>
              <p:cNvSpPr/>
              <p:nvPr/>
            </p:nvSpPr>
            <p:spPr>
              <a:xfrm>
                <a:off x="1789253" y="2166612"/>
                <a:ext cx="206478" cy="189269"/>
              </a:xfrm>
              <a:prstGeom prst="ellipse">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AA2BE34-521F-0143-ADA7-67F222B3F8F0}"/>
                  </a:ext>
                </a:extLst>
              </p:cNvPr>
              <p:cNvSpPr/>
              <p:nvPr/>
            </p:nvSpPr>
            <p:spPr>
              <a:xfrm>
                <a:off x="1711196" y="2106217"/>
                <a:ext cx="206478" cy="1892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4F22C02-44A7-0D4F-BAC9-8E37AF563257}"/>
                  </a:ext>
                </a:extLst>
              </p:cNvPr>
              <p:cNvSpPr/>
              <p:nvPr/>
            </p:nvSpPr>
            <p:spPr>
              <a:xfrm>
                <a:off x="1631513" y="2140288"/>
                <a:ext cx="206478" cy="189269"/>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9C5C2127-FF4F-874F-9B48-4BAC42D36176}"/>
                </a:ext>
              </a:extLst>
            </p:cNvPr>
            <p:cNvCxnSpPr>
              <a:stCxn id="15" idx="2"/>
            </p:cNvCxnSpPr>
            <p:nvPr/>
          </p:nvCxnSpPr>
          <p:spPr>
            <a:xfrm>
              <a:off x="2436014" y="1631066"/>
              <a:ext cx="5443" cy="2362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AC3317CE-378A-E348-B586-33CC707C6E62}"/>
                </a:ext>
              </a:extLst>
            </p:cNvPr>
            <p:cNvSpPr txBox="1"/>
            <p:nvPr/>
          </p:nvSpPr>
          <p:spPr>
            <a:xfrm>
              <a:off x="2240928" y="1415622"/>
              <a:ext cx="390174"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Dox</a:t>
              </a:r>
            </a:p>
          </p:txBody>
        </p:sp>
      </p:grpSp>
      <p:cxnSp>
        <p:nvCxnSpPr>
          <p:cNvPr id="36" name="Straight Arrow Connector 35">
            <a:extLst>
              <a:ext uri="{FF2B5EF4-FFF2-40B4-BE49-F238E27FC236}">
                <a16:creationId xmlns:a16="http://schemas.microsoft.com/office/drawing/2014/main" id="{205EC25B-DD6D-8D40-8E7B-7259FA4E7273}"/>
              </a:ext>
            </a:extLst>
          </p:cNvPr>
          <p:cNvCxnSpPr>
            <a:cxnSpLocks/>
          </p:cNvCxnSpPr>
          <p:nvPr/>
        </p:nvCxnSpPr>
        <p:spPr>
          <a:xfrm>
            <a:off x="771329" y="891121"/>
            <a:ext cx="6062" cy="2327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183784E2-64D0-CE43-91A2-6F1DB9510026}"/>
              </a:ext>
            </a:extLst>
          </p:cNvPr>
          <p:cNvSpPr txBox="1"/>
          <p:nvPr/>
        </p:nvSpPr>
        <p:spPr>
          <a:xfrm>
            <a:off x="348883" y="665897"/>
            <a:ext cx="838992" cy="215123"/>
          </a:xfrm>
          <a:prstGeom prst="rect">
            <a:avLst/>
          </a:prstGeom>
          <a:noFill/>
        </p:spPr>
        <p:txBody>
          <a:bodyPr wrap="square" rtlCol="0">
            <a:spAutoFit/>
          </a:bodyPr>
          <a:lstStyle/>
          <a:p>
            <a:pPr algn="ctr"/>
            <a:r>
              <a:rPr lang="en-US" sz="798" b="1" dirty="0">
                <a:latin typeface="Arial" panose="020B0604020202020204" pitchFamily="34" charset="0"/>
                <a:cs typeface="Arial" panose="020B0604020202020204" pitchFamily="34" charset="0"/>
              </a:rPr>
              <a:t>Brg1 shRNA</a:t>
            </a:r>
          </a:p>
        </p:txBody>
      </p:sp>
      <p:pic>
        <p:nvPicPr>
          <p:cNvPr id="38" name="Picture 37">
            <a:extLst>
              <a:ext uri="{FF2B5EF4-FFF2-40B4-BE49-F238E27FC236}">
                <a16:creationId xmlns:a16="http://schemas.microsoft.com/office/drawing/2014/main" id="{92EF0690-C4C0-CA4F-9D10-7713A7544A9D}"/>
              </a:ext>
            </a:extLst>
          </p:cNvPr>
          <p:cNvPicPr>
            <a:picLocks/>
          </p:cNvPicPr>
          <p:nvPr/>
        </p:nvPicPr>
        <p:blipFill rotWithShape="1">
          <a:blip r:embed="rId2"/>
          <a:srcRect l="6126" r="-1192" b="4136"/>
          <a:stretch/>
        </p:blipFill>
        <p:spPr>
          <a:xfrm>
            <a:off x="348883" y="3853150"/>
            <a:ext cx="1371600" cy="1371600"/>
          </a:xfrm>
          <a:prstGeom prst="rect">
            <a:avLst/>
          </a:prstGeom>
        </p:spPr>
      </p:pic>
      <p:pic>
        <p:nvPicPr>
          <p:cNvPr id="39" name="Picture 38">
            <a:extLst>
              <a:ext uri="{FF2B5EF4-FFF2-40B4-BE49-F238E27FC236}">
                <a16:creationId xmlns:a16="http://schemas.microsoft.com/office/drawing/2014/main" id="{207E0918-42FF-BC47-BEE1-98F9C1FE7431}"/>
              </a:ext>
            </a:extLst>
          </p:cNvPr>
          <p:cNvPicPr>
            <a:picLocks/>
          </p:cNvPicPr>
          <p:nvPr/>
        </p:nvPicPr>
        <p:blipFill rotWithShape="1">
          <a:blip r:embed="rId3"/>
          <a:srcRect l="7251" r="-1125" b="4136"/>
          <a:stretch/>
        </p:blipFill>
        <p:spPr>
          <a:xfrm>
            <a:off x="1749357" y="3840273"/>
            <a:ext cx="1371600" cy="1371600"/>
          </a:xfrm>
          <a:prstGeom prst="rect">
            <a:avLst/>
          </a:prstGeom>
        </p:spPr>
      </p:pic>
      <p:pic>
        <p:nvPicPr>
          <p:cNvPr id="40" name="Picture 39">
            <a:extLst>
              <a:ext uri="{FF2B5EF4-FFF2-40B4-BE49-F238E27FC236}">
                <a16:creationId xmlns:a16="http://schemas.microsoft.com/office/drawing/2014/main" id="{D4511300-E5CB-6941-A645-3B7ECC499850}"/>
              </a:ext>
            </a:extLst>
          </p:cNvPr>
          <p:cNvPicPr>
            <a:picLocks/>
          </p:cNvPicPr>
          <p:nvPr/>
        </p:nvPicPr>
        <p:blipFill rotWithShape="1">
          <a:blip r:embed="rId4"/>
          <a:srcRect l="6126" r="-1192" b="4136"/>
          <a:stretch/>
        </p:blipFill>
        <p:spPr>
          <a:xfrm>
            <a:off x="355033" y="2509665"/>
            <a:ext cx="1371600" cy="1371600"/>
          </a:xfrm>
          <a:prstGeom prst="rect">
            <a:avLst/>
          </a:prstGeom>
        </p:spPr>
      </p:pic>
      <p:pic>
        <p:nvPicPr>
          <p:cNvPr id="41" name="Picture 40">
            <a:extLst>
              <a:ext uri="{FF2B5EF4-FFF2-40B4-BE49-F238E27FC236}">
                <a16:creationId xmlns:a16="http://schemas.microsoft.com/office/drawing/2014/main" id="{7AA4987D-9CC3-0F48-95FE-E4E29D7E1218}"/>
              </a:ext>
            </a:extLst>
          </p:cNvPr>
          <p:cNvPicPr>
            <a:picLocks/>
          </p:cNvPicPr>
          <p:nvPr/>
        </p:nvPicPr>
        <p:blipFill rotWithShape="1">
          <a:blip r:embed="rId5"/>
          <a:srcRect l="7733" r="-1607" b="4136"/>
          <a:stretch/>
        </p:blipFill>
        <p:spPr>
          <a:xfrm>
            <a:off x="1749357" y="2496788"/>
            <a:ext cx="1371600" cy="1371600"/>
          </a:xfrm>
          <a:prstGeom prst="rect">
            <a:avLst/>
          </a:prstGeom>
        </p:spPr>
      </p:pic>
      <p:cxnSp>
        <p:nvCxnSpPr>
          <p:cNvPr id="42" name="Straight Arrow Connector 41">
            <a:extLst>
              <a:ext uri="{FF2B5EF4-FFF2-40B4-BE49-F238E27FC236}">
                <a16:creationId xmlns:a16="http://schemas.microsoft.com/office/drawing/2014/main" id="{FC034866-5EA3-AB43-8754-27BD11955ACE}"/>
              </a:ext>
            </a:extLst>
          </p:cNvPr>
          <p:cNvCxnSpPr>
            <a:cxnSpLocks/>
          </p:cNvCxnSpPr>
          <p:nvPr/>
        </p:nvCxnSpPr>
        <p:spPr>
          <a:xfrm>
            <a:off x="1034683" y="5305801"/>
            <a:ext cx="2086274"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24B8BBAC-E735-594E-87AF-8F8B97CA94B2}"/>
              </a:ext>
            </a:extLst>
          </p:cNvPr>
          <p:cNvCxnSpPr>
            <a:cxnSpLocks/>
          </p:cNvCxnSpPr>
          <p:nvPr/>
        </p:nvCxnSpPr>
        <p:spPr>
          <a:xfrm flipV="1">
            <a:off x="297165" y="2375895"/>
            <a:ext cx="0" cy="2332332"/>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9625247E-DAC1-C94B-9FE4-4F94B46C25F4}"/>
              </a:ext>
            </a:extLst>
          </p:cNvPr>
          <p:cNvSpPr txBox="1"/>
          <p:nvPr/>
        </p:nvSpPr>
        <p:spPr>
          <a:xfrm>
            <a:off x="273244" y="5166996"/>
            <a:ext cx="87189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PDGFRa</a:t>
            </a:r>
          </a:p>
        </p:txBody>
      </p:sp>
      <p:sp>
        <p:nvSpPr>
          <p:cNvPr id="45" name="TextBox 44">
            <a:extLst>
              <a:ext uri="{FF2B5EF4-FFF2-40B4-BE49-F238E27FC236}">
                <a16:creationId xmlns:a16="http://schemas.microsoft.com/office/drawing/2014/main" id="{DB95DFB8-A110-994F-A7E3-7C89D7042C63}"/>
              </a:ext>
            </a:extLst>
          </p:cNvPr>
          <p:cNvSpPr txBox="1"/>
          <p:nvPr/>
        </p:nvSpPr>
        <p:spPr>
          <a:xfrm rot="16200000">
            <a:off x="-141687" y="4800220"/>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FLK1</a:t>
            </a:r>
          </a:p>
        </p:txBody>
      </p:sp>
      <p:sp>
        <p:nvSpPr>
          <p:cNvPr id="46" name="TextBox 45">
            <a:extLst>
              <a:ext uri="{FF2B5EF4-FFF2-40B4-BE49-F238E27FC236}">
                <a16:creationId xmlns:a16="http://schemas.microsoft.com/office/drawing/2014/main" id="{1EDFBB7A-93B3-2541-95B8-E01D149A3941}"/>
              </a:ext>
            </a:extLst>
          </p:cNvPr>
          <p:cNvSpPr txBox="1"/>
          <p:nvPr/>
        </p:nvSpPr>
        <p:spPr>
          <a:xfrm>
            <a:off x="535869" y="3881265"/>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48</a:t>
            </a:r>
          </a:p>
        </p:txBody>
      </p:sp>
      <p:sp>
        <p:nvSpPr>
          <p:cNvPr id="47" name="TextBox 46">
            <a:extLst>
              <a:ext uri="{FF2B5EF4-FFF2-40B4-BE49-F238E27FC236}">
                <a16:creationId xmlns:a16="http://schemas.microsoft.com/office/drawing/2014/main" id="{7F31E1CB-744A-2B4D-9F61-14912C5469F8}"/>
              </a:ext>
            </a:extLst>
          </p:cNvPr>
          <p:cNvSpPr txBox="1"/>
          <p:nvPr/>
        </p:nvSpPr>
        <p:spPr>
          <a:xfrm>
            <a:off x="1897523" y="3853918"/>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31</a:t>
            </a:r>
          </a:p>
        </p:txBody>
      </p:sp>
      <p:sp>
        <p:nvSpPr>
          <p:cNvPr id="48" name="TextBox 47">
            <a:extLst>
              <a:ext uri="{FF2B5EF4-FFF2-40B4-BE49-F238E27FC236}">
                <a16:creationId xmlns:a16="http://schemas.microsoft.com/office/drawing/2014/main" id="{414E34B7-69BF-2045-8CB9-971CD4742C38}"/>
              </a:ext>
            </a:extLst>
          </p:cNvPr>
          <p:cNvSpPr txBox="1"/>
          <p:nvPr/>
        </p:nvSpPr>
        <p:spPr>
          <a:xfrm>
            <a:off x="506623" y="2550039"/>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0.5</a:t>
            </a:r>
          </a:p>
        </p:txBody>
      </p:sp>
      <p:sp>
        <p:nvSpPr>
          <p:cNvPr id="49" name="TextBox 48">
            <a:extLst>
              <a:ext uri="{FF2B5EF4-FFF2-40B4-BE49-F238E27FC236}">
                <a16:creationId xmlns:a16="http://schemas.microsoft.com/office/drawing/2014/main" id="{8B09C86D-37AC-2343-A4CF-CC090D3A31C9}"/>
              </a:ext>
            </a:extLst>
          </p:cNvPr>
          <p:cNvSpPr txBox="1"/>
          <p:nvPr/>
        </p:nvSpPr>
        <p:spPr>
          <a:xfrm>
            <a:off x="1897523" y="2537161"/>
            <a:ext cx="580746"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0.8</a:t>
            </a:r>
          </a:p>
        </p:txBody>
      </p:sp>
      <p:sp>
        <p:nvSpPr>
          <p:cNvPr id="50" name="TextBox 49">
            <a:extLst>
              <a:ext uri="{FF2B5EF4-FFF2-40B4-BE49-F238E27FC236}">
                <a16:creationId xmlns:a16="http://schemas.microsoft.com/office/drawing/2014/main" id="{2042D98F-4DB6-B645-A074-4111AA6FE7BF}"/>
              </a:ext>
            </a:extLst>
          </p:cNvPr>
          <p:cNvSpPr txBox="1"/>
          <p:nvPr/>
        </p:nvSpPr>
        <p:spPr>
          <a:xfrm>
            <a:off x="645471" y="2319027"/>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Control</a:t>
            </a:r>
          </a:p>
        </p:txBody>
      </p:sp>
      <p:sp>
        <p:nvSpPr>
          <p:cNvPr id="51" name="TextBox 50">
            <a:extLst>
              <a:ext uri="{FF2B5EF4-FFF2-40B4-BE49-F238E27FC236}">
                <a16:creationId xmlns:a16="http://schemas.microsoft.com/office/drawing/2014/main" id="{42F275E0-768B-0B4F-905D-F34F35C0C181}"/>
              </a:ext>
            </a:extLst>
          </p:cNvPr>
          <p:cNvSpPr txBox="1"/>
          <p:nvPr/>
        </p:nvSpPr>
        <p:spPr>
          <a:xfrm>
            <a:off x="2045706" y="2306150"/>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Brg1 KD</a:t>
            </a:r>
          </a:p>
        </p:txBody>
      </p:sp>
      <p:sp>
        <p:nvSpPr>
          <p:cNvPr id="52" name="TextBox 51">
            <a:extLst>
              <a:ext uri="{FF2B5EF4-FFF2-40B4-BE49-F238E27FC236}">
                <a16:creationId xmlns:a16="http://schemas.microsoft.com/office/drawing/2014/main" id="{B1B3C8F4-25AB-9446-B93F-580367C1FF63}"/>
              </a:ext>
            </a:extLst>
          </p:cNvPr>
          <p:cNvSpPr txBox="1"/>
          <p:nvPr/>
        </p:nvSpPr>
        <p:spPr>
          <a:xfrm>
            <a:off x="2917596" y="2936367"/>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No Dox</a:t>
            </a:r>
          </a:p>
        </p:txBody>
      </p:sp>
      <p:sp>
        <p:nvSpPr>
          <p:cNvPr id="53" name="TextBox 52">
            <a:extLst>
              <a:ext uri="{FF2B5EF4-FFF2-40B4-BE49-F238E27FC236}">
                <a16:creationId xmlns:a16="http://schemas.microsoft.com/office/drawing/2014/main" id="{2D6598AE-3E41-414D-BD3F-85A83AA49AEF}"/>
              </a:ext>
            </a:extLst>
          </p:cNvPr>
          <p:cNvSpPr txBox="1"/>
          <p:nvPr/>
        </p:nvSpPr>
        <p:spPr>
          <a:xfrm>
            <a:off x="2917596" y="4360903"/>
            <a:ext cx="87189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pic>
        <p:nvPicPr>
          <p:cNvPr id="60" name="Picture 59">
            <a:extLst>
              <a:ext uri="{FF2B5EF4-FFF2-40B4-BE49-F238E27FC236}">
                <a16:creationId xmlns:a16="http://schemas.microsoft.com/office/drawing/2014/main" id="{7BFE0029-73EA-6645-A2B4-D9481C889D77}"/>
              </a:ext>
            </a:extLst>
          </p:cNvPr>
          <p:cNvPicPr>
            <a:picLocks noChangeAspect="1"/>
          </p:cNvPicPr>
          <p:nvPr/>
        </p:nvPicPr>
        <p:blipFill>
          <a:blip r:embed="rId6"/>
          <a:stretch>
            <a:fillRect/>
          </a:stretch>
        </p:blipFill>
        <p:spPr>
          <a:xfrm>
            <a:off x="3916071" y="2442137"/>
            <a:ext cx="1748287" cy="2681494"/>
          </a:xfrm>
          <a:prstGeom prst="rect">
            <a:avLst/>
          </a:prstGeom>
        </p:spPr>
      </p:pic>
      <p:sp>
        <p:nvSpPr>
          <p:cNvPr id="62" name="TextBox 61">
            <a:extLst>
              <a:ext uri="{FF2B5EF4-FFF2-40B4-BE49-F238E27FC236}">
                <a16:creationId xmlns:a16="http://schemas.microsoft.com/office/drawing/2014/main" id="{AAA9E06D-CC0E-7640-8091-24FDD36FA1BB}"/>
              </a:ext>
            </a:extLst>
          </p:cNvPr>
          <p:cNvSpPr txBox="1"/>
          <p:nvPr/>
        </p:nvSpPr>
        <p:spPr>
          <a:xfrm>
            <a:off x="83688" y="453962"/>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63" name="TextBox 62">
            <a:extLst>
              <a:ext uri="{FF2B5EF4-FFF2-40B4-BE49-F238E27FC236}">
                <a16:creationId xmlns:a16="http://schemas.microsoft.com/office/drawing/2014/main" id="{9CEEECED-2845-0146-B334-4CC5D9FC4E77}"/>
              </a:ext>
            </a:extLst>
          </p:cNvPr>
          <p:cNvSpPr txBox="1"/>
          <p:nvPr/>
        </p:nvSpPr>
        <p:spPr>
          <a:xfrm>
            <a:off x="83688" y="2101394"/>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64" name="TextBox 63">
            <a:extLst>
              <a:ext uri="{FF2B5EF4-FFF2-40B4-BE49-F238E27FC236}">
                <a16:creationId xmlns:a16="http://schemas.microsoft.com/office/drawing/2014/main" id="{3E898CE4-082A-DC4B-8A1A-DE86CF56FD1D}"/>
              </a:ext>
            </a:extLst>
          </p:cNvPr>
          <p:cNvSpPr txBox="1"/>
          <p:nvPr/>
        </p:nvSpPr>
        <p:spPr>
          <a:xfrm>
            <a:off x="3789486" y="2095958"/>
            <a:ext cx="379112"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104170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DE285AB-F75D-BD46-B350-816C820B848C}"/>
              </a:ext>
            </a:extLst>
          </p:cNvPr>
          <p:cNvSpPr>
            <a:spLocks/>
          </p:cNvSpPr>
          <p:nvPr/>
        </p:nvSpPr>
        <p:spPr>
          <a:xfrm>
            <a:off x="4005103" y="1395893"/>
            <a:ext cx="126609" cy="126609"/>
          </a:xfrm>
          <a:prstGeom prst="ellipse">
            <a:avLst/>
          </a:prstGeom>
          <a:noFill/>
          <a:ln w="19050">
            <a:solidFill>
              <a:srgbClr val="1843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6" name="TextBox 5">
            <a:extLst>
              <a:ext uri="{FF2B5EF4-FFF2-40B4-BE49-F238E27FC236}">
                <a16:creationId xmlns:a16="http://schemas.microsoft.com/office/drawing/2014/main" id="{ED0F4BC4-09B9-5A44-9573-1F8EF298B461}"/>
              </a:ext>
            </a:extLst>
          </p:cNvPr>
          <p:cNvSpPr txBox="1"/>
          <p:nvPr/>
        </p:nvSpPr>
        <p:spPr>
          <a:xfrm>
            <a:off x="4087078" y="1339453"/>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sp>
        <p:nvSpPr>
          <p:cNvPr id="7" name="Rectangle 6">
            <a:extLst>
              <a:ext uri="{FF2B5EF4-FFF2-40B4-BE49-F238E27FC236}">
                <a16:creationId xmlns:a16="http://schemas.microsoft.com/office/drawing/2014/main" id="{D9A206B2-FD57-EF47-AE0F-85A6E9BC097E}"/>
              </a:ext>
            </a:extLst>
          </p:cNvPr>
          <p:cNvSpPr/>
          <p:nvPr/>
        </p:nvSpPr>
        <p:spPr>
          <a:xfrm>
            <a:off x="2327514" y="2706903"/>
            <a:ext cx="88036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PC1(51.5%)</a:t>
            </a:r>
          </a:p>
        </p:txBody>
      </p:sp>
      <p:sp>
        <p:nvSpPr>
          <p:cNvPr id="9" name="Oval 8">
            <a:extLst>
              <a:ext uri="{FF2B5EF4-FFF2-40B4-BE49-F238E27FC236}">
                <a16:creationId xmlns:a16="http://schemas.microsoft.com/office/drawing/2014/main" id="{AF6AA66F-9122-0A4A-B1B9-EBC1D371BFBC}"/>
              </a:ext>
            </a:extLst>
          </p:cNvPr>
          <p:cNvSpPr>
            <a:spLocks/>
          </p:cNvSpPr>
          <p:nvPr/>
        </p:nvSpPr>
        <p:spPr>
          <a:xfrm>
            <a:off x="3994977" y="706533"/>
            <a:ext cx="126609" cy="12660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2" name="Oval 11">
            <a:extLst>
              <a:ext uri="{FF2B5EF4-FFF2-40B4-BE49-F238E27FC236}">
                <a16:creationId xmlns:a16="http://schemas.microsoft.com/office/drawing/2014/main" id="{AB75E45B-4697-3346-8563-3F46BDBF104D}"/>
              </a:ext>
            </a:extLst>
          </p:cNvPr>
          <p:cNvSpPr>
            <a:spLocks/>
          </p:cNvSpPr>
          <p:nvPr/>
        </p:nvSpPr>
        <p:spPr>
          <a:xfrm>
            <a:off x="3994977" y="866334"/>
            <a:ext cx="126609" cy="126609"/>
          </a:xfrm>
          <a:prstGeom prst="ellipse">
            <a:avLst/>
          </a:prstGeom>
          <a:solidFill>
            <a:srgbClr val="2E5700"/>
          </a:solidFill>
          <a:ln>
            <a:solidFill>
              <a:srgbClr val="2E57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5" name="Oval 14">
            <a:extLst>
              <a:ext uri="{FF2B5EF4-FFF2-40B4-BE49-F238E27FC236}">
                <a16:creationId xmlns:a16="http://schemas.microsoft.com/office/drawing/2014/main" id="{E1B6907B-6066-0242-8A6D-B6EB290FB120}"/>
              </a:ext>
            </a:extLst>
          </p:cNvPr>
          <p:cNvSpPr>
            <a:spLocks/>
          </p:cNvSpPr>
          <p:nvPr/>
        </p:nvSpPr>
        <p:spPr>
          <a:xfrm>
            <a:off x="3996486" y="1043304"/>
            <a:ext cx="126609" cy="126609"/>
          </a:xfrm>
          <a:prstGeom prst="ellipse">
            <a:avLst/>
          </a:prstGeom>
          <a:solidFill>
            <a:srgbClr val="61AF00"/>
          </a:solidFill>
          <a:ln>
            <a:solidFill>
              <a:srgbClr val="61A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19" name="TextBox 18">
            <a:extLst>
              <a:ext uri="{FF2B5EF4-FFF2-40B4-BE49-F238E27FC236}">
                <a16:creationId xmlns:a16="http://schemas.microsoft.com/office/drawing/2014/main" id="{D51D80B2-DE28-974A-9B00-9499DED2EC8C}"/>
              </a:ext>
            </a:extLst>
          </p:cNvPr>
          <p:cNvSpPr txBox="1"/>
          <p:nvPr/>
        </p:nvSpPr>
        <p:spPr>
          <a:xfrm>
            <a:off x="4093924" y="2222784"/>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grpSp>
        <p:nvGrpSpPr>
          <p:cNvPr id="24" name="Group 23">
            <a:extLst>
              <a:ext uri="{FF2B5EF4-FFF2-40B4-BE49-F238E27FC236}">
                <a16:creationId xmlns:a16="http://schemas.microsoft.com/office/drawing/2014/main" id="{A0A1D4D5-EFCB-7547-810E-F5AFD36F377E}"/>
              </a:ext>
            </a:extLst>
          </p:cNvPr>
          <p:cNvGrpSpPr>
            <a:grpSpLocks noChangeAspect="1"/>
          </p:cNvGrpSpPr>
          <p:nvPr/>
        </p:nvGrpSpPr>
        <p:grpSpPr>
          <a:xfrm>
            <a:off x="4005103" y="2446666"/>
            <a:ext cx="126609" cy="126609"/>
            <a:chOff x="2494618" y="529596"/>
            <a:chExt cx="201198" cy="201198"/>
          </a:xfrm>
        </p:grpSpPr>
        <p:cxnSp>
          <p:nvCxnSpPr>
            <p:cNvPr id="26" name="Straight Connector 25">
              <a:extLst>
                <a:ext uri="{FF2B5EF4-FFF2-40B4-BE49-F238E27FC236}">
                  <a16:creationId xmlns:a16="http://schemas.microsoft.com/office/drawing/2014/main" id="{D3DB705C-1B77-ED42-8AD2-BC57E11C5F28}"/>
                </a:ext>
              </a:extLst>
            </p:cNvPr>
            <p:cNvCxnSpPr>
              <a:cxnSpLocks/>
            </p:cNvCxnSpPr>
            <p:nvPr/>
          </p:nvCxnSpPr>
          <p:spPr>
            <a:xfrm>
              <a:off x="2494618" y="626076"/>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2CEF9FE-5717-574B-935F-7BFB9C9FD2F4}"/>
                </a:ext>
              </a:extLst>
            </p:cNvPr>
            <p:cNvCxnSpPr>
              <a:cxnSpLocks/>
            </p:cNvCxnSpPr>
            <p:nvPr/>
          </p:nvCxnSpPr>
          <p:spPr>
            <a:xfrm rot="5400000">
              <a:off x="2494618" y="630195"/>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5A18059A-827D-7A4C-9A91-E89DAFE0E770}"/>
              </a:ext>
            </a:extLst>
          </p:cNvPr>
          <p:cNvSpPr txBox="1"/>
          <p:nvPr/>
        </p:nvSpPr>
        <p:spPr>
          <a:xfrm>
            <a:off x="4093924" y="2391455"/>
            <a:ext cx="46038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Flk1</a:t>
            </a:r>
            <a:r>
              <a:rPr lang="en-US" sz="900" b="1" baseline="30000" dirty="0">
                <a:latin typeface="Arial" panose="020B0604020202020204" pitchFamily="34" charset="0"/>
                <a:cs typeface="Arial" panose="020B0604020202020204" pitchFamily="34" charset="0"/>
              </a:rPr>
              <a:t>+</a:t>
            </a:r>
          </a:p>
        </p:txBody>
      </p:sp>
      <p:sp>
        <p:nvSpPr>
          <p:cNvPr id="28" name="Triangle 27">
            <a:extLst>
              <a:ext uri="{FF2B5EF4-FFF2-40B4-BE49-F238E27FC236}">
                <a16:creationId xmlns:a16="http://schemas.microsoft.com/office/drawing/2014/main" id="{F8C74826-1289-3E4E-9B7F-6DACB34CF545}"/>
              </a:ext>
            </a:extLst>
          </p:cNvPr>
          <p:cNvSpPr>
            <a:spLocks noChangeAspect="1"/>
          </p:cNvSpPr>
          <p:nvPr/>
        </p:nvSpPr>
        <p:spPr>
          <a:xfrm>
            <a:off x="3991325" y="2264493"/>
            <a:ext cx="141224" cy="121745"/>
          </a:xfrm>
          <a:prstGeom prst="triangle">
            <a:avLst/>
          </a:prstGeom>
          <a:noFill/>
          <a:ln>
            <a:solidFill>
              <a:srgbClr val="1843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16D8EBA6-079F-C447-83A4-CC04FD1AC569}"/>
              </a:ext>
            </a:extLst>
          </p:cNvPr>
          <p:cNvSpPr>
            <a:spLocks noChangeAspect="1"/>
          </p:cNvSpPr>
          <p:nvPr/>
        </p:nvSpPr>
        <p:spPr>
          <a:xfrm>
            <a:off x="3984479" y="1576791"/>
            <a:ext cx="141224" cy="12174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6493519-2DB1-274A-B061-8F451E120F83}"/>
              </a:ext>
            </a:extLst>
          </p:cNvPr>
          <p:cNvSpPr txBox="1"/>
          <p:nvPr/>
        </p:nvSpPr>
        <p:spPr>
          <a:xfrm>
            <a:off x="4080232" y="1522247"/>
            <a:ext cx="92204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a:t>
            </a:r>
          </a:p>
        </p:txBody>
      </p:sp>
      <p:sp>
        <p:nvSpPr>
          <p:cNvPr id="31" name="Triangle 30">
            <a:extLst>
              <a:ext uri="{FF2B5EF4-FFF2-40B4-BE49-F238E27FC236}">
                <a16:creationId xmlns:a16="http://schemas.microsoft.com/office/drawing/2014/main" id="{ED301EF8-25E7-0E46-8A4D-D56D7BE699FA}"/>
              </a:ext>
            </a:extLst>
          </p:cNvPr>
          <p:cNvSpPr>
            <a:spLocks noChangeAspect="1"/>
          </p:cNvSpPr>
          <p:nvPr/>
        </p:nvSpPr>
        <p:spPr>
          <a:xfrm>
            <a:off x="3984189" y="1748250"/>
            <a:ext cx="141224" cy="121745"/>
          </a:xfrm>
          <a:prstGeom prst="triangle">
            <a:avLst/>
          </a:prstGeom>
          <a:solidFill>
            <a:srgbClr val="025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5A6091E-037A-5649-9007-F4D013D047C6}"/>
              </a:ext>
            </a:extLst>
          </p:cNvPr>
          <p:cNvSpPr txBox="1"/>
          <p:nvPr/>
        </p:nvSpPr>
        <p:spPr>
          <a:xfrm>
            <a:off x="4079942" y="1693706"/>
            <a:ext cx="110158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 D1</a:t>
            </a:r>
          </a:p>
        </p:txBody>
      </p:sp>
      <p:sp>
        <p:nvSpPr>
          <p:cNvPr id="33" name="Triangle 32">
            <a:extLst>
              <a:ext uri="{FF2B5EF4-FFF2-40B4-BE49-F238E27FC236}">
                <a16:creationId xmlns:a16="http://schemas.microsoft.com/office/drawing/2014/main" id="{F4BF3540-3204-B44E-9483-0725169C5C9D}"/>
              </a:ext>
            </a:extLst>
          </p:cNvPr>
          <p:cNvSpPr>
            <a:spLocks noChangeAspect="1"/>
          </p:cNvSpPr>
          <p:nvPr/>
        </p:nvSpPr>
        <p:spPr>
          <a:xfrm>
            <a:off x="3984189" y="1917229"/>
            <a:ext cx="141224" cy="121745"/>
          </a:xfrm>
          <a:prstGeom prst="triangle">
            <a:avLst/>
          </a:prstGeom>
          <a:solidFill>
            <a:srgbClr val="02A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6C9671A-BA5B-594A-A622-ACFE636B18A9}"/>
              </a:ext>
            </a:extLst>
          </p:cNvPr>
          <p:cNvSpPr txBox="1"/>
          <p:nvPr/>
        </p:nvSpPr>
        <p:spPr>
          <a:xfrm>
            <a:off x="4079942" y="1862685"/>
            <a:ext cx="110158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 D2</a:t>
            </a:r>
          </a:p>
        </p:txBody>
      </p:sp>
      <p:sp>
        <p:nvSpPr>
          <p:cNvPr id="37" name="TextBox 36">
            <a:extLst>
              <a:ext uri="{FF2B5EF4-FFF2-40B4-BE49-F238E27FC236}">
                <a16:creationId xmlns:a16="http://schemas.microsoft.com/office/drawing/2014/main" id="{0698AF95-DE5D-1A42-A71E-A832BD37015F}"/>
              </a:ext>
            </a:extLst>
          </p:cNvPr>
          <p:cNvSpPr txBox="1"/>
          <p:nvPr/>
        </p:nvSpPr>
        <p:spPr>
          <a:xfrm>
            <a:off x="4080232" y="658256"/>
            <a:ext cx="42832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a:t>
            </a:r>
          </a:p>
        </p:txBody>
      </p:sp>
      <p:sp>
        <p:nvSpPr>
          <p:cNvPr id="38" name="TextBox 37">
            <a:extLst>
              <a:ext uri="{FF2B5EF4-FFF2-40B4-BE49-F238E27FC236}">
                <a16:creationId xmlns:a16="http://schemas.microsoft.com/office/drawing/2014/main" id="{454F311D-D074-5D4E-8448-7E08FE45C389}"/>
              </a:ext>
            </a:extLst>
          </p:cNvPr>
          <p:cNvSpPr txBox="1"/>
          <p:nvPr/>
        </p:nvSpPr>
        <p:spPr>
          <a:xfrm>
            <a:off x="4079942" y="829715"/>
            <a:ext cx="607859"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D1</a:t>
            </a:r>
          </a:p>
        </p:txBody>
      </p:sp>
      <p:sp>
        <p:nvSpPr>
          <p:cNvPr id="39" name="TextBox 38">
            <a:extLst>
              <a:ext uri="{FF2B5EF4-FFF2-40B4-BE49-F238E27FC236}">
                <a16:creationId xmlns:a16="http://schemas.microsoft.com/office/drawing/2014/main" id="{6F42C0E4-87E9-CE43-BA91-96AE3E19F3E5}"/>
              </a:ext>
            </a:extLst>
          </p:cNvPr>
          <p:cNvSpPr txBox="1"/>
          <p:nvPr/>
        </p:nvSpPr>
        <p:spPr>
          <a:xfrm>
            <a:off x="4079942" y="998694"/>
            <a:ext cx="607859"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D2</a:t>
            </a:r>
          </a:p>
        </p:txBody>
      </p:sp>
      <p:sp>
        <p:nvSpPr>
          <p:cNvPr id="43" name="Rectangle 42">
            <a:extLst>
              <a:ext uri="{FF2B5EF4-FFF2-40B4-BE49-F238E27FC236}">
                <a16:creationId xmlns:a16="http://schemas.microsoft.com/office/drawing/2014/main" id="{14508C75-73A2-A145-8194-AD110FB5C4FE}"/>
              </a:ext>
            </a:extLst>
          </p:cNvPr>
          <p:cNvSpPr/>
          <p:nvPr/>
        </p:nvSpPr>
        <p:spPr>
          <a:xfrm rot="16200000">
            <a:off x="1054454" y="1530811"/>
            <a:ext cx="88036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PC2(38.7%)</a:t>
            </a:r>
          </a:p>
        </p:txBody>
      </p:sp>
      <p:sp>
        <p:nvSpPr>
          <p:cNvPr id="44" name="Rectangle 43">
            <a:extLst>
              <a:ext uri="{FF2B5EF4-FFF2-40B4-BE49-F238E27FC236}">
                <a16:creationId xmlns:a16="http://schemas.microsoft.com/office/drawing/2014/main" id="{2813103E-F501-6C44-97FE-3C83C13CD7E5}"/>
              </a:ext>
            </a:extLst>
          </p:cNvPr>
          <p:cNvSpPr/>
          <p:nvPr/>
        </p:nvSpPr>
        <p:spPr>
          <a:xfrm>
            <a:off x="1803842" y="253299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47" name="Rectangle 46">
            <a:extLst>
              <a:ext uri="{FF2B5EF4-FFF2-40B4-BE49-F238E27FC236}">
                <a16:creationId xmlns:a16="http://schemas.microsoft.com/office/drawing/2014/main" id="{A9A39466-6D8C-B442-BB2C-A4B055F87FF5}"/>
              </a:ext>
            </a:extLst>
          </p:cNvPr>
          <p:cNvSpPr/>
          <p:nvPr/>
        </p:nvSpPr>
        <p:spPr>
          <a:xfrm>
            <a:off x="2654279" y="2541845"/>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0.0</a:t>
            </a:r>
          </a:p>
        </p:txBody>
      </p:sp>
      <p:sp>
        <p:nvSpPr>
          <p:cNvPr id="50" name="Rectangle 49">
            <a:extLst>
              <a:ext uri="{FF2B5EF4-FFF2-40B4-BE49-F238E27FC236}">
                <a16:creationId xmlns:a16="http://schemas.microsoft.com/office/drawing/2014/main" id="{AF4B2C28-E1E2-B944-8E90-92A20C893686}"/>
              </a:ext>
            </a:extLst>
          </p:cNvPr>
          <p:cNvSpPr/>
          <p:nvPr/>
        </p:nvSpPr>
        <p:spPr>
          <a:xfrm>
            <a:off x="3415538" y="2532991"/>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51" name="Rectangle 50">
            <a:extLst>
              <a:ext uri="{FF2B5EF4-FFF2-40B4-BE49-F238E27FC236}">
                <a16:creationId xmlns:a16="http://schemas.microsoft.com/office/drawing/2014/main" id="{268F52CC-0759-564E-A52C-15C830E2A36F}"/>
              </a:ext>
            </a:extLst>
          </p:cNvPr>
          <p:cNvSpPr/>
          <p:nvPr/>
        </p:nvSpPr>
        <p:spPr>
          <a:xfrm>
            <a:off x="1544969" y="2349488"/>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52" name="Rectangle 51">
            <a:extLst>
              <a:ext uri="{FF2B5EF4-FFF2-40B4-BE49-F238E27FC236}">
                <a16:creationId xmlns:a16="http://schemas.microsoft.com/office/drawing/2014/main" id="{CC82472C-ED96-A94D-AF7A-494CCD2F25A0}"/>
              </a:ext>
            </a:extLst>
          </p:cNvPr>
          <p:cNvSpPr/>
          <p:nvPr/>
        </p:nvSpPr>
        <p:spPr>
          <a:xfrm>
            <a:off x="1564512" y="1621818"/>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0.0</a:t>
            </a:r>
          </a:p>
        </p:txBody>
      </p:sp>
      <p:sp>
        <p:nvSpPr>
          <p:cNvPr id="53" name="Rectangle 52">
            <a:extLst>
              <a:ext uri="{FF2B5EF4-FFF2-40B4-BE49-F238E27FC236}">
                <a16:creationId xmlns:a16="http://schemas.microsoft.com/office/drawing/2014/main" id="{9E0DF61A-2A70-1044-9A80-693067F500E3}"/>
              </a:ext>
            </a:extLst>
          </p:cNvPr>
          <p:cNvSpPr/>
          <p:nvPr/>
        </p:nvSpPr>
        <p:spPr>
          <a:xfrm>
            <a:off x="1588251" y="877710"/>
            <a:ext cx="36099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0.4</a:t>
            </a:r>
          </a:p>
        </p:txBody>
      </p:sp>
      <p:sp>
        <p:nvSpPr>
          <p:cNvPr id="70" name="TextBox 69">
            <a:extLst>
              <a:ext uri="{FF2B5EF4-FFF2-40B4-BE49-F238E27FC236}">
                <a16:creationId xmlns:a16="http://schemas.microsoft.com/office/drawing/2014/main" id="{68B74061-6A40-E347-8251-6E8D715E48D0}"/>
              </a:ext>
            </a:extLst>
          </p:cNvPr>
          <p:cNvSpPr txBox="1"/>
          <p:nvPr/>
        </p:nvSpPr>
        <p:spPr>
          <a:xfrm>
            <a:off x="-1584" y="26706"/>
            <a:ext cx="6859584" cy="461665"/>
          </a:xfrm>
          <a:prstGeom prst="rect">
            <a:avLst/>
          </a:prstGeom>
          <a:noFill/>
          <a:ln>
            <a:noFill/>
          </a:ln>
        </p:spPr>
        <p:txBody>
          <a:bodyPr wrap="square" rtlCol="0">
            <a:spAutoFit/>
          </a:bodyPr>
          <a:lstStyle/>
          <a:p>
            <a:r>
              <a:rPr lang="en-US" sz="1200" b="1">
                <a:latin typeface="Arial" panose="020B0604020202020204" pitchFamily="34" charset="0"/>
                <a:cs typeface="Arial" panose="020B0604020202020204" pitchFamily="34" charset="0"/>
              </a:rPr>
              <a:t>Brg1 KD cells with Dox induction show similar chromatin accesibility pattern with the WT cells at 48 hours post induction</a:t>
            </a:r>
          </a:p>
        </p:txBody>
      </p:sp>
      <p:sp>
        <p:nvSpPr>
          <p:cNvPr id="71" name="TextBox 70">
            <a:extLst>
              <a:ext uri="{FF2B5EF4-FFF2-40B4-BE49-F238E27FC236}">
                <a16:creationId xmlns:a16="http://schemas.microsoft.com/office/drawing/2014/main" id="{240EDDD1-FD38-1E46-A691-28828689373A}"/>
              </a:ext>
            </a:extLst>
          </p:cNvPr>
          <p:cNvSpPr txBox="1"/>
          <p:nvPr/>
        </p:nvSpPr>
        <p:spPr>
          <a:xfrm>
            <a:off x="397264" y="7943671"/>
            <a:ext cx="6061888" cy="120032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Observations:</a:t>
            </a:r>
          </a:p>
          <a:p>
            <a:endParaRPr lang="en-US" sz="1200" b="1">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Brg1 KD cells with No Dox induction did not have significant changes at the first 48 hours. </a:t>
            </a:r>
          </a:p>
          <a:p>
            <a:pPr marL="171450" indent="-171450">
              <a:buFont typeface="Arial" panose="020B0604020202020204" pitchFamily="34" charset="0"/>
              <a:buChar char="•"/>
            </a:pPr>
            <a:r>
              <a:rPr lang="en-US" sz="1200">
                <a:latin typeface="Arial" panose="020B0604020202020204" pitchFamily="34" charset="0"/>
                <a:cs typeface="Arial" panose="020B0604020202020204" pitchFamily="34" charset="0"/>
              </a:rPr>
              <a:t>Brg1 KD cells with Dox induction show similar pattern with the WT cells with Dox induction. </a:t>
            </a:r>
          </a:p>
        </p:txBody>
      </p:sp>
      <p:pic>
        <p:nvPicPr>
          <p:cNvPr id="75" name="Picture 74">
            <a:extLst>
              <a:ext uri="{FF2B5EF4-FFF2-40B4-BE49-F238E27FC236}">
                <a16:creationId xmlns:a16="http://schemas.microsoft.com/office/drawing/2014/main" id="{25E36997-337F-2A4E-A4EE-F078F85A8C0A}"/>
              </a:ext>
            </a:extLst>
          </p:cNvPr>
          <p:cNvPicPr>
            <a:picLocks noChangeAspect="1"/>
          </p:cNvPicPr>
          <p:nvPr/>
        </p:nvPicPr>
        <p:blipFill>
          <a:blip r:embed="rId3"/>
          <a:stretch>
            <a:fillRect/>
          </a:stretch>
        </p:blipFill>
        <p:spPr>
          <a:xfrm>
            <a:off x="1895351" y="677256"/>
            <a:ext cx="1842059" cy="1842059"/>
          </a:xfrm>
          <a:prstGeom prst="rect">
            <a:avLst/>
          </a:prstGeom>
        </p:spPr>
      </p:pic>
      <p:pic>
        <p:nvPicPr>
          <p:cNvPr id="77" name="Picture 76">
            <a:extLst>
              <a:ext uri="{FF2B5EF4-FFF2-40B4-BE49-F238E27FC236}">
                <a16:creationId xmlns:a16="http://schemas.microsoft.com/office/drawing/2014/main" id="{CBAEC963-B43D-144A-8950-9651F02D6AE0}"/>
              </a:ext>
            </a:extLst>
          </p:cNvPr>
          <p:cNvPicPr>
            <a:picLocks noChangeAspect="1"/>
          </p:cNvPicPr>
          <p:nvPr/>
        </p:nvPicPr>
        <p:blipFill>
          <a:blip r:embed="rId4"/>
          <a:stretch>
            <a:fillRect/>
          </a:stretch>
        </p:blipFill>
        <p:spPr>
          <a:xfrm>
            <a:off x="1897541" y="3168551"/>
            <a:ext cx="3061333" cy="4592000"/>
          </a:xfrm>
          <a:prstGeom prst="rect">
            <a:avLst/>
          </a:prstGeom>
        </p:spPr>
      </p:pic>
      <p:sp>
        <p:nvSpPr>
          <p:cNvPr id="78" name="Rectangle 77">
            <a:extLst>
              <a:ext uri="{FF2B5EF4-FFF2-40B4-BE49-F238E27FC236}">
                <a16:creationId xmlns:a16="http://schemas.microsoft.com/office/drawing/2014/main" id="{905A5A24-1B19-5349-88CC-1F5FFF340318}"/>
              </a:ext>
            </a:extLst>
          </p:cNvPr>
          <p:cNvSpPr/>
          <p:nvPr/>
        </p:nvSpPr>
        <p:spPr>
          <a:xfrm>
            <a:off x="1949247" y="6280770"/>
            <a:ext cx="999693" cy="141639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B4D376AA-E97E-644F-AB95-9658633EEA05}"/>
              </a:ext>
            </a:extLst>
          </p:cNvPr>
          <p:cNvSpPr txBox="1"/>
          <p:nvPr/>
        </p:nvSpPr>
        <p:spPr>
          <a:xfrm>
            <a:off x="417084" y="6788830"/>
            <a:ext cx="1588897" cy="369332"/>
          </a:xfrm>
          <a:prstGeom prst="rect">
            <a:avLst/>
          </a:prstGeom>
          <a:noFill/>
        </p:spPr>
        <p:txBody>
          <a:bodyPr wrap="none" rtlCol="0">
            <a:spAutoFit/>
          </a:bodyPr>
          <a:lstStyle/>
          <a:p>
            <a:pPr algn="ctr"/>
            <a:r>
              <a:rPr lang="en-US" sz="900" b="1" dirty="0">
                <a:latin typeface="Arial" panose="020B0604020202020204" pitchFamily="34" charset="0"/>
                <a:cs typeface="Arial" panose="020B0604020202020204" pitchFamily="34" charset="0"/>
              </a:rPr>
              <a:t>MEF factors are affected </a:t>
            </a:r>
          </a:p>
          <a:p>
            <a:pPr algn="ctr"/>
            <a:r>
              <a:rPr lang="en-US" sz="900" b="1" dirty="0">
                <a:latin typeface="Arial" panose="020B0604020202020204" pitchFamily="34" charset="0"/>
                <a:cs typeface="Arial" panose="020B0604020202020204" pitchFamily="34" charset="0"/>
              </a:rPr>
              <a:t>in the Brg1 KD cells at D0</a:t>
            </a:r>
          </a:p>
        </p:txBody>
      </p:sp>
    </p:spTree>
    <p:extLst>
      <p:ext uri="{BB962C8B-B14F-4D97-AF65-F5344CB8AC3E}">
        <p14:creationId xmlns:p14="http://schemas.microsoft.com/office/powerpoint/2010/main" val="3554790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1D8F82F-D279-4A41-9349-CB74C314BABF}"/>
              </a:ext>
            </a:extLst>
          </p:cNvPr>
          <p:cNvPicPr>
            <a:picLocks noChangeAspect="1"/>
          </p:cNvPicPr>
          <p:nvPr/>
        </p:nvPicPr>
        <p:blipFill>
          <a:blip r:embed="rId3"/>
          <a:stretch>
            <a:fillRect/>
          </a:stretch>
        </p:blipFill>
        <p:spPr>
          <a:xfrm>
            <a:off x="2175457" y="1241554"/>
            <a:ext cx="3798892" cy="7091265"/>
          </a:xfrm>
          <a:prstGeom prst="rect">
            <a:avLst/>
          </a:prstGeom>
        </p:spPr>
      </p:pic>
      <p:sp>
        <p:nvSpPr>
          <p:cNvPr id="5" name="TextBox 4">
            <a:extLst>
              <a:ext uri="{FF2B5EF4-FFF2-40B4-BE49-F238E27FC236}">
                <a16:creationId xmlns:a16="http://schemas.microsoft.com/office/drawing/2014/main" id="{3133D572-496B-1048-A4EF-751F14738E69}"/>
              </a:ext>
            </a:extLst>
          </p:cNvPr>
          <p:cNvSpPr txBox="1"/>
          <p:nvPr/>
        </p:nvSpPr>
        <p:spPr>
          <a:xfrm>
            <a:off x="1272118" y="6390113"/>
            <a:ext cx="934871" cy="369332"/>
          </a:xfrm>
          <a:prstGeom prst="rect">
            <a:avLst/>
          </a:prstGeom>
          <a:noFill/>
        </p:spPr>
        <p:txBody>
          <a:bodyPr wrap="none" rtlCol="0">
            <a:spAutoFit/>
          </a:bodyPr>
          <a:lstStyle/>
          <a:p>
            <a:pPr algn="ctr"/>
            <a:r>
              <a:rPr lang="en-US" sz="900" b="1" dirty="0">
                <a:latin typeface="Arial" panose="020B0604020202020204" pitchFamily="34" charset="0"/>
                <a:cs typeface="Arial" panose="020B0604020202020204" pitchFamily="34" charset="0"/>
              </a:rPr>
              <a:t>Absent in </a:t>
            </a:r>
          </a:p>
          <a:p>
            <a:pPr algn="ctr"/>
            <a:r>
              <a:rPr lang="en-US" sz="900" b="1" dirty="0">
                <a:latin typeface="Arial" panose="020B0604020202020204" pitchFamily="34" charset="0"/>
                <a:cs typeface="Arial" panose="020B0604020202020204" pitchFamily="34" charset="0"/>
              </a:rPr>
              <a:t>Brg1 KD cells</a:t>
            </a:r>
          </a:p>
        </p:txBody>
      </p:sp>
      <p:sp>
        <p:nvSpPr>
          <p:cNvPr id="7" name="Rectangle 6">
            <a:extLst>
              <a:ext uri="{FF2B5EF4-FFF2-40B4-BE49-F238E27FC236}">
                <a16:creationId xmlns:a16="http://schemas.microsoft.com/office/drawing/2014/main" id="{A98D0B35-5C9E-F243-9D3B-50B214CBB075}"/>
              </a:ext>
            </a:extLst>
          </p:cNvPr>
          <p:cNvSpPr/>
          <p:nvPr/>
        </p:nvSpPr>
        <p:spPr>
          <a:xfrm>
            <a:off x="2206989" y="1558211"/>
            <a:ext cx="1280160" cy="33054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78901F-8674-864B-A24F-8397256171B8}"/>
              </a:ext>
            </a:extLst>
          </p:cNvPr>
          <p:cNvSpPr txBox="1"/>
          <p:nvPr/>
        </p:nvSpPr>
        <p:spPr>
          <a:xfrm>
            <a:off x="1235400" y="2369016"/>
            <a:ext cx="924291" cy="1200329"/>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Present in </a:t>
            </a:r>
          </a:p>
          <a:p>
            <a:pPr algn="ctr"/>
            <a:r>
              <a:rPr lang="en-US" sz="900" b="1" dirty="0">
                <a:latin typeface="Arial" panose="020B0604020202020204" pitchFamily="34" charset="0"/>
                <a:cs typeface="Arial" panose="020B0604020202020204" pitchFamily="34" charset="0"/>
              </a:rPr>
              <a:t>Dox induced cells</a:t>
            </a:r>
          </a:p>
          <a:p>
            <a:pPr algn="ctr"/>
            <a:endParaRPr lang="en-US" sz="900" b="1" dirty="0">
              <a:latin typeface="Arial" panose="020B0604020202020204" pitchFamily="34" charset="0"/>
              <a:cs typeface="Arial" panose="020B0604020202020204" pitchFamily="34" charset="0"/>
            </a:endParaRPr>
          </a:p>
          <a:p>
            <a:pPr algn="ctr"/>
            <a:r>
              <a:rPr lang="en-US" sz="900" b="1" dirty="0">
                <a:latin typeface="Arial" panose="020B0604020202020204" pitchFamily="34" charset="0"/>
                <a:cs typeface="Arial" panose="020B0604020202020204" pitchFamily="34" charset="0"/>
              </a:rPr>
              <a:t>Etv2 can still bind to the chromatin without Brg1</a:t>
            </a:r>
          </a:p>
        </p:txBody>
      </p:sp>
      <p:sp>
        <p:nvSpPr>
          <p:cNvPr id="9" name="TextBox 8">
            <a:extLst>
              <a:ext uri="{FF2B5EF4-FFF2-40B4-BE49-F238E27FC236}">
                <a16:creationId xmlns:a16="http://schemas.microsoft.com/office/drawing/2014/main" id="{7698F572-A426-A34E-B553-B22D693FC0C8}"/>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During the first 48 hours, Etv2 is able to bind to the chromatin, even without Brg1.  </a:t>
            </a:r>
          </a:p>
        </p:txBody>
      </p:sp>
      <p:sp>
        <p:nvSpPr>
          <p:cNvPr id="18" name="Rectangle 17">
            <a:extLst>
              <a:ext uri="{FF2B5EF4-FFF2-40B4-BE49-F238E27FC236}">
                <a16:creationId xmlns:a16="http://schemas.microsoft.com/office/drawing/2014/main" id="{FDF0CF6E-E612-1A42-BBE6-6F904DC1A750}"/>
              </a:ext>
            </a:extLst>
          </p:cNvPr>
          <p:cNvSpPr/>
          <p:nvPr/>
        </p:nvSpPr>
        <p:spPr>
          <a:xfrm>
            <a:off x="2206989" y="4863662"/>
            <a:ext cx="1280160" cy="34222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442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98F572-A426-A34E-B553-B22D693FC0C8}"/>
              </a:ext>
            </a:extLst>
          </p:cNvPr>
          <p:cNvSpPr txBox="1"/>
          <p:nvPr/>
        </p:nvSpPr>
        <p:spPr>
          <a:xfrm>
            <a:off x="-1584" y="26706"/>
            <a:ext cx="6859584" cy="646331"/>
          </a:xfrm>
          <a:prstGeom prst="rect">
            <a:avLst/>
          </a:prstGeom>
          <a:noFill/>
          <a:ln>
            <a:noFill/>
          </a:ln>
        </p:spPr>
        <p:txBody>
          <a:bodyPr wrap="square" rtlCol="0">
            <a:spAutoFit/>
          </a:bodyPr>
          <a:lstStyle/>
          <a:p>
            <a:r>
              <a:rPr lang="en-US" sz="1200" b="1" dirty="0">
                <a:latin typeface="Arial"/>
                <a:cs typeface="Arial"/>
              </a:rPr>
              <a:t>Etv2 shows more persist binding in WT cells than Brg1 KD cells at D7, suggesting Brg1 may help to retain and enhance the Etv2 binding.  Mesodermal factors such as YY1 and Meis1 shows stronger binding at Brg1 KD cells. </a:t>
            </a:r>
          </a:p>
        </p:txBody>
      </p:sp>
      <p:pic>
        <p:nvPicPr>
          <p:cNvPr id="15" name="Picture 14">
            <a:extLst>
              <a:ext uri="{FF2B5EF4-FFF2-40B4-BE49-F238E27FC236}">
                <a16:creationId xmlns:a16="http://schemas.microsoft.com/office/drawing/2014/main" id="{E317ADFB-21CB-CC41-9978-4AFB759E1BE8}"/>
              </a:ext>
            </a:extLst>
          </p:cNvPr>
          <p:cNvPicPr>
            <a:picLocks noChangeAspect="1"/>
          </p:cNvPicPr>
          <p:nvPr/>
        </p:nvPicPr>
        <p:blipFill>
          <a:blip r:embed="rId3"/>
          <a:stretch>
            <a:fillRect/>
          </a:stretch>
        </p:blipFill>
        <p:spPr>
          <a:xfrm>
            <a:off x="2498919" y="976885"/>
            <a:ext cx="4231860" cy="7194161"/>
          </a:xfrm>
          <a:prstGeom prst="rect">
            <a:avLst/>
          </a:prstGeom>
        </p:spPr>
      </p:pic>
      <p:sp>
        <p:nvSpPr>
          <p:cNvPr id="16" name="Rectangle 15">
            <a:extLst>
              <a:ext uri="{FF2B5EF4-FFF2-40B4-BE49-F238E27FC236}">
                <a16:creationId xmlns:a16="http://schemas.microsoft.com/office/drawing/2014/main" id="{64E6448A-C617-0D48-B313-78E04275D2B5}"/>
              </a:ext>
            </a:extLst>
          </p:cNvPr>
          <p:cNvSpPr/>
          <p:nvPr/>
        </p:nvSpPr>
        <p:spPr>
          <a:xfrm>
            <a:off x="2547044" y="1924252"/>
            <a:ext cx="1501542" cy="61986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C78077-5171-B145-85D1-21E5CB0AF6D3}"/>
              </a:ext>
            </a:extLst>
          </p:cNvPr>
          <p:cNvSpPr/>
          <p:nvPr/>
        </p:nvSpPr>
        <p:spPr>
          <a:xfrm>
            <a:off x="2547044" y="1489511"/>
            <a:ext cx="1501542" cy="4347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23F131E-DA1A-4349-830E-267383323C80}"/>
              </a:ext>
            </a:extLst>
          </p:cNvPr>
          <p:cNvPicPr>
            <a:picLocks noChangeAspect="1"/>
          </p:cNvPicPr>
          <p:nvPr/>
        </p:nvPicPr>
        <p:blipFill>
          <a:blip r:embed="rId4"/>
          <a:stretch>
            <a:fillRect/>
          </a:stretch>
        </p:blipFill>
        <p:spPr>
          <a:xfrm>
            <a:off x="0" y="578540"/>
            <a:ext cx="2691424" cy="2691424"/>
          </a:xfrm>
          <a:prstGeom prst="rect">
            <a:avLst/>
          </a:prstGeom>
        </p:spPr>
      </p:pic>
      <p:sp>
        <p:nvSpPr>
          <p:cNvPr id="45" name="Oval 44">
            <a:extLst>
              <a:ext uri="{FF2B5EF4-FFF2-40B4-BE49-F238E27FC236}">
                <a16:creationId xmlns:a16="http://schemas.microsoft.com/office/drawing/2014/main" id="{622139F5-52DA-0440-9E02-7F8B1F2D7D9E}"/>
              </a:ext>
            </a:extLst>
          </p:cNvPr>
          <p:cNvSpPr>
            <a:spLocks/>
          </p:cNvSpPr>
          <p:nvPr/>
        </p:nvSpPr>
        <p:spPr>
          <a:xfrm>
            <a:off x="297431" y="3418404"/>
            <a:ext cx="126609" cy="126609"/>
          </a:xfrm>
          <a:prstGeom prst="ellipse">
            <a:avLst/>
          </a:prstGeom>
          <a:noFill/>
          <a:ln w="19050">
            <a:solidFill>
              <a:srgbClr val="1843F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46" name="TextBox 45">
            <a:extLst>
              <a:ext uri="{FF2B5EF4-FFF2-40B4-BE49-F238E27FC236}">
                <a16:creationId xmlns:a16="http://schemas.microsoft.com/office/drawing/2014/main" id="{16E3AF0A-179D-B743-8DB5-56FD752120EA}"/>
              </a:ext>
            </a:extLst>
          </p:cNvPr>
          <p:cNvSpPr txBox="1"/>
          <p:nvPr/>
        </p:nvSpPr>
        <p:spPr>
          <a:xfrm>
            <a:off x="379406" y="3361964"/>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sp>
        <p:nvSpPr>
          <p:cNvPr id="50" name="Oval 49">
            <a:extLst>
              <a:ext uri="{FF2B5EF4-FFF2-40B4-BE49-F238E27FC236}">
                <a16:creationId xmlns:a16="http://schemas.microsoft.com/office/drawing/2014/main" id="{4D5B28AB-09E6-A247-891C-84AD5612541C}"/>
              </a:ext>
            </a:extLst>
          </p:cNvPr>
          <p:cNvSpPr>
            <a:spLocks/>
          </p:cNvSpPr>
          <p:nvPr/>
        </p:nvSpPr>
        <p:spPr>
          <a:xfrm>
            <a:off x="287305" y="3225617"/>
            <a:ext cx="126609" cy="126609"/>
          </a:xfrm>
          <a:prstGeom prst="ellipse">
            <a:avLst/>
          </a:prstGeom>
          <a:solidFill>
            <a:srgbClr val="91FF00"/>
          </a:solidFill>
          <a:ln>
            <a:solidFill>
              <a:srgbClr val="91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sp>
        <p:nvSpPr>
          <p:cNvPr id="51" name="TextBox 50">
            <a:extLst>
              <a:ext uri="{FF2B5EF4-FFF2-40B4-BE49-F238E27FC236}">
                <a16:creationId xmlns:a16="http://schemas.microsoft.com/office/drawing/2014/main" id="{3BBCEFD8-5124-9544-9D71-3E5250D4770E}"/>
              </a:ext>
            </a:extLst>
          </p:cNvPr>
          <p:cNvSpPr txBox="1"/>
          <p:nvPr/>
        </p:nvSpPr>
        <p:spPr>
          <a:xfrm>
            <a:off x="1452306" y="3361964"/>
            <a:ext cx="954107"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Dox induction</a:t>
            </a:r>
          </a:p>
        </p:txBody>
      </p:sp>
      <p:grpSp>
        <p:nvGrpSpPr>
          <p:cNvPr id="52" name="Group 51">
            <a:extLst>
              <a:ext uri="{FF2B5EF4-FFF2-40B4-BE49-F238E27FC236}">
                <a16:creationId xmlns:a16="http://schemas.microsoft.com/office/drawing/2014/main" id="{0E0E66C3-D899-CF48-9120-ED5DCB181EC4}"/>
              </a:ext>
            </a:extLst>
          </p:cNvPr>
          <p:cNvGrpSpPr>
            <a:grpSpLocks noChangeAspect="1"/>
          </p:cNvGrpSpPr>
          <p:nvPr/>
        </p:nvGrpSpPr>
        <p:grpSpPr>
          <a:xfrm>
            <a:off x="1363485" y="3585846"/>
            <a:ext cx="126609" cy="126609"/>
            <a:chOff x="2494618" y="529596"/>
            <a:chExt cx="201198" cy="201198"/>
          </a:xfrm>
        </p:grpSpPr>
        <p:cxnSp>
          <p:nvCxnSpPr>
            <p:cNvPr id="53" name="Straight Connector 52">
              <a:extLst>
                <a:ext uri="{FF2B5EF4-FFF2-40B4-BE49-F238E27FC236}">
                  <a16:creationId xmlns:a16="http://schemas.microsoft.com/office/drawing/2014/main" id="{EB22DACB-975C-294E-9213-105DB1457C52}"/>
                </a:ext>
              </a:extLst>
            </p:cNvPr>
            <p:cNvCxnSpPr>
              <a:cxnSpLocks/>
            </p:cNvCxnSpPr>
            <p:nvPr/>
          </p:nvCxnSpPr>
          <p:spPr>
            <a:xfrm>
              <a:off x="2494618" y="626076"/>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A3212EE-36D6-6F4B-A4AE-7B7465B327E4}"/>
                </a:ext>
              </a:extLst>
            </p:cNvPr>
            <p:cNvCxnSpPr>
              <a:cxnSpLocks/>
            </p:cNvCxnSpPr>
            <p:nvPr/>
          </p:nvCxnSpPr>
          <p:spPr>
            <a:xfrm rot="5400000">
              <a:off x="2494618" y="630195"/>
              <a:ext cx="201198" cy="0"/>
            </a:xfrm>
            <a:prstGeom prst="line">
              <a:avLst/>
            </a:prstGeom>
            <a:ln w="28575">
              <a:solidFill>
                <a:srgbClr val="EEBFCA"/>
              </a:solidFill>
            </a:ln>
            <a:effectLst/>
          </p:spPr>
          <p:style>
            <a:lnRef idx="2">
              <a:schemeClr val="accent1"/>
            </a:lnRef>
            <a:fillRef idx="0">
              <a:schemeClr val="accent1"/>
            </a:fillRef>
            <a:effectRef idx="1">
              <a:schemeClr val="accent1"/>
            </a:effectRef>
            <a:fontRef idx="minor">
              <a:schemeClr val="tx1"/>
            </a:fontRef>
          </p:style>
        </p:cxnSp>
      </p:grpSp>
      <p:sp>
        <p:nvSpPr>
          <p:cNvPr id="55" name="TextBox 54">
            <a:extLst>
              <a:ext uri="{FF2B5EF4-FFF2-40B4-BE49-F238E27FC236}">
                <a16:creationId xmlns:a16="http://schemas.microsoft.com/office/drawing/2014/main" id="{20D44886-3343-EE4A-83F6-8C554066F5DD}"/>
              </a:ext>
            </a:extLst>
          </p:cNvPr>
          <p:cNvSpPr txBox="1"/>
          <p:nvPr/>
        </p:nvSpPr>
        <p:spPr>
          <a:xfrm>
            <a:off x="1452306" y="3530635"/>
            <a:ext cx="460382"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Flk1</a:t>
            </a:r>
            <a:r>
              <a:rPr lang="en-US" sz="900" b="1" baseline="30000" dirty="0">
                <a:latin typeface="Arial" panose="020B0604020202020204" pitchFamily="34" charset="0"/>
                <a:cs typeface="Arial" panose="020B0604020202020204" pitchFamily="34" charset="0"/>
              </a:rPr>
              <a:t>+</a:t>
            </a:r>
          </a:p>
        </p:txBody>
      </p:sp>
      <p:sp>
        <p:nvSpPr>
          <p:cNvPr id="56" name="Triangle 55">
            <a:extLst>
              <a:ext uri="{FF2B5EF4-FFF2-40B4-BE49-F238E27FC236}">
                <a16:creationId xmlns:a16="http://schemas.microsoft.com/office/drawing/2014/main" id="{5B8EED2C-0A57-AE42-AA08-05FCCFA11626}"/>
              </a:ext>
            </a:extLst>
          </p:cNvPr>
          <p:cNvSpPr>
            <a:spLocks noChangeAspect="1"/>
          </p:cNvSpPr>
          <p:nvPr/>
        </p:nvSpPr>
        <p:spPr>
          <a:xfrm>
            <a:off x="1349707" y="3403673"/>
            <a:ext cx="141224" cy="121745"/>
          </a:xfrm>
          <a:prstGeom prst="triangle">
            <a:avLst/>
          </a:prstGeom>
          <a:noFill/>
          <a:ln>
            <a:solidFill>
              <a:srgbClr val="1843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29D82A7D-91AF-034E-999F-51B538E60112}"/>
              </a:ext>
            </a:extLst>
          </p:cNvPr>
          <p:cNvSpPr>
            <a:spLocks noChangeAspect="1"/>
          </p:cNvSpPr>
          <p:nvPr/>
        </p:nvSpPr>
        <p:spPr>
          <a:xfrm>
            <a:off x="1349707" y="3228673"/>
            <a:ext cx="141224" cy="121745"/>
          </a:xfrm>
          <a:prstGeom prst="triangle">
            <a:avLst/>
          </a:prstGeom>
          <a:solidFill>
            <a:srgbClr val="00F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FD9DC091-8F61-6C44-8356-B21B14394FFE}"/>
              </a:ext>
            </a:extLst>
          </p:cNvPr>
          <p:cNvSpPr txBox="1"/>
          <p:nvPr/>
        </p:nvSpPr>
        <p:spPr>
          <a:xfrm>
            <a:off x="1445460" y="3174129"/>
            <a:ext cx="1101584"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Brg1 KD D7</a:t>
            </a:r>
          </a:p>
        </p:txBody>
      </p:sp>
      <p:sp>
        <p:nvSpPr>
          <p:cNvPr id="68" name="TextBox 67">
            <a:extLst>
              <a:ext uri="{FF2B5EF4-FFF2-40B4-BE49-F238E27FC236}">
                <a16:creationId xmlns:a16="http://schemas.microsoft.com/office/drawing/2014/main" id="{807FAAC9-9EF9-454F-9277-E6AB3507303E}"/>
              </a:ext>
            </a:extLst>
          </p:cNvPr>
          <p:cNvSpPr txBox="1"/>
          <p:nvPr/>
        </p:nvSpPr>
        <p:spPr>
          <a:xfrm>
            <a:off x="379406" y="3193469"/>
            <a:ext cx="607859" cy="230832"/>
          </a:xfrm>
          <a:prstGeom prst="rect">
            <a:avLst/>
          </a:prstGeom>
          <a:noFill/>
        </p:spPr>
        <p:txBody>
          <a:bodyPr wrap="none" rtlCol="0">
            <a:spAutoFit/>
          </a:bodyPr>
          <a:lstStyle/>
          <a:p>
            <a:r>
              <a:rPr lang="en-US" sz="900" b="1" dirty="0">
                <a:latin typeface="Arial" panose="020B0604020202020204" pitchFamily="34" charset="0"/>
                <a:cs typeface="Arial" panose="020B0604020202020204" pitchFamily="34" charset="0"/>
              </a:rPr>
              <a:t>MEF D7</a:t>
            </a:r>
          </a:p>
        </p:txBody>
      </p:sp>
      <p:cxnSp>
        <p:nvCxnSpPr>
          <p:cNvPr id="69" name="Straight Connector 68">
            <a:extLst>
              <a:ext uri="{FF2B5EF4-FFF2-40B4-BE49-F238E27FC236}">
                <a16:creationId xmlns:a16="http://schemas.microsoft.com/office/drawing/2014/main" id="{879D499E-5E3F-284B-AA14-856F800D0C6D}"/>
              </a:ext>
            </a:extLst>
          </p:cNvPr>
          <p:cNvCxnSpPr>
            <a:cxnSpLocks/>
          </p:cNvCxnSpPr>
          <p:nvPr/>
        </p:nvCxnSpPr>
        <p:spPr>
          <a:xfrm>
            <a:off x="1902961" y="1107453"/>
            <a:ext cx="0" cy="162532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50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64D50F-A011-124B-BB04-43F9AE7592FE}"/>
              </a:ext>
            </a:extLst>
          </p:cNvPr>
          <p:cNvPicPr>
            <a:picLocks noChangeAspect="1"/>
          </p:cNvPicPr>
          <p:nvPr/>
        </p:nvPicPr>
        <p:blipFill>
          <a:blip r:embed="rId3"/>
          <a:stretch>
            <a:fillRect/>
          </a:stretch>
        </p:blipFill>
        <p:spPr>
          <a:xfrm>
            <a:off x="2916927" y="411477"/>
            <a:ext cx="2406767" cy="2009877"/>
          </a:xfrm>
          <a:prstGeom prst="rect">
            <a:avLst/>
          </a:prstGeom>
        </p:spPr>
      </p:pic>
      <p:pic>
        <p:nvPicPr>
          <p:cNvPr id="285" name="Picture 284">
            <a:extLst>
              <a:ext uri="{FF2B5EF4-FFF2-40B4-BE49-F238E27FC236}">
                <a16:creationId xmlns:a16="http://schemas.microsoft.com/office/drawing/2014/main" id="{51067764-3646-FB42-8BC7-47F6CC6ACA55}"/>
              </a:ext>
            </a:extLst>
          </p:cNvPr>
          <p:cNvPicPr>
            <a:picLocks/>
          </p:cNvPicPr>
          <p:nvPr/>
        </p:nvPicPr>
        <p:blipFill>
          <a:blip r:embed="rId4"/>
          <a:stretch>
            <a:fillRect/>
          </a:stretch>
        </p:blipFill>
        <p:spPr>
          <a:xfrm rot="5400000">
            <a:off x="885337" y="4578935"/>
            <a:ext cx="155448" cy="502920"/>
          </a:xfrm>
          <a:prstGeom prst="rect">
            <a:avLst/>
          </a:prstGeom>
        </p:spPr>
      </p:pic>
      <p:sp>
        <p:nvSpPr>
          <p:cNvPr id="34" name="TextBox 33">
            <a:extLst>
              <a:ext uri="{FF2B5EF4-FFF2-40B4-BE49-F238E27FC236}">
                <a16:creationId xmlns:a16="http://schemas.microsoft.com/office/drawing/2014/main" id="{CADC87C1-2724-E840-8F72-46CDC517769B}"/>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Figure 2</a:t>
            </a:r>
          </a:p>
        </p:txBody>
      </p:sp>
      <p:pic>
        <p:nvPicPr>
          <p:cNvPr id="207" name="Picture 206">
            <a:extLst>
              <a:ext uri="{FF2B5EF4-FFF2-40B4-BE49-F238E27FC236}">
                <a16:creationId xmlns:a16="http://schemas.microsoft.com/office/drawing/2014/main" id="{D3F50AB7-EF56-4E47-899F-C3187EDF1EE6}"/>
              </a:ext>
            </a:extLst>
          </p:cNvPr>
          <p:cNvPicPr>
            <a:picLocks noChangeAspect="1"/>
          </p:cNvPicPr>
          <p:nvPr/>
        </p:nvPicPr>
        <p:blipFill>
          <a:blip r:embed="rId5"/>
          <a:stretch>
            <a:fillRect/>
          </a:stretch>
        </p:blipFill>
        <p:spPr>
          <a:xfrm rot="5400000">
            <a:off x="3541803" y="4576395"/>
            <a:ext cx="139700" cy="508000"/>
          </a:xfrm>
          <a:prstGeom prst="rect">
            <a:avLst/>
          </a:prstGeom>
        </p:spPr>
      </p:pic>
      <p:sp>
        <p:nvSpPr>
          <p:cNvPr id="208" name="Rectangle 207">
            <a:extLst>
              <a:ext uri="{FF2B5EF4-FFF2-40B4-BE49-F238E27FC236}">
                <a16:creationId xmlns:a16="http://schemas.microsoft.com/office/drawing/2014/main" id="{A95716E0-C565-304D-9B9F-0453C4934BD9}"/>
              </a:ext>
            </a:extLst>
          </p:cNvPr>
          <p:cNvSpPr/>
          <p:nvPr/>
        </p:nvSpPr>
        <p:spPr>
          <a:xfrm>
            <a:off x="3247391" y="3106517"/>
            <a:ext cx="91440" cy="561711"/>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D9E1C476-88F8-3B4A-BFC1-92DC5DDACD5A}"/>
              </a:ext>
            </a:extLst>
          </p:cNvPr>
          <p:cNvSpPr/>
          <p:nvPr/>
        </p:nvSpPr>
        <p:spPr>
          <a:xfrm>
            <a:off x="3243458" y="3683408"/>
            <a:ext cx="95373" cy="927228"/>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 name="Group 209">
            <a:extLst>
              <a:ext uri="{FF2B5EF4-FFF2-40B4-BE49-F238E27FC236}">
                <a16:creationId xmlns:a16="http://schemas.microsoft.com/office/drawing/2014/main" id="{27197873-309F-D04B-9054-CA15C9C69029}"/>
              </a:ext>
            </a:extLst>
          </p:cNvPr>
          <p:cNvGrpSpPr/>
          <p:nvPr/>
        </p:nvGrpSpPr>
        <p:grpSpPr>
          <a:xfrm>
            <a:off x="3269595" y="4581010"/>
            <a:ext cx="696686" cy="215444"/>
            <a:chOff x="565959" y="3347419"/>
            <a:chExt cx="696686" cy="215444"/>
          </a:xfrm>
        </p:grpSpPr>
        <p:sp>
          <p:nvSpPr>
            <p:cNvPr id="211" name="Rectangle 210">
              <a:extLst>
                <a:ext uri="{FF2B5EF4-FFF2-40B4-BE49-F238E27FC236}">
                  <a16:creationId xmlns:a16="http://schemas.microsoft.com/office/drawing/2014/main" id="{B2E79BE3-F8DA-EC4D-9B25-6044A6B37031}"/>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12" name="Rectangle 211">
              <a:extLst>
                <a:ext uri="{FF2B5EF4-FFF2-40B4-BE49-F238E27FC236}">
                  <a16:creationId xmlns:a16="http://schemas.microsoft.com/office/drawing/2014/main" id="{1E2B7057-B009-0345-A6CE-E465AE968E0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13" name="Rectangle 212">
              <a:extLst>
                <a:ext uri="{FF2B5EF4-FFF2-40B4-BE49-F238E27FC236}">
                  <a16:creationId xmlns:a16="http://schemas.microsoft.com/office/drawing/2014/main" id="{DD1B0734-2A17-AF4A-9392-4DD7EE7852B5}"/>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19" name="Group 218">
            <a:extLst>
              <a:ext uri="{FF2B5EF4-FFF2-40B4-BE49-F238E27FC236}">
                <a16:creationId xmlns:a16="http://schemas.microsoft.com/office/drawing/2014/main" id="{0421B0B3-AD41-E345-B258-04911CB18B9E}"/>
              </a:ext>
            </a:extLst>
          </p:cNvPr>
          <p:cNvGrpSpPr/>
          <p:nvPr/>
        </p:nvGrpSpPr>
        <p:grpSpPr>
          <a:xfrm>
            <a:off x="3810184" y="4581010"/>
            <a:ext cx="696686" cy="215444"/>
            <a:chOff x="565959" y="3347419"/>
            <a:chExt cx="696686" cy="215444"/>
          </a:xfrm>
        </p:grpSpPr>
        <p:sp>
          <p:nvSpPr>
            <p:cNvPr id="220" name="Rectangle 219">
              <a:extLst>
                <a:ext uri="{FF2B5EF4-FFF2-40B4-BE49-F238E27FC236}">
                  <a16:creationId xmlns:a16="http://schemas.microsoft.com/office/drawing/2014/main" id="{95649763-E1FD-954E-8A8D-AA11468FAB3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1" name="Rectangle 220">
              <a:extLst>
                <a:ext uri="{FF2B5EF4-FFF2-40B4-BE49-F238E27FC236}">
                  <a16:creationId xmlns:a16="http://schemas.microsoft.com/office/drawing/2014/main" id="{4C37EF8B-1C94-4B4E-A172-0F2C513BC43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2" name="Rectangle 221">
              <a:extLst>
                <a:ext uri="{FF2B5EF4-FFF2-40B4-BE49-F238E27FC236}">
                  <a16:creationId xmlns:a16="http://schemas.microsoft.com/office/drawing/2014/main" id="{0DF3EB9C-1043-C544-968F-BD4796209DA8}"/>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223" name="TextBox 222">
            <a:extLst>
              <a:ext uri="{FF2B5EF4-FFF2-40B4-BE49-F238E27FC236}">
                <a16:creationId xmlns:a16="http://schemas.microsoft.com/office/drawing/2014/main" id="{001CB434-CA0E-2B4E-9583-13F098A8A4A3}"/>
              </a:ext>
            </a:extLst>
          </p:cNvPr>
          <p:cNvSpPr txBox="1"/>
          <p:nvPr/>
        </p:nvSpPr>
        <p:spPr>
          <a:xfrm>
            <a:off x="2843381" y="4602949"/>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grpSp>
        <p:nvGrpSpPr>
          <p:cNvPr id="225" name="Group 224">
            <a:extLst>
              <a:ext uri="{FF2B5EF4-FFF2-40B4-BE49-F238E27FC236}">
                <a16:creationId xmlns:a16="http://schemas.microsoft.com/office/drawing/2014/main" id="{6B83F964-CA56-1942-9B29-21E0F72ACF6E}"/>
              </a:ext>
            </a:extLst>
          </p:cNvPr>
          <p:cNvGrpSpPr/>
          <p:nvPr/>
        </p:nvGrpSpPr>
        <p:grpSpPr>
          <a:xfrm>
            <a:off x="4350773" y="4581010"/>
            <a:ext cx="696686" cy="215444"/>
            <a:chOff x="565959" y="3347419"/>
            <a:chExt cx="696686" cy="215444"/>
          </a:xfrm>
        </p:grpSpPr>
        <p:sp>
          <p:nvSpPr>
            <p:cNvPr id="226" name="Rectangle 225">
              <a:extLst>
                <a:ext uri="{FF2B5EF4-FFF2-40B4-BE49-F238E27FC236}">
                  <a16:creationId xmlns:a16="http://schemas.microsoft.com/office/drawing/2014/main" id="{F4EB3164-DFC8-F648-813F-5B28B36DDC21}"/>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7" name="Rectangle 226">
              <a:extLst>
                <a:ext uri="{FF2B5EF4-FFF2-40B4-BE49-F238E27FC236}">
                  <a16:creationId xmlns:a16="http://schemas.microsoft.com/office/drawing/2014/main" id="{EA880B10-35EF-A24A-B381-CEDA573A91B6}"/>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28" name="Rectangle 227">
              <a:extLst>
                <a:ext uri="{FF2B5EF4-FFF2-40B4-BE49-F238E27FC236}">
                  <a16:creationId xmlns:a16="http://schemas.microsoft.com/office/drawing/2014/main" id="{F95AE09B-F8F0-6349-8F0C-63F3A0E695BA}"/>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233" name="Picture 232">
            <a:extLst>
              <a:ext uri="{FF2B5EF4-FFF2-40B4-BE49-F238E27FC236}">
                <a16:creationId xmlns:a16="http://schemas.microsoft.com/office/drawing/2014/main" id="{9A295B82-1926-BE46-860A-D184DFDA2BE7}"/>
              </a:ext>
            </a:extLst>
          </p:cNvPr>
          <p:cNvPicPr>
            <a:picLocks noChangeAspect="1"/>
          </p:cNvPicPr>
          <p:nvPr/>
        </p:nvPicPr>
        <p:blipFill>
          <a:blip r:embed="rId6"/>
          <a:stretch>
            <a:fillRect/>
          </a:stretch>
        </p:blipFill>
        <p:spPr>
          <a:xfrm rot="5400000">
            <a:off x="5714004" y="4579360"/>
            <a:ext cx="139702" cy="502071"/>
          </a:xfrm>
          <a:prstGeom prst="rect">
            <a:avLst/>
          </a:prstGeom>
        </p:spPr>
      </p:pic>
      <p:pic>
        <p:nvPicPr>
          <p:cNvPr id="234" name="Picture 233">
            <a:extLst>
              <a:ext uri="{FF2B5EF4-FFF2-40B4-BE49-F238E27FC236}">
                <a16:creationId xmlns:a16="http://schemas.microsoft.com/office/drawing/2014/main" id="{D4989B14-1344-1E46-BCBB-10E3A886827D}"/>
              </a:ext>
            </a:extLst>
          </p:cNvPr>
          <p:cNvPicPr>
            <a:picLocks noChangeAspect="1"/>
          </p:cNvPicPr>
          <p:nvPr/>
        </p:nvPicPr>
        <p:blipFill>
          <a:blip r:embed="rId6"/>
          <a:stretch>
            <a:fillRect/>
          </a:stretch>
        </p:blipFill>
        <p:spPr>
          <a:xfrm rot="5400000">
            <a:off x="5176946" y="4579360"/>
            <a:ext cx="157418" cy="502071"/>
          </a:xfrm>
          <a:prstGeom prst="rect">
            <a:avLst/>
          </a:prstGeom>
        </p:spPr>
      </p:pic>
      <p:sp>
        <p:nvSpPr>
          <p:cNvPr id="236" name="TextBox 235">
            <a:extLst>
              <a:ext uri="{FF2B5EF4-FFF2-40B4-BE49-F238E27FC236}">
                <a16:creationId xmlns:a16="http://schemas.microsoft.com/office/drawing/2014/main" id="{AF8A182C-BD3F-A34C-BB03-159A8B958C81}"/>
              </a:ext>
            </a:extLst>
          </p:cNvPr>
          <p:cNvSpPr txBox="1"/>
          <p:nvPr/>
        </p:nvSpPr>
        <p:spPr>
          <a:xfrm>
            <a:off x="5348374" y="2573539"/>
            <a:ext cx="4026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Etv2</a:t>
            </a:r>
          </a:p>
        </p:txBody>
      </p:sp>
      <p:sp>
        <p:nvSpPr>
          <p:cNvPr id="252" name="TextBox 251">
            <a:extLst>
              <a:ext uri="{FF2B5EF4-FFF2-40B4-BE49-F238E27FC236}">
                <a16:creationId xmlns:a16="http://schemas.microsoft.com/office/drawing/2014/main" id="{C46B4362-0C26-EF45-8782-16E4B66B2252}"/>
              </a:ext>
            </a:extLst>
          </p:cNvPr>
          <p:cNvSpPr txBox="1"/>
          <p:nvPr/>
        </p:nvSpPr>
        <p:spPr>
          <a:xfrm>
            <a:off x="3340313" y="2741708"/>
            <a:ext cx="468398"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ATAC</a:t>
            </a:r>
          </a:p>
        </p:txBody>
      </p:sp>
      <p:sp>
        <p:nvSpPr>
          <p:cNvPr id="253" name="Rectangle 252">
            <a:extLst>
              <a:ext uri="{FF2B5EF4-FFF2-40B4-BE49-F238E27FC236}">
                <a16:creationId xmlns:a16="http://schemas.microsoft.com/office/drawing/2014/main" id="{D4B2C444-C4B1-2644-A7B0-3633B884C773}"/>
              </a:ext>
            </a:extLst>
          </p:cNvPr>
          <p:cNvSpPr/>
          <p:nvPr/>
        </p:nvSpPr>
        <p:spPr>
          <a:xfrm>
            <a:off x="3849517" y="2573539"/>
            <a:ext cx="57419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EB D2.5</a:t>
            </a:r>
          </a:p>
        </p:txBody>
      </p:sp>
      <p:sp>
        <p:nvSpPr>
          <p:cNvPr id="254" name="Rectangle 253">
            <a:extLst>
              <a:ext uri="{FF2B5EF4-FFF2-40B4-BE49-F238E27FC236}">
                <a16:creationId xmlns:a16="http://schemas.microsoft.com/office/drawing/2014/main" id="{E1C155F6-B871-8A4F-86FD-FFD37D03A51C}"/>
              </a:ext>
            </a:extLst>
          </p:cNvPr>
          <p:cNvSpPr/>
          <p:nvPr/>
        </p:nvSpPr>
        <p:spPr>
          <a:xfrm>
            <a:off x="4978599" y="2741708"/>
            <a:ext cx="59503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3h (Dox)</a:t>
            </a:r>
          </a:p>
        </p:txBody>
      </p:sp>
      <p:cxnSp>
        <p:nvCxnSpPr>
          <p:cNvPr id="255" name="Straight Connector 254">
            <a:extLst>
              <a:ext uri="{FF2B5EF4-FFF2-40B4-BE49-F238E27FC236}">
                <a16:creationId xmlns:a16="http://schemas.microsoft.com/office/drawing/2014/main" id="{C0B7C5F7-5823-6943-B947-6420AA4542A0}"/>
              </a:ext>
            </a:extLst>
          </p:cNvPr>
          <p:cNvCxnSpPr>
            <a:cxnSpLocks/>
          </p:cNvCxnSpPr>
          <p:nvPr/>
        </p:nvCxnSpPr>
        <p:spPr>
          <a:xfrm flipV="1">
            <a:off x="3357226" y="2763113"/>
            <a:ext cx="1601485" cy="16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01916EB-8E62-F945-8BCA-FC2BA78B595F}"/>
              </a:ext>
            </a:extLst>
          </p:cNvPr>
          <p:cNvCxnSpPr>
            <a:cxnSpLocks/>
          </p:cNvCxnSpPr>
          <p:nvPr/>
        </p:nvCxnSpPr>
        <p:spPr>
          <a:xfrm>
            <a:off x="4995659" y="2763946"/>
            <a:ext cx="109152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F8A08BA3-88B6-604C-9A65-B003319B26A4}"/>
              </a:ext>
            </a:extLst>
          </p:cNvPr>
          <p:cNvSpPr/>
          <p:nvPr/>
        </p:nvSpPr>
        <p:spPr>
          <a:xfrm>
            <a:off x="2923598" y="2558151"/>
            <a:ext cx="26321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d</a:t>
            </a:r>
          </a:p>
        </p:txBody>
      </p:sp>
      <p:sp>
        <p:nvSpPr>
          <p:cNvPr id="258" name="TextBox 257">
            <a:extLst>
              <a:ext uri="{FF2B5EF4-FFF2-40B4-BE49-F238E27FC236}">
                <a16:creationId xmlns:a16="http://schemas.microsoft.com/office/drawing/2014/main" id="{E4E7C6BB-E20E-E441-9F35-7B4BC64AE6E6}"/>
              </a:ext>
            </a:extLst>
          </p:cNvPr>
          <p:cNvSpPr txBox="1"/>
          <p:nvPr/>
        </p:nvSpPr>
        <p:spPr>
          <a:xfrm>
            <a:off x="2919578" y="3351383"/>
            <a:ext cx="39466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NFR</a:t>
            </a:r>
          </a:p>
        </p:txBody>
      </p:sp>
      <p:sp>
        <p:nvSpPr>
          <p:cNvPr id="259" name="TextBox 258">
            <a:extLst>
              <a:ext uri="{FF2B5EF4-FFF2-40B4-BE49-F238E27FC236}">
                <a16:creationId xmlns:a16="http://schemas.microsoft.com/office/drawing/2014/main" id="{229852E5-89EA-F947-A370-0B813CE51F39}"/>
              </a:ext>
            </a:extLst>
          </p:cNvPr>
          <p:cNvSpPr txBox="1"/>
          <p:nvPr/>
        </p:nvSpPr>
        <p:spPr>
          <a:xfrm>
            <a:off x="2927593" y="4082623"/>
            <a:ext cx="378630" cy="215444"/>
          </a:xfrm>
          <a:prstGeom prst="rect">
            <a:avLst/>
          </a:prstGeom>
          <a:noFill/>
        </p:spPr>
        <p:txBody>
          <a:bodyPr wrap="none" rtlCol="0">
            <a:spAutoFit/>
          </a:bodyPr>
          <a:lstStyle/>
          <a:p>
            <a:r>
              <a:rPr lang="en-US" sz="800" b="1" dirty="0" err="1">
                <a:latin typeface="Arial" panose="020B0604020202020204" pitchFamily="34" charset="0"/>
                <a:cs typeface="Arial" panose="020B0604020202020204" pitchFamily="34" charset="0"/>
              </a:rPr>
              <a:t>Nuc</a:t>
            </a:r>
            <a:endParaRPr lang="en-US" sz="800" b="1" dirty="0">
              <a:latin typeface="Arial" panose="020B0604020202020204" pitchFamily="34" charset="0"/>
              <a:cs typeface="Arial" panose="020B0604020202020204" pitchFamily="34" charset="0"/>
            </a:endParaRPr>
          </a:p>
        </p:txBody>
      </p:sp>
      <p:sp>
        <p:nvSpPr>
          <p:cNvPr id="260" name="Rectangle 259">
            <a:extLst>
              <a:ext uri="{FF2B5EF4-FFF2-40B4-BE49-F238E27FC236}">
                <a16:creationId xmlns:a16="http://schemas.microsoft.com/office/drawing/2014/main" id="{413FDB31-C257-0547-A6FD-71A550F0205F}"/>
              </a:ext>
            </a:extLst>
          </p:cNvPr>
          <p:cNvSpPr/>
          <p:nvPr/>
        </p:nvSpPr>
        <p:spPr>
          <a:xfrm>
            <a:off x="3687262" y="4722673"/>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a:t>
            </a:r>
          </a:p>
        </p:txBody>
      </p:sp>
      <p:sp>
        <p:nvSpPr>
          <p:cNvPr id="262" name="Rectangle 261">
            <a:extLst>
              <a:ext uri="{FF2B5EF4-FFF2-40B4-BE49-F238E27FC236}">
                <a16:creationId xmlns:a16="http://schemas.microsoft.com/office/drawing/2014/main" id="{EA50E046-E58E-AC4B-BDF9-76573979BB25}"/>
              </a:ext>
            </a:extLst>
          </p:cNvPr>
          <p:cNvSpPr/>
          <p:nvPr/>
        </p:nvSpPr>
        <p:spPr>
          <a:xfrm>
            <a:off x="3296234" y="4722673"/>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63" name="Rectangle 262">
            <a:extLst>
              <a:ext uri="{FF2B5EF4-FFF2-40B4-BE49-F238E27FC236}">
                <a16:creationId xmlns:a16="http://schemas.microsoft.com/office/drawing/2014/main" id="{F88C454A-F96E-B448-AC35-A5D80FE3F404}"/>
              </a:ext>
            </a:extLst>
          </p:cNvPr>
          <p:cNvSpPr/>
          <p:nvPr/>
        </p:nvSpPr>
        <p:spPr>
          <a:xfrm>
            <a:off x="5275571"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264" name="Rectangle 263">
            <a:extLst>
              <a:ext uri="{FF2B5EF4-FFF2-40B4-BE49-F238E27FC236}">
                <a16:creationId xmlns:a16="http://schemas.microsoft.com/office/drawing/2014/main" id="{B8E2DF99-BBCE-D24F-B89B-B40374FF58F6}"/>
              </a:ext>
            </a:extLst>
          </p:cNvPr>
          <p:cNvSpPr/>
          <p:nvPr/>
        </p:nvSpPr>
        <p:spPr>
          <a:xfrm>
            <a:off x="5863192" y="4722673"/>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a:t>
            </a:r>
          </a:p>
        </p:txBody>
      </p:sp>
      <p:sp>
        <p:nvSpPr>
          <p:cNvPr id="265" name="Rectangle 264">
            <a:extLst>
              <a:ext uri="{FF2B5EF4-FFF2-40B4-BE49-F238E27FC236}">
                <a16:creationId xmlns:a16="http://schemas.microsoft.com/office/drawing/2014/main" id="{10A5BE95-6576-D343-8401-A92295CE3E4D}"/>
              </a:ext>
            </a:extLst>
          </p:cNvPr>
          <p:cNvSpPr/>
          <p:nvPr/>
        </p:nvSpPr>
        <p:spPr>
          <a:xfrm>
            <a:off x="578578" y="3098371"/>
            <a:ext cx="91440" cy="38780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FCE6D9D7-B30C-B340-B6DA-B73A01042F27}"/>
              </a:ext>
            </a:extLst>
          </p:cNvPr>
          <p:cNvSpPr/>
          <p:nvPr/>
        </p:nvSpPr>
        <p:spPr>
          <a:xfrm>
            <a:off x="578578" y="4233401"/>
            <a:ext cx="91440" cy="374307"/>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385AF435-D71D-794B-B4F6-3E66A99CB01E}"/>
              </a:ext>
            </a:extLst>
          </p:cNvPr>
          <p:cNvSpPr txBox="1"/>
          <p:nvPr/>
        </p:nvSpPr>
        <p:spPr>
          <a:xfrm>
            <a:off x="264334" y="3241588"/>
            <a:ext cx="39466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NFR</a:t>
            </a:r>
          </a:p>
        </p:txBody>
      </p:sp>
      <p:sp>
        <p:nvSpPr>
          <p:cNvPr id="269" name="TextBox 268">
            <a:extLst>
              <a:ext uri="{FF2B5EF4-FFF2-40B4-BE49-F238E27FC236}">
                <a16:creationId xmlns:a16="http://schemas.microsoft.com/office/drawing/2014/main" id="{CCF1C676-84F9-8141-882D-01D1037F47AE}"/>
              </a:ext>
            </a:extLst>
          </p:cNvPr>
          <p:cNvSpPr txBox="1"/>
          <p:nvPr/>
        </p:nvSpPr>
        <p:spPr>
          <a:xfrm>
            <a:off x="272349" y="4291964"/>
            <a:ext cx="378630" cy="215444"/>
          </a:xfrm>
          <a:prstGeom prst="rect">
            <a:avLst/>
          </a:prstGeom>
          <a:noFill/>
        </p:spPr>
        <p:txBody>
          <a:bodyPr wrap="none" rtlCol="0">
            <a:spAutoFit/>
          </a:bodyPr>
          <a:lstStyle/>
          <a:p>
            <a:r>
              <a:rPr lang="en-US" sz="800" b="1" dirty="0" err="1">
                <a:latin typeface="Arial" panose="020B0604020202020204" pitchFamily="34" charset="0"/>
                <a:cs typeface="Arial" panose="020B0604020202020204" pitchFamily="34" charset="0"/>
              </a:rPr>
              <a:t>Nuc</a:t>
            </a:r>
            <a:endParaRPr lang="en-US" sz="800" b="1" dirty="0">
              <a:latin typeface="Arial" panose="020B0604020202020204" pitchFamily="34" charset="0"/>
              <a:cs typeface="Arial" panose="020B0604020202020204" pitchFamily="34" charset="0"/>
            </a:endParaRPr>
          </a:p>
        </p:txBody>
      </p:sp>
      <p:grpSp>
        <p:nvGrpSpPr>
          <p:cNvPr id="271" name="Group 270">
            <a:extLst>
              <a:ext uri="{FF2B5EF4-FFF2-40B4-BE49-F238E27FC236}">
                <a16:creationId xmlns:a16="http://schemas.microsoft.com/office/drawing/2014/main" id="{975775DE-8FC5-2E4E-B170-80B86B9FDB63}"/>
              </a:ext>
            </a:extLst>
          </p:cNvPr>
          <p:cNvGrpSpPr/>
          <p:nvPr/>
        </p:nvGrpSpPr>
        <p:grpSpPr>
          <a:xfrm>
            <a:off x="575177" y="4581010"/>
            <a:ext cx="696686" cy="215444"/>
            <a:chOff x="565959" y="3347419"/>
            <a:chExt cx="696686" cy="215444"/>
          </a:xfrm>
        </p:grpSpPr>
        <p:sp>
          <p:nvSpPr>
            <p:cNvPr id="272" name="Rectangle 271">
              <a:extLst>
                <a:ext uri="{FF2B5EF4-FFF2-40B4-BE49-F238E27FC236}">
                  <a16:creationId xmlns:a16="http://schemas.microsoft.com/office/drawing/2014/main" id="{17EF148C-BF94-234D-9B88-F0A23190E19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3" name="Rectangle 272">
              <a:extLst>
                <a:ext uri="{FF2B5EF4-FFF2-40B4-BE49-F238E27FC236}">
                  <a16:creationId xmlns:a16="http://schemas.microsoft.com/office/drawing/2014/main" id="{28C84C15-A4FD-0E4F-AF74-D6AC12F594C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4" name="Rectangle 273">
              <a:extLst>
                <a:ext uri="{FF2B5EF4-FFF2-40B4-BE49-F238E27FC236}">
                  <a16:creationId xmlns:a16="http://schemas.microsoft.com/office/drawing/2014/main" id="{EFE87CE2-EF68-234E-87CE-F5B53CDF7E7A}"/>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75" name="Group 274">
            <a:extLst>
              <a:ext uri="{FF2B5EF4-FFF2-40B4-BE49-F238E27FC236}">
                <a16:creationId xmlns:a16="http://schemas.microsoft.com/office/drawing/2014/main" id="{0F3D4DE4-70FC-5245-A1F8-F7C078FC75F2}"/>
              </a:ext>
            </a:extLst>
          </p:cNvPr>
          <p:cNvGrpSpPr/>
          <p:nvPr/>
        </p:nvGrpSpPr>
        <p:grpSpPr>
          <a:xfrm>
            <a:off x="1134990" y="4581010"/>
            <a:ext cx="696686" cy="215444"/>
            <a:chOff x="565959" y="3347419"/>
            <a:chExt cx="696686" cy="215444"/>
          </a:xfrm>
        </p:grpSpPr>
        <p:sp>
          <p:nvSpPr>
            <p:cNvPr id="276" name="Rectangle 275">
              <a:extLst>
                <a:ext uri="{FF2B5EF4-FFF2-40B4-BE49-F238E27FC236}">
                  <a16:creationId xmlns:a16="http://schemas.microsoft.com/office/drawing/2014/main" id="{6BA6BD6A-074B-B743-8CB2-AD42D3FF14A7}"/>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7" name="Rectangle 276">
              <a:extLst>
                <a:ext uri="{FF2B5EF4-FFF2-40B4-BE49-F238E27FC236}">
                  <a16:creationId xmlns:a16="http://schemas.microsoft.com/office/drawing/2014/main" id="{B2B6A7C4-8517-8A4E-91CC-F475CED10747}"/>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78" name="Rectangle 277">
              <a:extLst>
                <a:ext uri="{FF2B5EF4-FFF2-40B4-BE49-F238E27FC236}">
                  <a16:creationId xmlns:a16="http://schemas.microsoft.com/office/drawing/2014/main" id="{3B610C8B-7F92-3D4B-B412-0B87BC3597B3}"/>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279" name="TextBox 278">
            <a:extLst>
              <a:ext uri="{FF2B5EF4-FFF2-40B4-BE49-F238E27FC236}">
                <a16:creationId xmlns:a16="http://schemas.microsoft.com/office/drawing/2014/main" id="{FFDD502A-10E4-3346-B5F6-028B61D78260}"/>
              </a:ext>
            </a:extLst>
          </p:cNvPr>
          <p:cNvSpPr txBox="1"/>
          <p:nvPr/>
        </p:nvSpPr>
        <p:spPr>
          <a:xfrm>
            <a:off x="148963" y="4588536"/>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sp>
        <p:nvSpPr>
          <p:cNvPr id="282" name="Rectangle 281">
            <a:extLst>
              <a:ext uri="{FF2B5EF4-FFF2-40B4-BE49-F238E27FC236}">
                <a16:creationId xmlns:a16="http://schemas.microsoft.com/office/drawing/2014/main" id="{7682F1C4-1D41-DC41-BE2C-12BD5B6BAEA1}"/>
              </a:ext>
            </a:extLst>
          </p:cNvPr>
          <p:cNvSpPr/>
          <p:nvPr/>
        </p:nvSpPr>
        <p:spPr>
          <a:xfrm>
            <a:off x="981108"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287" name="Rectangle 286">
            <a:extLst>
              <a:ext uri="{FF2B5EF4-FFF2-40B4-BE49-F238E27FC236}">
                <a16:creationId xmlns:a16="http://schemas.microsoft.com/office/drawing/2014/main" id="{EA7F68C7-E21A-E144-86DC-06288487C3F1}"/>
              </a:ext>
            </a:extLst>
          </p:cNvPr>
          <p:cNvSpPr/>
          <p:nvPr/>
        </p:nvSpPr>
        <p:spPr>
          <a:xfrm>
            <a:off x="678789" y="2742574"/>
            <a:ext cx="516488"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MNase</a:t>
            </a:r>
          </a:p>
        </p:txBody>
      </p:sp>
      <p:sp>
        <p:nvSpPr>
          <p:cNvPr id="288" name="Rectangle 287">
            <a:extLst>
              <a:ext uri="{FF2B5EF4-FFF2-40B4-BE49-F238E27FC236}">
                <a16:creationId xmlns:a16="http://schemas.microsoft.com/office/drawing/2014/main" id="{D0BE1145-C9A7-F047-9ECF-9E19F136C946}"/>
              </a:ext>
            </a:extLst>
          </p:cNvPr>
          <p:cNvSpPr/>
          <p:nvPr/>
        </p:nvSpPr>
        <p:spPr>
          <a:xfrm>
            <a:off x="1247117" y="2742574"/>
            <a:ext cx="418705"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a:t>
            </a:r>
          </a:p>
        </p:txBody>
      </p:sp>
      <p:cxnSp>
        <p:nvCxnSpPr>
          <p:cNvPr id="289" name="Straight Connector 288">
            <a:extLst>
              <a:ext uri="{FF2B5EF4-FFF2-40B4-BE49-F238E27FC236}">
                <a16:creationId xmlns:a16="http://schemas.microsoft.com/office/drawing/2014/main" id="{CB7C47A2-41C9-F345-B09D-29C8D4029D76}"/>
              </a:ext>
            </a:extLst>
          </p:cNvPr>
          <p:cNvCxnSpPr>
            <a:cxnSpLocks/>
          </p:cNvCxnSpPr>
          <p:nvPr/>
        </p:nvCxnSpPr>
        <p:spPr>
          <a:xfrm flipV="1">
            <a:off x="693985" y="2763946"/>
            <a:ext cx="15681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4A810F0-A51A-FA45-859A-D4261EE7BBFE}"/>
              </a:ext>
            </a:extLst>
          </p:cNvPr>
          <p:cNvCxnSpPr>
            <a:cxnSpLocks/>
          </p:cNvCxnSpPr>
          <p:nvPr/>
        </p:nvCxnSpPr>
        <p:spPr>
          <a:xfrm>
            <a:off x="2287685" y="2763946"/>
            <a:ext cx="511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3BEAE131-DA27-1548-B897-DEF27A73E1D2}"/>
              </a:ext>
            </a:extLst>
          </p:cNvPr>
          <p:cNvSpPr txBox="1"/>
          <p:nvPr/>
        </p:nvSpPr>
        <p:spPr>
          <a:xfrm>
            <a:off x="1327291" y="2573539"/>
            <a:ext cx="40107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MEF</a:t>
            </a:r>
          </a:p>
        </p:txBody>
      </p:sp>
      <p:sp>
        <p:nvSpPr>
          <p:cNvPr id="292" name="TextBox 291">
            <a:extLst>
              <a:ext uri="{FF2B5EF4-FFF2-40B4-BE49-F238E27FC236}">
                <a16:creationId xmlns:a16="http://schemas.microsoft.com/office/drawing/2014/main" id="{7055C45D-801E-B443-A03F-BB62FAEBF581}"/>
              </a:ext>
            </a:extLst>
          </p:cNvPr>
          <p:cNvSpPr txBox="1"/>
          <p:nvPr/>
        </p:nvSpPr>
        <p:spPr>
          <a:xfrm>
            <a:off x="2313921" y="2573539"/>
            <a:ext cx="4026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Etv2</a:t>
            </a:r>
          </a:p>
        </p:txBody>
      </p:sp>
      <p:sp>
        <p:nvSpPr>
          <p:cNvPr id="293" name="Rectangle 292">
            <a:extLst>
              <a:ext uri="{FF2B5EF4-FFF2-40B4-BE49-F238E27FC236}">
                <a16:creationId xmlns:a16="http://schemas.microsoft.com/office/drawing/2014/main" id="{443E6A0F-90AD-5644-8E40-5CEE97E39FDF}"/>
              </a:ext>
            </a:extLst>
          </p:cNvPr>
          <p:cNvSpPr/>
          <p:nvPr/>
        </p:nvSpPr>
        <p:spPr>
          <a:xfrm>
            <a:off x="171354" y="2558151"/>
            <a:ext cx="26321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c</a:t>
            </a:r>
          </a:p>
        </p:txBody>
      </p:sp>
      <p:sp>
        <p:nvSpPr>
          <p:cNvPr id="294" name="Rectangle 293">
            <a:extLst>
              <a:ext uri="{FF2B5EF4-FFF2-40B4-BE49-F238E27FC236}">
                <a16:creationId xmlns:a16="http://schemas.microsoft.com/office/drawing/2014/main" id="{078AEA84-61F9-3B49-92B7-C92D62674BDD}"/>
              </a:ext>
            </a:extLst>
          </p:cNvPr>
          <p:cNvSpPr/>
          <p:nvPr/>
        </p:nvSpPr>
        <p:spPr>
          <a:xfrm>
            <a:off x="1703654" y="2740417"/>
            <a:ext cx="6206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H3K27ac</a:t>
            </a:r>
          </a:p>
        </p:txBody>
      </p:sp>
      <p:sp>
        <p:nvSpPr>
          <p:cNvPr id="295" name="Rectangle 294">
            <a:extLst>
              <a:ext uri="{FF2B5EF4-FFF2-40B4-BE49-F238E27FC236}">
                <a16:creationId xmlns:a16="http://schemas.microsoft.com/office/drawing/2014/main" id="{EC82DDDC-7DEB-6044-BE47-9EB785048B96}"/>
              </a:ext>
            </a:extLst>
          </p:cNvPr>
          <p:cNvSpPr/>
          <p:nvPr/>
        </p:nvSpPr>
        <p:spPr>
          <a:xfrm>
            <a:off x="2247127" y="2740417"/>
            <a:ext cx="60625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D1 (Dox)</a:t>
            </a:r>
          </a:p>
        </p:txBody>
      </p:sp>
      <p:sp>
        <p:nvSpPr>
          <p:cNvPr id="296" name="TextBox 295">
            <a:extLst>
              <a:ext uri="{FF2B5EF4-FFF2-40B4-BE49-F238E27FC236}">
                <a16:creationId xmlns:a16="http://schemas.microsoft.com/office/drawing/2014/main" id="{1A2A7EF6-DA8D-774C-83A6-EEE11535B2AC}"/>
              </a:ext>
            </a:extLst>
          </p:cNvPr>
          <p:cNvSpPr txBox="1"/>
          <p:nvPr/>
        </p:nvSpPr>
        <p:spPr>
          <a:xfrm>
            <a:off x="5496934" y="2741708"/>
            <a:ext cx="623889"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12h(Dox)</a:t>
            </a:r>
          </a:p>
        </p:txBody>
      </p:sp>
      <p:pic>
        <p:nvPicPr>
          <p:cNvPr id="18" name="Picture 17">
            <a:extLst>
              <a:ext uri="{FF2B5EF4-FFF2-40B4-BE49-F238E27FC236}">
                <a16:creationId xmlns:a16="http://schemas.microsoft.com/office/drawing/2014/main" id="{F3306DC9-941E-BC43-937A-BBFEE4F94269}"/>
              </a:ext>
            </a:extLst>
          </p:cNvPr>
          <p:cNvPicPr>
            <a:picLocks noChangeAspect="1"/>
          </p:cNvPicPr>
          <p:nvPr/>
        </p:nvPicPr>
        <p:blipFill>
          <a:blip r:embed="rId7"/>
          <a:stretch>
            <a:fillRect/>
          </a:stretch>
        </p:blipFill>
        <p:spPr>
          <a:xfrm>
            <a:off x="3347945" y="2915381"/>
            <a:ext cx="2682062" cy="1709418"/>
          </a:xfrm>
          <a:prstGeom prst="rect">
            <a:avLst/>
          </a:prstGeom>
        </p:spPr>
      </p:pic>
      <p:sp>
        <p:nvSpPr>
          <p:cNvPr id="297" name="TextBox 296">
            <a:extLst>
              <a:ext uri="{FF2B5EF4-FFF2-40B4-BE49-F238E27FC236}">
                <a16:creationId xmlns:a16="http://schemas.microsoft.com/office/drawing/2014/main" id="{EECB8A39-ED37-CA40-A422-45F75119F156}"/>
              </a:ext>
            </a:extLst>
          </p:cNvPr>
          <p:cNvSpPr txBox="1"/>
          <p:nvPr/>
        </p:nvSpPr>
        <p:spPr>
          <a:xfrm>
            <a:off x="3963725" y="2741708"/>
            <a:ext cx="41870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Brg1</a:t>
            </a:r>
          </a:p>
        </p:txBody>
      </p:sp>
      <p:sp>
        <p:nvSpPr>
          <p:cNvPr id="298" name="TextBox 297">
            <a:extLst>
              <a:ext uri="{FF2B5EF4-FFF2-40B4-BE49-F238E27FC236}">
                <a16:creationId xmlns:a16="http://schemas.microsoft.com/office/drawing/2014/main" id="{C168EAF4-A69F-A54F-B055-FFC399C19B19}"/>
              </a:ext>
            </a:extLst>
          </p:cNvPr>
          <p:cNvSpPr txBox="1"/>
          <p:nvPr/>
        </p:nvSpPr>
        <p:spPr>
          <a:xfrm>
            <a:off x="4413337" y="2741708"/>
            <a:ext cx="620683"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H3K27ac</a:t>
            </a:r>
          </a:p>
        </p:txBody>
      </p:sp>
      <p:pic>
        <p:nvPicPr>
          <p:cNvPr id="299" name="Picture 298">
            <a:extLst>
              <a:ext uri="{FF2B5EF4-FFF2-40B4-BE49-F238E27FC236}">
                <a16:creationId xmlns:a16="http://schemas.microsoft.com/office/drawing/2014/main" id="{F70AA27B-79B6-F34E-B357-2E367D14FA4E}"/>
              </a:ext>
            </a:extLst>
          </p:cNvPr>
          <p:cNvPicPr>
            <a:picLocks/>
          </p:cNvPicPr>
          <p:nvPr/>
        </p:nvPicPr>
        <p:blipFill>
          <a:blip r:embed="rId8"/>
          <a:stretch>
            <a:fillRect/>
          </a:stretch>
        </p:blipFill>
        <p:spPr>
          <a:xfrm rot="5400000">
            <a:off x="4640475" y="4578935"/>
            <a:ext cx="155448" cy="502920"/>
          </a:xfrm>
          <a:prstGeom prst="rect">
            <a:avLst/>
          </a:prstGeom>
        </p:spPr>
      </p:pic>
      <p:pic>
        <p:nvPicPr>
          <p:cNvPr id="300" name="Picture 299">
            <a:extLst>
              <a:ext uri="{FF2B5EF4-FFF2-40B4-BE49-F238E27FC236}">
                <a16:creationId xmlns:a16="http://schemas.microsoft.com/office/drawing/2014/main" id="{7D93DA74-A557-DF46-A70C-3A857CD18B4A}"/>
              </a:ext>
            </a:extLst>
          </p:cNvPr>
          <p:cNvPicPr>
            <a:picLocks noChangeAspect="1"/>
          </p:cNvPicPr>
          <p:nvPr/>
        </p:nvPicPr>
        <p:blipFill>
          <a:blip r:embed="rId9"/>
          <a:stretch>
            <a:fillRect/>
          </a:stretch>
        </p:blipFill>
        <p:spPr>
          <a:xfrm rot="5400000">
            <a:off x="4069806" y="4570045"/>
            <a:ext cx="155447" cy="520700"/>
          </a:xfrm>
          <a:prstGeom prst="rect">
            <a:avLst/>
          </a:prstGeom>
        </p:spPr>
      </p:pic>
      <p:grpSp>
        <p:nvGrpSpPr>
          <p:cNvPr id="302" name="Group 301">
            <a:extLst>
              <a:ext uri="{FF2B5EF4-FFF2-40B4-BE49-F238E27FC236}">
                <a16:creationId xmlns:a16="http://schemas.microsoft.com/office/drawing/2014/main" id="{83F56FC7-53CD-F24D-95D1-67FCEDE77189}"/>
              </a:ext>
            </a:extLst>
          </p:cNvPr>
          <p:cNvGrpSpPr/>
          <p:nvPr/>
        </p:nvGrpSpPr>
        <p:grpSpPr>
          <a:xfrm>
            <a:off x="4891362" y="4582319"/>
            <a:ext cx="696686" cy="215444"/>
            <a:chOff x="565959" y="3347419"/>
            <a:chExt cx="696686" cy="215444"/>
          </a:xfrm>
        </p:grpSpPr>
        <p:sp>
          <p:nvSpPr>
            <p:cNvPr id="304" name="Rectangle 303">
              <a:extLst>
                <a:ext uri="{FF2B5EF4-FFF2-40B4-BE49-F238E27FC236}">
                  <a16:creationId xmlns:a16="http://schemas.microsoft.com/office/drawing/2014/main" id="{43807F72-ED39-9E47-889D-8C3E3EBFBCFE}"/>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5" name="Rectangle 304">
              <a:extLst>
                <a:ext uri="{FF2B5EF4-FFF2-40B4-BE49-F238E27FC236}">
                  <a16:creationId xmlns:a16="http://schemas.microsoft.com/office/drawing/2014/main" id="{4E2444BC-B447-774E-82A8-2A2227405793}"/>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6" name="Rectangle 305">
              <a:extLst>
                <a:ext uri="{FF2B5EF4-FFF2-40B4-BE49-F238E27FC236}">
                  <a16:creationId xmlns:a16="http://schemas.microsoft.com/office/drawing/2014/main" id="{578BB7F0-D413-984A-AEC2-01C404A78C93}"/>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7" name="Group 306">
            <a:extLst>
              <a:ext uri="{FF2B5EF4-FFF2-40B4-BE49-F238E27FC236}">
                <a16:creationId xmlns:a16="http://schemas.microsoft.com/office/drawing/2014/main" id="{E64536A3-3645-6341-B99E-2517D3077784}"/>
              </a:ext>
            </a:extLst>
          </p:cNvPr>
          <p:cNvGrpSpPr/>
          <p:nvPr/>
        </p:nvGrpSpPr>
        <p:grpSpPr>
          <a:xfrm>
            <a:off x="5431951" y="4577814"/>
            <a:ext cx="696686" cy="215444"/>
            <a:chOff x="565959" y="3347419"/>
            <a:chExt cx="696686" cy="215444"/>
          </a:xfrm>
        </p:grpSpPr>
        <p:sp>
          <p:nvSpPr>
            <p:cNvPr id="309" name="Rectangle 308">
              <a:extLst>
                <a:ext uri="{FF2B5EF4-FFF2-40B4-BE49-F238E27FC236}">
                  <a16:creationId xmlns:a16="http://schemas.microsoft.com/office/drawing/2014/main" id="{DEAB1878-665A-C747-8EBC-6DFA3836DC4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0" name="Rectangle 309">
              <a:extLst>
                <a:ext uri="{FF2B5EF4-FFF2-40B4-BE49-F238E27FC236}">
                  <a16:creationId xmlns:a16="http://schemas.microsoft.com/office/drawing/2014/main" id="{95B7C976-6B05-A64E-A4DD-B1AD706A7546}"/>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2" name="Rectangle 311">
              <a:extLst>
                <a:ext uri="{FF2B5EF4-FFF2-40B4-BE49-F238E27FC236}">
                  <a16:creationId xmlns:a16="http://schemas.microsoft.com/office/drawing/2014/main" id="{7B087194-4796-6740-BB44-E0DEC2B13A1D}"/>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sp>
        <p:nvSpPr>
          <p:cNvPr id="317" name="Rectangle 316">
            <a:extLst>
              <a:ext uri="{FF2B5EF4-FFF2-40B4-BE49-F238E27FC236}">
                <a16:creationId xmlns:a16="http://schemas.microsoft.com/office/drawing/2014/main" id="{774A96A8-8770-5542-8644-620823177F8A}"/>
              </a:ext>
            </a:extLst>
          </p:cNvPr>
          <p:cNvSpPr/>
          <p:nvPr/>
        </p:nvSpPr>
        <p:spPr>
          <a:xfrm>
            <a:off x="4224191" y="4728130"/>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5</a:t>
            </a:r>
          </a:p>
        </p:txBody>
      </p:sp>
      <p:sp>
        <p:nvSpPr>
          <p:cNvPr id="318" name="Rectangle 317">
            <a:extLst>
              <a:ext uri="{FF2B5EF4-FFF2-40B4-BE49-F238E27FC236}">
                <a16:creationId xmlns:a16="http://schemas.microsoft.com/office/drawing/2014/main" id="{B39595AB-9D01-C54A-A342-9152B50300D9}"/>
              </a:ext>
            </a:extLst>
          </p:cNvPr>
          <p:cNvSpPr/>
          <p:nvPr/>
        </p:nvSpPr>
        <p:spPr>
          <a:xfrm>
            <a:off x="4744243"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pic>
        <p:nvPicPr>
          <p:cNvPr id="25" name="Picture 24">
            <a:extLst>
              <a:ext uri="{FF2B5EF4-FFF2-40B4-BE49-F238E27FC236}">
                <a16:creationId xmlns:a16="http://schemas.microsoft.com/office/drawing/2014/main" id="{7AB8288D-6678-8049-ADAE-CC4C11D27A26}"/>
              </a:ext>
            </a:extLst>
          </p:cNvPr>
          <p:cNvPicPr>
            <a:picLocks noChangeAspect="1"/>
          </p:cNvPicPr>
          <p:nvPr/>
        </p:nvPicPr>
        <p:blipFill>
          <a:blip r:embed="rId10"/>
          <a:stretch>
            <a:fillRect/>
          </a:stretch>
        </p:blipFill>
        <p:spPr>
          <a:xfrm>
            <a:off x="674246" y="2918290"/>
            <a:ext cx="2145765" cy="1706800"/>
          </a:xfrm>
          <a:prstGeom prst="rect">
            <a:avLst/>
          </a:prstGeom>
        </p:spPr>
      </p:pic>
      <p:grpSp>
        <p:nvGrpSpPr>
          <p:cNvPr id="319" name="Group 318">
            <a:extLst>
              <a:ext uri="{FF2B5EF4-FFF2-40B4-BE49-F238E27FC236}">
                <a16:creationId xmlns:a16="http://schemas.microsoft.com/office/drawing/2014/main" id="{7F7E8A8E-CA00-5D47-ABE4-0288EFB3D5F5}"/>
              </a:ext>
            </a:extLst>
          </p:cNvPr>
          <p:cNvGrpSpPr/>
          <p:nvPr/>
        </p:nvGrpSpPr>
        <p:grpSpPr>
          <a:xfrm>
            <a:off x="2212249" y="4581010"/>
            <a:ext cx="696686" cy="215444"/>
            <a:chOff x="565959" y="3347419"/>
            <a:chExt cx="696686" cy="215444"/>
          </a:xfrm>
        </p:grpSpPr>
        <p:sp>
          <p:nvSpPr>
            <p:cNvPr id="320" name="Rectangle 319">
              <a:extLst>
                <a:ext uri="{FF2B5EF4-FFF2-40B4-BE49-F238E27FC236}">
                  <a16:creationId xmlns:a16="http://schemas.microsoft.com/office/drawing/2014/main" id="{5708D530-8C83-8042-B7A7-9CC28190086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1" name="Rectangle 320">
              <a:extLst>
                <a:ext uri="{FF2B5EF4-FFF2-40B4-BE49-F238E27FC236}">
                  <a16:creationId xmlns:a16="http://schemas.microsoft.com/office/drawing/2014/main" id="{2FC45E63-0398-304A-B8C7-FD9E6E2868E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2" name="Rectangle 321">
              <a:extLst>
                <a:ext uri="{FF2B5EF4-FFF2-40B4-BE49-F238E27FC236}">
                  <a16:creationId xmlns:a16="http://schemas.microsoft.com/office/drawing/2014/main" id="{76779E1B-1E05-E24F-985B-B81CB3E8B3B8}"/>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323" name="Picture 322">
            <a:extLst>
              <a:ext uri="{FF2B5EF4-FFF2-40B4-BE49-F238E27FC236}">
                <a16:creationId xmlns:a16="http://schemas.microsoft.com/office/drawing/2014/main" id="{3CE9E525-062A-1641-99F5-28CBF233526A}"/>
              </a:ext>
            </a:extLst>
          </p:cNvPr>
          <p:cNvPicPr>
            <a:picLocks noChangeAspect="1"/>
          </p:cNvPicPr>
          <p:nvPr/>
        </p:nvPicPr>
        <p:blipFill>
          <a:blip r:embed="rId6"/>
          <a:stretch>
            <a:fillRect/>
          </a:stretch>
        </p:blipFill>
        <p:spPr>
          <a:xfrm rot="5400000">
            <a:off x="2469677" y="4579360"/>
            <a:ext cx="157418" cy="502071"/>
          </a:xfrm>
          <a:prstGeom prst="rect">
            <a:avLst/>
          </a:prstGeom>
        </p:spPr>
      </p:pic>
      <p:sp>
        <p:nvSpPr>
          <p:cNvPr id="324" name="Rectangle 323">
            <a:extLst>
              <a:ext uri="{FF2B5EF4-FFF2-40B4-BE49-F238E27FC236}">
                <a16:creationId xmlns:a16="http://schemas.microsoft.com/office/drawing/2014/main" id="{CDF798B9-8BD2-1C45-BFEC-94F617AC48B6}"/>
              </a:ext>
            </a:extLst>
          </p:cNvPr>
          <p:cNvSpPr/>
          <p:nvPr/>
        </p:nvSpPr>
        <p:spPr>
          <a:xfrm>
            <a:off x="2572556"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grpSp>
        <p:nvGrpSpPr>
          <p:cNvPr id="325" name="Group 324">
            <a:extLst>
              <a:ext uri="{FF2B5EF4-FFF2-40B4-BE49-F238E27FC236}">
                <a16:creationId xmlns:a16="http://schemas.microsoft.com/office/drawing/2014/main" id="{3C9B9DF6-C9C9-0447-8896-3B30AD03D9A7}"/>
              </a:ext>
            </a:extLst>
          </p:cNvPr>
          <p:cNvGrpSpPr/>
          <p:nvPr/>
        </p:nvGrpSpPr>
        <p:grpSpPr>
          <a:xfrm>
            <a:off x="1648356" y="4581010"/>
            <a:ext cx="696686" cy="215444"/>
            <a:chOff x="565959" y="3347419"/>
            <a:chExt cx="696686" cy="215444"/>
          </a:xfrm>
        </p:grpSpPr>
        <p:sp>
          <p:nvSpPr>
            <p:cNvPr id="326" name="Rectangle 325">
              <a:extLst>
                <a:ext uri="{FF2B5EF4-FFF2-40B4-BE49-F238E27FC236}">
                  <a16:creationId xmlns:a16="http://schemas.microsoft.com/office/drawing/2014/main" id="{CA9726EB-7FEB-664C-BF08-6515E97C324F}"/>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7" name="Rectangle 326">
              <a:extLst>
                <a:ext uri="{FF2B5EF4-FFF2-40B4-BE49-F238E27FC236}">
                  <a16:creationId xmlns:a16="http://schemas.microsoft.com/office/drawing/2014/main" id="{E9045533-E29E-A842-A487-88B0EF94AC9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8" name="Rectangle 327">
              <a:extLst>
                <a:ext uri="{FF2B5EF4-FFF2-40B4-BE49-F238E27FC236}">
                  <a16:creationId xmlns:a16="http://schemas.microsoft.com/office/drawing/2014/main" id="{1D3E9D5D-10B1-FB40-826C-19A5BD10D5F3}"/>
                </a:ext>
              </a:extLst>
            </p:cNvPr>
            <p:cNvSpPr/>
            <p:nvPr/>
          </p:nvSpPr>
          <p:spPr>
            <a:xfrm>
              <a:off x="780291"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329" name="Picture 328">
            <a:extLst>
              <a:ext uri="{FF2B5EF4-FFF2-40B4-BE49-F238E27FC236}">
                <a16:creationId xmlns:a16="http://schemas.microsoft.com/office/drawing/2014/main" id="{C630F82C-B536-F641-8EA2-418047386191}"/>
              </a:ext>
            </a:extLst>
          </p:cNvPr>
          <p:cNvPicPr>
            <a:picLocks/>
          </p:cNvPicPr>
          <p:nvPr/>
        </p:nvPicPr>
        <p:blipFill>
          <a:blip r:embed="rId8"/>
          <a:stretch>
            <a:fillRect/>
          </a:stretch>
        </p:blipFill>
        <p:spPr>
          <a:xfrm rot="5400000">
            <a:off x="1952350" y="4578935"/>
            <a:ext cx="155448" cy="502920"/>
          </a:xfrm>
          <a:prstGeom prst="rect">
            <a:avLst/>
          </a:prstGeom>
        </p:spPr>
      </p:pic>
      <p:pic>
        <p:nvPicPr>
          <p:cNvPr id="330" name="Picture 329">
            <a:extLst>
              <a:ext uri="{FF2B5EF4-FFF2-40B4-BE49-F238E27FC236}">
                <a16:creationId xmlns:a16="http://schemas.microsoft.com/office/drawing/2014/main" id="{7AA06909-86E0-B44C-A89A-92A6C236ACC7}"/>
              </a:ext>
            </a:extLst>
          </p:cNvPr>
          <p:cNvPicPr>
            <a:picLocks noChangeAspect="1"/>
          </p:cNvPicPr>
          <p:nvPr/>
        </p:nvPicPr>
        <p:blipFill>
          <a:blip r:embed="rId9"/>
          <a:stretch>
            <a:fillRect/>
          </a:stretch>
        </p:blipFill>
        <p:spPr>
          <a:xfrm rot="5400000">
            <a:off x="1400354" y="4570045"/>
            <a:ext cx="155447" cy="520700"/>
          </a:xfrm>
          <a:prstGeom prst="rect">
            <a:avLst/>
          </a:prstGeom>
        </p:spPr>
      </p:pic>
      <p:sp>
        <p:nvSpPr>
          <p:cNvPr id="331" name="Rectangle 330">
            <a:extLst>
              <a:ext uri="{FF2B5EF4-FFF2-40B4-BE49-F238E27FC236}">
                <a16:creationId xmlns:a16="http://schemas.microsoft.com/office/drawing/2014/main" id="{FC5C847B-BD2D-364E-BD17-CFE52998534A}"/>
              </a:ext>
            </a:extLst>
          </p:cNvPr>
          <p:cNvSpPr/>
          <p:nvPr/>
        </p:nvSpPr>
        <p:spPr>
          <a:xfrm>
            <a:off x="2042089" y="4722673"/>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32" name="Rectangle 331">
            <a:extLst>
              <a:ext uri="{FF2B5EF4-FFF2-40B4-BE49-F238E27FC236}">
                <a16:creationId xmlns:a16="http://schemas.microsoft.com/office/drawing/2014/main" id="{4287D06B-4195-CB45-9695-9DA63EE35CEE}"/>
              </a:ext>
            </a:extLst>
          </p:cNvPr>
          <p:cNvSpPr/>
          <p:nvPr/>
        </p:nvSpPr>
        <p:spPr>
          <a:xfrm>
            <a:off x="1555953" y="4722673"/>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a:t>
            </a:r>
          </a:p>
        </p:txBody>
      </p:sp>
      <p:sp>
        <p:nvSpPr>
          <p:cNvPr id="340" name="Rectangle 339">
            <a:extLst>
              <a:ext uri="{FF2B5EF4-FFF2-40B4-BE49-F238E27FC236}">
                <a16:creationId xmlns:a16="http://schemas.microsoft.com/office/drawing/2014/main" id="{05EC8B33-1545-BA45-B710-587DD150E396}"/>
              </a:ext>
            </a:extLst>
          </p:cNvPr>
          <p:cNvSpPr/>
          <p:nvPr/>
        </p:nvSpPr>
        <p:spPr>
          <a:xfrm>
            <a:off x="175361" y="339127"/>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a</a:t>
            </a:r>
          </a:p>
        </p:txBody>
      </p:sp>
      <p:pic>
        <p:nvPicPr>
          <p:cNvPr id="341" name="Picture 340">
            <a:extLst>
              <a:ext uri="{FF2B5EF4-FFF2-40B4-BE49-F238E27FC236}">
                <a16:creationId xmlns:a16="http://schemas.microsoft.com/office/drawing/2014/main" id="{3AE79A91-DBCA-B04F-86D2-8C67D8B74A82}"/>
              </a:ext>
            </a:extLst>
          </p:cNvPr>
          <p:cNvPicPr>
            <a:picLocks noChangeAspect="1"/>
          </p:cNvPicPr>
          <p:nvPr/>
        </p:nvPicPr>
        <p:blipFill>
          <a:blip r:embed="rId11"/>
          <a:stretch>
            <a:fillRect/>
          </a:stretch>
        </p:blipFill>
        <p:spPr>
          <a:xfrm rot="20356599">
            <a:off x="469635" y="512806"/>
            <a:ext cx="1984690" cy="1776834"/>
          </a:xfrm>
          <a:prstGeom prst="rect">
            <a:avLst/>
          </a:prstGeom>
        </p:spPr>
      </p:pic>
      <p:sp>
        <p:nvSpPr>
          <p:cNvPr id="342" name="Rectangle 341">
            <a:extLst>
              <a:ext uri="{FF2B5EF4-FFF2-40B4-BE49-F238E27FC236}">
                <a16:creationId xmlns:a16="http://schemas.microsoft.com/office/drawing/2014/main" id="{F75C4B3F-1E94-C149-8E84-592EFC0203BD}"/>
              </a:ext>
            </a:extLst>
          </p:cNvPr>
          <p:cNvSpPr/>
          <p:nvPr/>
        </p:nvSpPr>
        <p:spPr>
          <a:xfrm>
            <a:off x="1028546" y="1228555"/>
            <a:ext cx="643125"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MEF</a:t>
            </a:r>
          </a:p>
          <a:p>
            <a:pPr algn="ctr"/>
            <a:r>
              <a:rPr lang="en-US" sz="1000" b="1" dirty="0">
                <a:latin typeface="Arial" panose="020B0604020202020204" pitchFamily="34" charset="0"/>
                <a:cs typeface="Arial" panose="020B0604020202020204" pitchFamily="34" charset="0"/>
              </a:rPr>
              <a:t>119,260</a:t>
            </a:r>
          </a:p>
        </p:txBody>
      </p:sp>
      <p:sp>
        <p:nvSpPr>
          <p:cNvPr id="345" name="Rectangle 344">
            <a:extLst>
              <a:ext uri="{FF2B5EF4-FFF2-40B4-BE49-F238E27FC236}">
                <a16:creationId xmlns:a16="http://schemas.microsoft.com/office/drawing/2014/main" id="{706E46C3-6DC3-5D42-9A92-91CB9ECBDE67}"/>
              </a:ext>
            </a:extLst>
          </p:cNvPr>
          <p:cNvSpPr/>
          <p:nvPr/>
        </p:nvSpPr>
        <p:spPr>
          <a:xfrm>
            <a:off x="1899938" y="462237"/>
            <a:ext cx="502061"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EB</a:t>
            </a:r>
          </a:p>
          <a:p>
            <a:pPr algn="ctr"/>
            <a:r>
              <a:rPr lang="en-US" sz="1000" b="1" dirty="0">
                <a:latin typeface="Arial" panose="020B0604020202020204" pitchFamily="34" charset="0"/>
                <a:cs typeface="Arial" panose="020B0604020202020204" pitchFamily="34" charset="0"/>
              </a:rPr>
              <a:t>6,273</a:t>
            </a:r>
          </a:p>
        </p:txBody>
      </p:sp>
      <p:sp>
        <p:nvSpPr>
          <p:cNvPr id="347" name="Rectangle 346">
            <a:extLst>
              <a:ext uri="{FF2B5EF4-FFF2-40B4-BE49-F238E27FC236}">
                <a16:creationId xmlns:a16="http://schemas.microsoft.com/office/drawing/2014/main" id="{CE611B37-60D6-3643-9E04-5C0F6BE3FF41}"/>
              </a:ext>
            </a:extLst>
          </p:cNvPr>
          <p:cNvSpPr/>
          <p:nvPr/>
        </p:nvSpPr>
        <p:spPr>
          <a:xfrm>
            <a:off x="1683406" y="1105445"/>
            <a:ext cx="572593"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11,751</a:t>
            </a:r>
          </a:p>
        </p:txBody>
      </p:sp>
      <p:sp>
        <p:nvSpPr>
          <p:cNvPr id="353" name="Rectangle 352">
            <a:extLst>
              <a:ext uri="{FF2B5EF4-FFF2-40B4-BE49-F238E27FC236}">
                <a16:creationId xmlns:a16="http://schemas.microsoft.com/office/drawing/2014/main" id="{79DA98BE-5257-A44F-9B35-D1D4BBBF579D}"/>
              </a:ext>
            </a:extLst>
          </p:cNvPr>
          <p:cNvSpPr/>
          <p:nvPr/>
        </p:nvSpPr>
        <p:spPr>
          <a:xfrm>
            <a:off x="2544245" y="339126"/>
            <a:ext cx="23983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b</a:t>
            </a:r>
          </a:p>
        </p:txBody>
      </p:sp>
      <p:sp>
        <p:nvSpPr>
          <p:cNvPr id="33" name="Rectangle 32">
            <a:extLst>
              <a:ext uri="{FF2B5EF4-FFF2-40B4-BE49-F238E27FC236}">
                <a16:creationId xmlns:a16="http://schemas.microsoft.com/office/drawing/2014/main" id="{FD6E9609-692A-054E-ABCC-D8CC0CE6BA7D}"/>
              </a:ext>
            </a:extLst>
          </p:cNvPr>
          <p:cNvSpPr/>
          <p:nvPr/>
        </p:nvSpPr>
        <p:spPr>
          <a:xfrm>
            <a:off x="2966156" y="220345"/>
            <a:ext cx="914400" cy="237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E216DCC6-B0E5-B140-B7FC-C957493D2D17}"/>
              </a:ext>
            </a:extLst>
          </p:cNvPr>
          <p:cNvSpPr/>
          <p:nvPr/>
        </p:nvSpPr>
        <p:spPr>
          <a:xfrm>
            <a:off x="2560414" y="671200"/>
            <a:ext cx="365113" cy="1431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84176CEC-7978-E945-B3CE-0A9D427267C5}"/>
              </a:ext>
            </a:extLst>
          </p:cNvPr>
          <p:cNvSpPr/>
          <p:nvPr/>
        </p:nvSpPr>
        <p:spPr>
          <a:xfrm>
            <a:off x="2604476" y="678772"/>
            <a:ext cx="362600"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EB</a:t>
            </a:r>
          </a:p>
        </p:txBody>
      </p:sp>
      <p:sp>
        <p:nvSpPr>
          <p:cNvPr id="360" name="Rectangle 359">
            <a:extLst>
              <a:ext uri="{FF2B5EF4-FFF2-40B4-BE49-F238E27FC236}">
                <a16:creationId xmlns:a16="http://schemas.microsoft.com/office/drawing/2014/main" id="{840915FE-9D70-A848-9165-02BE998CB65E}"/>
              </a:ext>
            </a:extLst>
          </p:cNvPr>
          <p:cNvSpPr/>
          <p:nvPr/>
        </p:nvSpPr>
        <p:spPr>
          <a:xfrm>
            <a:off x="2557989" y="1181161"/>
            <a:ext cx="45557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MEF</a:t>
            </a:r>
          </a:p>
        </p:txBody>
      </p:sp>
      <p:sp>
        <p:nvSpPr>
          <p:cNvPr id="372" name="Rectangle 371">
            <a:extLst>
              <a:ext uri="{FF2B5EF4-FFF2-40B4-BE49-F238E27FC236}">
                <a16:creationId xmlns:a16="http://schemas.microsoft.com/office/drawing/2014/main" id="{2F5FCC46-D40B-F04C-9014-903808771E6E}"/>
              </a:ext>
            </a:extLst>
          </p:cNvPr>
          <p:cNvSpPr/>
          <p:nvPr/>
        </p:nvSpPr>
        <p:spPr>
          <a:xfrm>
            <a:off x="2557990" y="1683551"/>
            <a:ext cx="455573"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EB&amp;</a:t>
            </a:r>
          </a:p>
          <a:p>
            <a:pPr algn="ctr"/>
            <a:r>
              <a:rPr lang="en-US" sz="1000" b="1" dirty="0">
                <a:latin typeface="Arial" panose="020B0604020202020204" pitchFamily="34" charset="0"/>
                <a:cs typeface="Arial" panose="020B0604020202020204" pitchFamily="34" charset="0"/>
              </a:rPr>
              <a:t>MEF</a:t>
            </a:r>
          </a:p>
        </p:txBody>
      </p:sp>
      <p:sp>
        <p:nvSpPr>
          <p:cNvPr id="375" name="Rectangle 374">
            <a:extLst>
              <a:ext uri="{FF2B5EF4-FFF2-40B4-BE49-F238E27FC236}">
                <a16:creationId xmlns:a16="http://schemas.microsoft.com/office/drawing/2014/main" id="{5D3CBA55-CAA7-7D47-ABEC-7521BEC1E0F2}"/>
              </a:ext>
            </a:extLst>
          </p:cNvPr>
          <p:cNvSpPr/>
          <p:nvPr/>
        </p:nvSpPr>
        <p:spPr>
          <a:xfrm>
            <a:off x="2953552" y="2245992"/>
            <a:ext cx="2095655" cy="237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DE5C72EA-58D3-C74D-AE63-AE69B8B65DA6}"/>
              </a:ext>
            </a:extLst>
          </p:cNvPr>
          <p:cNvSpPr/>
          <p:nvPr/>
        </p:nvSpPr>
        <p:spPr>
          <a:xfrm>
            <a:off x="2931613" y="2201912"/>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0</a:t>
            </a:r>
          </a:p>
        </p:txBody>
      </p:sp>
      <p:sp>
        <p:nvSpPr>
          <p:cNvPr id="379" name="Rectangle 378">
            <a:extLst>
              <a:ext uri="{FF2B5EF4-FFF2-40B4-BE49-F238E27FC236}">
                <a16:creationId xmlns:a16="http://schemas.microsoft.com/office/drawing/2014/main" id="{0DEB2FE6-582E-4344-AC15-0E05C4E5FD0E}"/>
              </a:ext>
            </a:extLst>
          </p:cNvPr>
          <p:cNvSpPr/>
          <p:nvPr/>
        </p:nvSpPr>
        <p:spPr>
          <a:xfrm>
            <a:off x="3230331" y="2201912"/>
            <a:ext cx="43954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25%</a:t>
            </a:r>
          </a:p>
        </p:txBody>
      </p:sp>
      <p:sp>
        <p:nvSpPr>
          <p:cNvPr id="381" name="Rectangle 380">
            <a:extLst>
              <a:ext uri="{FF2B5EF4-FFF2-40B4-BE49-F238E27FC236}">
                <a16:creationId xmlns:a16="http://schemas.microsoft.com/office/drawing/2014/main" id="{82F31770-A26F-7146-B31B-494E68AF02FE}"/>
              </a:ext>
            </a:extLst>
          </p:cNvPr>
          <p:cNvSpPr/>
          <p:nvPr/>
        </p:nvSpPr>
        <p:spPr>
          <a:xfrm>
            <a:off x="3713395" y="2201912"/>
            <a:ext cx="43954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50%</a:t>
            </a:r>
          </a:p>
        </p:txBody>
      </p:sp>
      <p:sp>
        <p:nvSpPr>
          <p:cNvPr id="383" name="Rectangle 382">
            <a:extLst>
              <a:ext uri="{FF2B5EF4-FFF2-40B4-BE49-F238E27FC236}">
                <a16:creationId xmlns:a16="http://schemas.microsoft.com/office/drawing/2014/main" id="{E22F19AB-826A-4843-AE79-C7BB427BD04C}"/>
              </a:ext>
            </a:extLst>
          </p:cNvPr>
          <p:cNvSpPr/>
          <p:nvPr/>
        </p:nvSpPr>
        <p:spPr>
          <a:xfrm>
            <a:off x="4196459" y="2201912"/>
            <a:ext cx="439544"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75%</a:t>
            </a:r>
          </a:p>
        </p:txBody>
      </p:sp>
      <p:sp>
        <p:nvSpPr>
          <p:cNvPr id="385" name="Rectangle 384">
            <a:extLst>
              <a:ext uri="{FF2B5EF4-FFF2-40B4-BE49-F238E27FC236}">
                <a16:creationId xmlns:a16="http://schemas.microsoft.com/office/drawing/2014/main" id="{907B1666-CE03-3342-BF96-DE4589007222}"/>
              </a:ext>
            </a:extLst>
          </p:cNvPr>
          <p:cNvSpPr/>
          <p:nvPr/>
        </p:nvSpPr>
        <p:spPr>
          <a:xfrm>
            <a:off x="4679525" y="2201912"/>
            <a:ext cx="510076"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100%</a:t>
            </a:r>
          </a:p>
        </p:txBody>
      </p:sp>
      <p:sp>
        <p:nvSpPr>
          <p:cNvPr id="389" name="Rectangle 388">
            <a:extLst>
              <a:ext uri="{FF2B5EF4-FFF2-40B4-BE49-F238E27FC236}">
                <a16:creationId xmlns:a16="http://schemas.microsoft.com/office/drawing/2014/main" id="{81A27348-4F60-C44C-B6F1-F891FBD80DC1}"/>
              </a:ext>
            </a:extLst>
          </p:cNvPr>
          <p:cNvSpPr/>
          <p:nvPr/>
        </p:nvSpPr>
        <p:spPr>
          <a:xfrm>
            <a:off x="578578" y="3497698"/>
            <a:ext cx="91440" cy="724467"/>
          </a:xfrm>
          <a:prstGeom prst="rect">
            <a:avLst/>
          </a:prstGeom>
          <a:solidFill>
            <a:srgbClr val="91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74184A6-9DA0-FE49-BD8F-69B2DA9618F7}"/>
              </a:ext>
            </a:extLst>
          </p:cNvPr>
          <p:cNvPicPr>
            <a:picLocks noChangeAspect="1"/>
          </p:cNvPicPr>
          <p:nvPr/>
        </p:nvPicPr>
        <p:blipFill>
          <a:blip r:embed="rId12"/>
          <a:stretch>
            <a:fillRect/>
          </a:stretch>
        </p:blipFill>
        <p:spPr>
          <a:xfrm>
            <a:off x="698139" y="5185754"/>
            <a:ext cx="1681956" cy="817272"/>
          </a:xfrm>
          <a:prstGeom prst="rect">
            <a:avLst/>
          </a:prstGeom>
        </p:spPr>
      </p:pic>
      <p:sp>
        <p:nvSpPr>
          <p:cNvPr id="39" name="Rectangle 38">
            <a:extLst>
              <a:ext uri="{FF2B5EF4-FFF2-40B4-BE49-F238E27FC236}">
                <a16:creationId xmlns:a16="http://schemas.microsoft.com/office/drawing/2014/main" id="{CC9FC795-FEB1-8944-8BEF-02D3F875B8EF}"/>
              </a:ext>
            </a:extLst>
          </p:cNvPr>
          <p:cNvSpPr/>
          <p:nvPr/>
        </p:nvSpPr>
        <p:spPr>
          <a:xfrm>
            <a:off x="785805" y="5783946"/>
            <a:ext cx="1992456" cy="17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17849BA-F9CC-944C-8888-EC4B17960561}"/>
              </a:ext>
            </a:extLst>
          </p:cNvPr>
          <p:cNvPicPr>
            <a:picLocks noChangeAspect="1"/>
          </p:cNvPicPr>
          <p:nvPr/>
        </p:nvPicPr>
        <p:blipFill>
          <a:blip r:embed="rId13"/>
          <a:stretch>
            <a:fillRect/>
          </a:stretch>
        </p:blipFill>
        <p:spPr>
          <a:xfrm>
            <a:off x="1137877" y="5782451"/>
            <a:ext cx="1336673" cy="688015"/>
          </a:xfrm>
          <a:prstGeom prst="rect">
            <a:avLst/>
          </a:prstGeom>
        </p:spPr>
      </p:pic>
      <p:sp>
        <p:nvSpPr>
          <p:cNvPr id="430" name="Rectangle 429">
            <a:extLst>
              <a:ext uri="{FF2B5EF4-FFF2-40B4-BE49-F238E27FC236}">
                <a16:creationId xmlns:a16="http://schemas.microsoft.com/office/drawing/2014/main" id="{40ECC444-BA97-FE43-9315-2BE71CADA851}"/>
              </a:ext>
            </a:extLst>
          </p:cNvPr>
          <p:cNvSpPr/>
          <p:nvPr/>
        </p:nvSpPr>
        <p:spPr>
          <a:xfrm>
            <a:off x="802099" y="6280750"/>
            <a:ext cx="1992456" cy="17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0219C66-1A93-BD40-A73A-9507DB9A4A92}"/>
              </a:ext>
            </a:extLst>
          </p:cNvPr>
          <p:cNvSpPr/>
          <p:nvPr/>
        </p:nvSpPr>
        <p:spPr>
          <a:xfrm>
            <a:off x="1397028" y="5255507"/>
            <a:ext cx="487952" cy="104711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27070A97-C8DA-914A-A0F0-0BBA95EED98F}"/>
              </a:ext>
            </a:extLst>
          </p:cNvPr>
          <p:cNvSpPr/>
          <p:nvPr/>
        </p:nvSpPr>
        <p:spPr>
          <a:xfrm rot="16200000">
            <a:off x="1000398" y="5976831"/>
            <a:ext cx="562821" cy="17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65A39179-EA06-8C42-82FB-484CFFC71912}"/>
              </a:ext>
            </a:extLst>
          </p:cNvPr>
          <p:cNvSpPr/>
          <p:nvPr/>
        </p:nvSpPr>
        <p:spPr>
          <a:xfrm rot="16200000">
            <a:off x="537589" y="5311324"/>
            <a:ext cx="748206" cy="219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TextBox 442">
            <a:extLst>
              <a:ext uri="{FF2B5EF4-FFF2-40B4-BE49-F238E27FC236}">
                <a16:creationId xmlns:a16="http://schemas.microsoft.com/office/drawing/2014/main" id="{472F7BD4-2549-A944-AEC5-8F5D33FAAA95}"/>
              </a:ext>
            </a:extLst>
          </p:cNvPr>
          <p:cNvSpPr txBox="1"/>
          <p:nvPr/>
        </p:nvSpPr>
        <p:spPr>
          <a:xfrm>
            <a:off x="285552" y="5363761"/>
            <a:ext cx="795411" cy="400110"/>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Canonical</a:t>
            </a:r>
          </a:p>
          <a:p>
            <a:pPr algn="ctr"/>
            <a:r>
              <a:rPr lang="en-US" sz="1000" b="1" dirty="0">
                <a:latin typeface="Arial" panose="020B0604020202020204" pitchFamily="34" charset="0"/>
                <a:cs typeface="Arial" panose="020B0604020202020204" pitchFamily="34" charset="0"/>
              </a:rPr>
              <a:t>motif</a:t>
            </a:r>
          </a:p>
        </p:txBody>
      </p:sp>
      <p:sp>
        <p:nvSpPr>
          <p:cNvPr id="455" name="TextBox 454">
            <a:extLst>
              <a:ext uri="{FF2B5EF4-FFF2-40B4-BE49-F238E27FC236}">
                <a16:creationId xmlns:a16="http://schemas.microsoft.com/office/drawing/2014/main" id="{44D7418D-7C77-264B-A236-D71CCC8FE973}"/>
              </a:ext>
            </a:extLst>
          </p:cNvPr>
          <p:cNvSpPr txBox="1"/>
          <p:nvPr/>
        </p:nvSpPr>
        <p:spPr>
          <a:xfrm>
            <a:off x="219638" y="5810512"/>
            <a:ext cx="1244251" cy="553998"/>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Motif enriched in </a:t>
            </a:r>
          </a:p>
          <a:p>
            <a:pPr algn="ctr"/>
            <a:r>
              <a:rPr lang="en-US" sz="1000" b="1" dirty="0">
                <a:latin typeface="Arial" panose="020B0604020202020204" pitchFamily="34" charset="0"/>
                <a:cs typeface="Arial" panose="020B0604020202020204" pitchFamily="34" charset="0"/>
              </a:rPr>
              <a:t>NFR in both</a:t>
            </a:r>
          </a:p>
          <a:p>
            <a:pPr algn="ctr"/>
            <a:r>
              <a:rPr lang="en-US" sz="1000" b="1" dirty="0">
                <a:latin typeface="Arial" panose="020B0604020202020204" pitchFamily="34" charset="0"/>
                <a:cs typeface="Arial" panose="020B0604020202020204" pitchFamily="34" charset="0"/>
              </a:rPr>
              <a:t>EB and MEF</a:t>
            </a:r>
          </a:p>
        </p:txBody>
      </p:sp>
      <p:sp>
        <p:nvSpPr>
          <p:cNvPr id="456" name="Rectangle 455">
            <a:extLst>
              <a:ext uri="{FF2B5EF4-FFF2-40B4-BE49-F238E27FC236}">
                <a16:creationId xmlns:a16="http://schemas.microsoft.com/office/drawing/2014/main" id="{426D09B0-EFFA-824D-9275-9264A384D6D2}"/>
              </a:ext>
            </a:extLst>
          </p:cNvPr>
          <p:cNvSpPr/>
          <p:nvPr/>
        </p:nvSpPr>
        <p:spPr>
          <a:xfrm>
            <a:off x="1989914" y="5255508"/>
            <a:ext cx="114021" cy="104711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19F76C6E-2ED6-504E-A9C5-1384608A6126}"/>
              </a:ext>
            </a:extLst>
          </p:cNvPr>
          <p:cNvSpPr/>
          <p:nvPr/>
        </p:nvSpPr>
        <p:spPr>
          <a:xfrm>
            <a:off x="175361" y="5046814"/>
            <a:ext cx="255198"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e</a:t>
            </a:r>
          </a:p>
        </p:txBody>
      </p:sp>
      <p:sp>
        <p:nvSpPr>
          <p:cNvPr id="5" name="TextBox 4">
            <a:extLst>
              <a:ext uri="{FF2B5EF4-FFF2-40B4-BE49-F238E27FC236}">
                <a16:creationId xmlns:a16="http://schemas.microsoft.com/office/drawing/2014/main" id="{F15B4615-5FE0-FD47-A861-0C112ECB8EFE}"/>
              </a:ext>
            </a:extLst>
          </p:cNvPr>
          <p:cNvSpPr txBox="1"/>
          <p:nvPr/>
        </p:nvSpPr>
        <p:spPr>
          <a:xfrm>
            <a:off x="5286362" y="369316"/>
            <a:ext cx="1276311" cy="209288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Promoter(&lt;1kb)</a:t>
            </a:r>
          </a:p>
          <a:p>
            <a:r>
              <a:rPr lang="en-US" sz="1000" dirty="0">
                <a:latin typeface="Arial" panose="020B0604020202020204" pitchFamily="34" charset="0"/>
                <a:cs typeface="Arial" panose="020B0604020202020204" pitchFamily="34" charset="0"/>
              </a:rPr>
              <a:t>Promoter(1-2kb)</a:t>
            </a:r>
          </a:p>
          <a:p>
            <a:r>
              <a:rPr lang="en-US" sz="1000" dirty="0">
                <a:latin typeface="Arial" panose="020B0604020202020204" pitchFamily="34" charset="0"/>
                <a:cs typeface="Arial" panose="020B0604020202020204" pitchFamily="34" charset="0"/>
              </a:rPr>
              <a:t>Promoter(2-3kb)</a:t>
            </a:r>
          </a:p>
          <a:p>
            <a:r>
              <a:rPr lang="en-US" sz="1000" dirty="0">
                <a:latin typeface="Arial" panose="020B0604020202020204" pitchFamily="34" charset="0"/>
                <a:cs typeface="Arial" panose="020B0604020202020204" pitchFamily="34" charset="0"/>
              </a:rPr>
              <a:t>Promoter(3-4kb)</a:t>
            </a:r>
          </a:p>
          <a:p>
            <a:r>
              <a:rPr lang="en-US" sz="1000" dirty="0">
                <a:latin typeface="Arial" panose="020B0604020202020204" pitchFamily="34" charset="0"/>
                <a:cs typeface="Arial" panose="020B0604020202020204" pitchFamily="34" charset="0"/>
              </a:rPr>
              <a:t>Promoter(4-5kb)</a:t>
            </a:r>
          </a:p>
          <a:p>
            <a:r>
              <a:rPr lang="en-US" sz="1000" dirty="0">
                <a:latin typeface="Arial" panose="020B0604020202020204" pitchFamily="34" charset="0"/>
                <a:cs typeface="Arial" panose="020B0604020202020204" pitchFamily="34" charset="0"/>
              </a:rPr>
              <a:t>5’ UTR</a:t>
            </a:r>
          </a:p>
          <a:p>
            <a:r>
              <a:rPr lang="en-US" sz="1000" dirty="0">
                <a:latin typeface="Arial" panose="020B0604020202020204" pitchFamily="34" charset="0"/>
                <a:cs typeface="Arial" panose="020B0604020202020204" pitchFamily="34" charset="0"/>
              </a:rPr>
              <a:t>3’UTR</a:t>
            </a:r>
          </a:p>
          <a:p>
            <a:r>
              <a:rPr lang="en-US" sz="1000" dirty="0">
                <a:latin typeface="Arial" panose="020B0604020202020204" pitchFamily="34" charset="0"/>
                <a:cs typeface="Arial" panose="020B0604020202020204" pitchFamily="34" charset="0"/>
              </a:rPr>
              <a:t>1st Exon</a:t>
            </a:r>
          </a:p>
          <a:p>
            <a:r>
              <a:rPr lang="en-US" sz="1000" dirty="0">
                <a:latin typeface="Arial" panose="020B0604020202020204" pitchFamily="34" charset="0"/>
                <a:cs typeface="Arial" panose="020B0604020202020204" pitchFamily="34" charset="0"/>
              </a:rPr>
              <a:t>Other Exon</a:t>
            </a:r>
          </a:p>
          <a:p>
            <a:r>
              <a:rPr lang="en-US" sz="1000" dirty="0">
                <a:latin typeface="Arial" panose="020B0604020202020204" pitchFamily="34" charset="0"/>
                <a:cs typeface="Arial" panose="020B0604020202020204" pitchFamily="34" charset="0"/>
              </a:rPr>
              <a:t>1st Intron</a:t>
            </a:r>
          </a:p>
          <a:p>
            <a:r>
              <a:rPr lang="en-US" sz="1000" dirty="0">
                <a:latin typeface="Arial" panose="020B0604020202020204" pitchFamily="34" charset="0"/>
                <a:cs typeface="Arial" panose="020B0604020202020204" pitchFamily="34" charset="0"/>
              </a:rPr>
              <a:t>Other Intron</a:t>
            </a:r>
          </a:p>
          <a:p>
            <a:r>
              <a:rPr lang="en-US" sz="1000" dirty="0">
                <a:latin typeface="Arial" panose="020B0604020202020204" pitchFamily="34" charset="0"/>
                <a:cs typeface="Arial" panose="020B0604020202020204" pitchFamily="34" charset="0"/>
              </a:rPr>
              <a:t>Downstream(&lt;300)</a:t>
            </a:r>
          </a:p>
          <a:p>
            <a:r>
              <a:rPr lang="en-US" sz="1000" dirty="0">
                <a:latin typeface="Arial" panose="020B0604020202020204" pitchFamily="34" charset="0"/>
                <a:cs typeface="Arial" panose="020B0604020202020204" pitchFamily="34" charset="0"/>
              </a:rPr>
              <a:t>Distal Intergenic</a:t>
            </a:r>
          </a:p>
        </p:txBody>
      </p:sp>
      <p:sp>
        <p:nvSpPr>
          <p:cNvPr id="135" name="Rectangle 134">
            <a:extLst>
              <a:ext uri="{FF2B5EF4-FFF2-40B4-BE49-F238E27FC236}">
                <a16:creationId xmlns:a16="http://schemas.microsoft.com/office/drawing/2014/main" id="{DDBB13C8-EDCD-B749-A57E-07D9573C1558}"/>
              </a:ext>
            </a:extLst>
          </p:cNvPr>
          <p:cNvSpPr/>
          <p:nvPr/>
        </p:nvSpPr>
        <p:spPr>
          <a:xfrm>
            <a:off x="2557849" y="5046813"/>
            <a:ext cx="227947"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f</a:t>
            </a:r>
          </a:p>
        </p:txBody>
      </p:sp>
      <p:sp>
        <p:nvSpPr>
          <p:cNvPr id="136" name="TextBox 135">
            <a:extLst>
              <a:ext uri="{FF2B5EF4-FFF2-40B4-BE49-F238E27FC236}">
                <a16:creationId xmlns:a16="http://schemas.microsoft.com/office/drawing/2014/main" id="{6F00C5DC-C1C9-E44D-BAA6-B7BE35D403B9}"/>
              </a:ext>
            </a:extLst>
          </p:cNvPr>
          <p:cNvSpPr txBox="1"/>
          <p:nvPr/>
        </p:nvSpPr>
        <p:spPr>
          <a:xfrm>
            <a:off x="3245101" y="5582929"/>
            <a:ext cx="2419253" cy="246221"/>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Nucleosome binding assays and etc.</a:t>
            </a:r>
          </a:p>
        </p:txBody>
      </p:sp>
    </p:spTree>
    <p:extLst>
      <p:ext uri="{BB962C8B-B14F-4D97-AF65-F5344CB8AC3E}">
        <p14:creationId xmlns:p14="http://schemas.microsoft.com/office/powerpoint/2010/main" val="3274069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CB8708-0B00-EB4C-A141-5E7D124F1529}"/>
              </a:ext>
            </a:extLst>
          </p:cNvPr>
          <p:cNvPicPr>
            <a:picLocks noChangeAspect="1"/>
          </p:cNvPicPr>
          <p:nvPr/>
        </p:nvPicPr>
        <p:blipFill>
          <a:blip r:embed="rId3"/>
          <a:stretch>
            <a:fillRect/>
          </a:stretch>
        </p:blipFill>
        <p:spPr>
          <a:xfrm>
            <a:off x="1098087" y="1129469"/>
            <a:ext cx="3525366" cy="2256022"/>
          </a:xfrm>
          <a:prstGeom prst="rect">
            <a:avLst/>
          </a:prstGeom>
        </p:spPr>
      </p:pic>
      <p:sp>
        <p:nvSpPr>
          <p:cNvPr id="5" name="Rectangle 4">
            <a:extLst>
              <a:ext uri="{FF2B5EF4-FFF2-40B4-BE49-F238E27FC236}">
                <a16:creationId xmlns:a16="http://schemas.microsoft.com/office/drawing/2014/main" id="{2D7BDC06-86BD-8D45-93F0-8A766EB850A7}"/>
              </a:ext>
            </a:extLst>
          </p:cNvPr>
          <p:cNvSpPr/>
          <p:nvPr/>
        </p:nvSpPr>
        <p:spPr>
          <a:xfrm>
            <a:off x="1069610" y="942353"/>
            <a:ext cx="59503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 KD</a:t>
            </a:r>
          </a:p>
        </p:txBody>
      </p:sp>
      <p:sp>
        <p:nvSpPr>
          <p:cNvPr id="20" name="Rectangle 19">
            <a:extLst>
              <a:ext uri="{FF2B5EF4-FFF2-40B4-BE49-F238E27FC236}">
                <a16:creationId xmlns:a16="http://schemas.microsoft.com/office/drawing/2014/main" id="{969C5968-2A2A-D344-9302-C75049E0A8F5}"/>
              </a:ext>
            </a:extLst>
          </p:cNvPr>
          <p:cNvSpPr/>
          <p:nvPr/>
        </p:nvSpPr>
        <p:spPr>
          <a:xfrm>
            <a:off x="1528152" y="945227"/>
            <a:ext cx="657552"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WT(Flk1</a:t>
            </a:r>
            <a:r>
              <a:rPr lang="en-US" sz="800" b="1" baseline="30000" dirty="0">
                <a:latin typeface="Arial" panose="020B0604020202020204" pitchFamily="34" charset="0"/>
                <a:cs typeface="Arial" panose="020B0604020202020204" pitchFamily="34" charset="0"/>
              </a:rPr>
              <a:t>+</a:t>
            </a:r>
            <a:r>
              <a:rPr lang="en-US" sz="800" b="1" dirty="0">
                <a:latin typeface="Arial" panose="020B0604020202020204" pitchFamily="34" charset="0"/>
                <a:cs typeface="Arial" panose="020B0604020202020204" pitchFamily="34" charset="0"/>
              </a:rPr>
              <a:t>)</a:t>
            </a:r>
          </a:p>
        </p:txBody>
      </p:sp>
      <p:sp>
        <p:nvSpPr>
          <p:cNvPr id="21" name="Rectangle 20">
            <a:extLst>
              <a:ext uri="{FF2B5EF4-FFF2-40B4-BE49-F238E27FC236}">
                <a16:creationId xmlns:a16="http://schemas.microsoft.com/office/drawing/2014/main" id="{3DB2D64E-AFCD-EC4F-8FA1-062FF20AAFB7}"/>
              </a:ext>
            </a:extLst>
          </p:cNvPr>
          <p:cNvSpPr/>
          <p:nvPr/>
        </p:nvSpPr>
        <p:spPr>
          <a:xfrm>
            <a:off x="2207723" y="945227"/>
            <a:ext cx="34336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WT</a:t>
            </a:r>
          </a:p>
        </p:txBody>
      </p:sp>
      <p:sp>
        <p:nvSpPr>
          <p:cNvPr id="22" name="Rectangle 21">
            <a:extLst>
              <a:ext uri="{FF2B5EF4-FFF2-40B4-BE49-F238E27FC236}">
                <a16:creationId xmlns:a16="http://schemas.microsoft.com/office/drawing/2014/main" id="{D0CBD400-BF6E-9845-9959-85134B70B6ED}"/>
              </a:ext>
            </a:extLst>
          </p:cNvPr>
          <p:cNvSpPr/>
          <p:nvPr/>
        </p:nvSpPr>
        <p:spPr>
          <a:xfrm>
            <a:off x="2566767" y="937353"/>
            <a:ext cx="59503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Brg1 KD</a:t>
            </a:r>
          </a:p>
        </p:txBody>
      </p:sp>
      <p:sp>
        <p:nvSpPr>
          <p:cNvPr id="23" name="Rectangle 22">
            <a:extLst>
              <a:ext uri="{FF2B5EF4-FFF2-40B4-BE49-F238E27FC236}">
                <a16:creationId xmlns:a16="http://schemas.microsoft.com/office/drawing/2014/main" id="{EEEF59E6-ACF2-7D47-9400-CE7BE5407EFE}"/>
              </a:ext>
            </a:extLst>
          </p:cNvPr>
          <p:cNvSpPr/>
          <p:nvPr/>
        </p:nvSpPr>
        <p:spPr>
          <a:xfrm>
            <a:off x="3193133" y="937353"/>
            <a:ext cx="34336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WT</a:t>
            </a:r>
          </a:p>
        </p:txBody>
      </p:sp>
      <p:sp>
        <p:nvSpPr>
          <p:cNvPr id="24" name="Rectangle 23">
            <a:extLst>
              <a:ext uri="{FF2B5EF4-FFF2-40B4-BE49-F238E27FC236}">
                <a16:creationId xmlns:a16="http://schemas.microsoft.com/office/drawing/2014/main" id="{DB072E0B-57F7-3448-9EC0-866289AD4A64}"/>
              </a:ext>
            </a:extLst>
          </p:cNvPr>
          <p:cNvSpPr/>
          <p:nvPr/>
        </p:nvSpPr>
        <p:spPr>
          <a:xfrm>
            <a:off x="3692115" y="732997"/>
            <a:ext cx="87716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Etv2 ChIP-seq</a:t>
            </a:r>
          </a:p>
        </p:txBody>
      </p:sp>
      <p:cxnSp>
        <p:nvCxnSpPr>
          <p:cNvPr id="26" name="Straight Connector 25">
            <a:extLst>
              <a:ext uri="{FF2B5EF4-FFF2-40B4-BE49-F238E27FC236}">
                <a16:creationId xmlns:a16="http://schemas.microsoft.com/office/drawing/2014/main" id="{1C70A25F-A55B-B24E-A132-4EE1FB8689DC}"/>
              </a:ext>
            </a:extLst>
          </p:cNvPr>
          <p:cNvCxnSpPr>
            <a:cxnSpLocks/>
          </p:cNvCxnSpPr>
          <p:nvPr/>
        </p:nvCxnSpPr>
        <p:spPr>
          <a:xfrm>
            <a:off x="1136616" y="937353"/>
            <a:ext cx="14396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6461F83-6323-4442-96DE-827A9184C605}"/>
              </a:ext>
            </a:extLst>
          </p:cNvPr>
          <p:cNvSpPr txBox="1"/>
          <p:nvPr/>
        </p:nvSpPr>
        <p:spPr>
          <a:xfrm>
            <a:off x="1734442" y="732997"/>
            <a:ext cx="31611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D7</a:t>
            </a:r>
          </a:p>
        </p:txBody>
      </p:sp>
      <p:cxnSp>
        <p:nvCxnSpPr>
          <p:cNvPr id="29" name="Straight Connector 28">
            <a:extLst>
              <a:ext uri="{FF2B5EF4-FFF2-40B4-BE49-F238E27FC236}">
                <a16:creationId xmlns:a16="http://schemas.microsoft.com/office/drawing/2014/main" id="{6E098795-9F0F-F949-8DC9-55BF33301709}"/>
              </a:ext>
            </a:extLst>
          </p:cNvPr>
          <p:cNvCxnSpPr>
            <a:cxnSpLocks/>
          </p:cNvCxnSpPr>
          <p:nvPr/>
        </p:nvCxnSpPr>
        <p:spPr>
          <a:xfrm>
            <a:off x="2624465" y="937353"/>
            <a:ext cx="96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38EF585-72DC-7E4F-A584-4592795252C3}"/>
              </a:ext>
            </a:extLst>
          </p:cNvPr>
          <p:cNvSpPr txBox="1"/>
          <p:nvPr/>
        </p:nvSpPr>
        <p:spPr>
          <a:xfrm>
            <a:off x="2975766" y="732997"/>
            <a:ext cx="31611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D0</a:t>
            </a:r>
          </a:p>
        </p:txBody>
      </p:sp>
      <p:cxnSp>
        <p:nvCxnSpPr>
          <p:cNvPr id="32" name="Straight Connector 31">
            <a:extLst>
              <a:ext uri="{FF2B5EF4-FFF2-40B4-BE49-F238E27FC236}">
                <a16:creationId xmlns:a16="http://schemas.microsoft.com/office/drawing/2014/main" id="{9A2CBB1F-1AD4-A948-A82B-67B6D4D15404}"/>
              </a:ext>
            </a:extLst>
          </p:cNvPr>
          <p:cNvCxnSpPr>
            <a:cxnSpLocks/>
          </p:cNvCxnSpPr>
          <p:nvPr/>
        </p:nvCxnSpPr>
        <p:spPr>
          <a:xfrm>
            <a:off x="3638906" y="934945"/>
            <a:ext cx="962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5BE6279-9F1E-F64E-94DC-973B4207B78C}"/>
              </a:ext>
            </a:extLst>
          </p:cNvPr>
          <p:cNvSpPr/>
          <p:nvPr/>
        </p:nvSpPr>
        <p:spPr>
          <a:xfrm>
            <a:off x="3719612" y="928189"/>
            <a:ext cx="316112"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D7</a:t>
            </a:r>
          </a:p>
        </p:txBody>
      </p:sp>
      <p:sp>
        <p:nvSpPr>
          <p:cNvPr id="34" name="Rectangle 33">
            <a:extLst>
              <a:ext uri="{FF2B5EF4-FFF2-40B4-BE49-F238E27FC236}">
                <a16:creationId xmlns:a16="http://schemas.microsoft.com/office/drawing/2014/main" id="{298FFD89-1FFB-6F43-A5CF-C061F75A4CFB}"/>
              </a:ext>
            </a:extLst>
          </p:cNvPr>
          <p:cNvSpPr/>
          <p:nvPr/>
        </p:nvSpPr>
        <p:spPr>
          <a:xfrm>
            <a:off x="4207819" y="928189"/>
            <a:ext cx="31611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D2</a:t>
            </a:r>
          </a:p>
        </p:txBody>
      </p:sp>
      <p:sp>
        <p:nvSpPr>
          <p:cNvPr id="35" name="TextBox 34">
            <a:extLst>
              <a:ext uri="{FF2B5EF4-FFF2-40B4-BE49-F238E27FC236}">
                <a16:creationId xmlns:a16="http://schemas.microsoft.com/office/drawing/2014/main" id="{DD40D0E6-B64D-F64E-A841-D02559233DD7}"/>
              </a:ext>
            </a:extLst>
          </p:cNvPr>
          <p:cNvSpPr txBox="1"/>
          <p:nvPr/>
        </p:nvSpPr>
        <p:spPr>
          <a:xfrm>
            <a:off x="469480" y="3232405"/>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grpSp>
        <p:nvGrpSpPr>
          <p:cNvPr id="36" name="Group 35">
            <a:extLst>
              <a:ext uri="{FF2B5EF4-FFF2-40B4-BE49-F238E27FC236}">
                <a16:creationId xmlns:a16="http://schemas.microsoft.com/office/drawing/2014/main" id="{69C9E6D1-9161-7140-8DC0-DDE3F97282C1}"/>
              </a:ext>
            </a:extLst>
          </p:cNvPr>
          <p:cNvGrpSpPr/>
          <p:nvPr/>
        </p:nvGrpSpPr>
        <p:grpSpPr>
          <a:xfrm>
            <a:off x="1005604" y="3338041"/>
            <a:ext cx="669202" cy="215444"/>
            <a:chOff x="565959" y="3347419"/>
            <a:chExt cx="696686" cy="215444"/>
          </a:xfrm>
        </p:grpSpPr>
        <p:sp>
          <p:nvSpPr>
            <p:cNvPr id="37" name="Rectangle 36">
              <a:extLst>
                <a:ext uri="{FF2B5EF4-FFF2-40B4-BE49-F238E27FC236}">
                  <a16:creationId xmlns:a16="http://schemas.microsoft.com/office/drawing/2014/main" id="{D39CF8DC-A74D-9F4A-8085-04F0DB202180}"/>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8" name="Rectangle 37">
              <a:extLst>
                <a:ext uri="{FF2B5EF4-FFF2-40B4-BE49-F238E27FC236}">
                  <a16:creationId xmlns:a16="http://schemas.microsoft.com/office/drawing/2014/main" id="{4F5FF060-EBA2-4C46-82FA-EC682258E79E}"/>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 name="Rectangle 38">
              <a:extLst>
                <a:ext uri="{FF2B5EF4-FFF2-40B4-BE49-F238E27FC236}">
                  <a16:creationId xmlns:a16="http://schemas.microsoft.com/office/drawing/2014/main" id="{EBF60672-0D97-BB4E-BB3C-93BD60DDAFE9}"/>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 name="Group 39">
            <a:extLst>
              <a:ext uri="{FF2B5EF4-FFF2-40B4-BE49-F238E27FC236}">
                <a16:creationId xmlns:a16="http://schemas.microsoft.com/office/drawing/2014/main" id="{48DE64DC-460B-444C-A327-06A6B8707057}"/>
              </a:ext>
            </a:extLst>
          </p:cNvPr>
          <p:cNvGrpSpPr/>
          <p:nvPr/>
        </p:nvGrpSpPr>
        <p:grpSpPr>
          <a:xfrm>
            <a:off x="1612659" y="3338041"/>
            <a:ext cx="669202" cy="215444"/>
            <a:chOff x="565959" y="3347419"/>
            <a:chExt cx="696686" cy="215444"/>
          </a:xfrm>
        </p:grpSpPr>
        <p:sp>
          <p:nvSpPr>
            <p:cNvPr id="41" name="Rectangle 40">
              <a:extLst>
                <a:ext uri="{FF2B5EF4-FFF2-40B4-BE49-F238E27FC236}">
                  <a16:creationId xmlns:a16="http://schemas.microsoft.com/office/drawing/2014/main" id="{9A6A25D3-77F6-0146-B514-1CAFEAD52B08}"/>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2" name="Rectangle 41">
              <a:extLst>
                <a:ext uri="{FF2B5EF4-FFF2-40B4-BE49-F238E27FC236}">
                  <a16:creationId xmlns:a16="http://schemas.microsoft.com/office/drawing/2014/main" id="{785AFE0B-DBCB-144D-A915-B6A29E0E78B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3" name="Rectangle 42">
              <a:extLst>
                <a:ext uri="{FF2B5EF4-FFF2-40B4-BE49-F238E27FC236}">
                  <a16:creationId xmlns:a16="http://schemas.microsoft.com/office/drawing/2014/main" id="{D98E89D0-8B09-1046-BB6C-709285A1A296}"/>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4" name="Group 43">
            <a:extLst>
              <a:ext uri="{FF2B5EF4-FFF2-40B4-BE49-F238E27FC236}">
                <a16:creationId xmlns:a16="http://schemas.microsoft.com/office/drawing/2014/main" id="{ECDCC699-6460-6648-8458-5B58A5AFCB30}"/>
              </a:ext>
            </a:extLst>
          </p:cNvPr>
          <p:cNvGrpSpPr/>
          <p:nvPr/>
        </p:nvGrpSpPr>
        <p:grpSpPr>
          <a:xfrm>
            <a:off x="2219714" y="3338041"/>
            <a:ext cx="669202" cy="215444"/>
            <a:chOff x="565959" y="3347419"/>
            <a:chExt cx="696686" cy="215444"/>
          </a:xfrm>
        </p:grpSpPr>
        <p:sp>
          <p:nvSpPr>
            <p:cNvPr id="45" name="Rectangle 44">
              <a:extLst>
                <a:ext uri="{FF2B5EF4-FFF2-40B4-BE49-F238E27FC236}">
                  <a16:creationId xmlns:a16="http://schemas.microsoft.com/office/drawing/2014/main" id="{3766CCB4-5153-6740-A94D-F45926D605C6}"/>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6" name="Rectangle 45">
              <a:extLst>
                <a:ext uri="{FF2B5EF4-FFF2-40B4-BE49-F238E27FC236}">
                  <a16:creationId xmlns:a16="http://schemas.microsoft.com/office/drawing/2014/main" id="{8740872E-67EC-B54E-808D-B81C968BCC9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7" name="Rectangle 46">
              <a:extLst>
                <a:ext uri="{FF2B5EF4-FFF2-40B4-BE49-F238E27FC236}">
                  <a16:creationId xmlns:a16="http://schemas.microsoft.com/office/drawing/2014/main" id="{46538FDD-5DEC-3848-BF57-7F23D21178F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8" name="Group 47">
            <a:extLst>
              <a:ext uri="{FF2B5EF4-FFF2-40B4-BE49-F238E27FC236}">
                <a16:creationId xmlns:a16="http://schemas.microsoft.com/office/drawing/2014/main" id="{0F1504BB-7646-4740-BA15-66E58943AEE7}"/>
              </a:ext>
            </a:extLst>
          </p:cNvPr>
          <p:cNvGrpSpPr/>
          <p:nvPr/>
        </p:nvGrpSpPr>
        <p:grpSpPr>
          <a:xfrm>
            <a:off x="2826769" y="3338041"/>
            <a:ext cx="669202" cy="215444"/>
            <a:chOff x="565959" y="3347419"/>
            <a:chExt cx="696686" cy="215444"/>
          </a:xfrm>
        </p:grpSpPr>
        <p:sp>
          <p:nvSpPr>
            <p:cNvPr id="49" name="Rectangle 48">
              <a:extLst>
                <a:ext uri="{FF2B5EF4-FFF2-40B4-BE49-F238E27FC236}">
                  <a16:creationId xmlns:a16="http://schemas.microsoft.com/office/drawing/2014/main" id="{5785088B-9751-D546-A0C5-FD944C19ECF5}"/>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0" name="Rectangle 49">
              <a:extLst>
                <a:ext uri="{FF2B5EF4-FFF2-40B4-BE49-F238E27FC236}">
                  <a16:creationId xmlns:a16="http://schemas.microsoft.com/office/drawing/2014/main" id="{B690CC37-26AD-E347-BF63-93A05854E399}"/>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1" name="Rectangle 50">
              <a:extLst>
                <a:ext uri="{FF2B5EF4-FFF2-40B4-BE49-F238E27FC236}">
                  <a16:creationId xmlns:a16="http://schemas.microsoft.com/office/drawing/2014/main" id="{4248EBCF-43B5-3040-BB9A-E4FAB640F8C9}"/>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52" name="Group 51">
            <a:extLst>
              <a:ext uri="{FF2B5EF4-FFF2-40B4-BE49-F238E27FC236}">
                <a16:creationId xmlns:a16="http://schemas.microsoft.com/office/drawing/2014/main" id="{4A3E9246-FF3B-574E-AEA5-136C3751CDFA}"/>
              </a:ext>
            </a:extLst>
          </p:cNvPr>
          <p:cNvGrpSpPr/>
          <p:nvPr/>
        </p:nvGrpSpPr>
        <p:grpSpPr>
          <a:xfrm>
            <a:off x="3433824" y="3338041"/>
            <a:ext cx="669202" cy="215444"/>
            <a:chOff x="565959" y="3347419"/>
            <a:chExt cx="696686" cy="215444"/>
          </a:xfrm>
        </p:grpSpPr>
        <p:sp>
          <p:nvSpPr>
            <p:cNvPr id="53" name="Rectangle 52">
              <a:extLst>
                <a:ext uri="{FF2B5EF4-FFF2-40B4-BE49-F238E27FC236}">
                  <a16:creationId xmlns:a16="http://schemas.microsoft.com/office/drawing/2014/main" id="{CCAA882D-1E7A-C545-AF53-D1230AAF01CC}"/>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4" name="Rectangle 53">
              <a:extLst>
                <a:ext uri="{FF2B5EF4-FFF2-40B4-BE49-F238E27FC236}">
                  <a16:creationId xmlns:a16="http://schemas.microsoft.com/office/drawing/2014/main" id="{3F8FF7EF-B82D-6A41-B90C-C095D423FA4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5" name="Rectangle 54">
              <a:extLst>
                <a:ext uri="{FF2B5EF4-FFF2-40B4-BE49-F238E27FC236}">
                  <a16:creationId xmlns:a16="http://schemas.microsoft.com/office/drawing/2014/main" id="{67779CE7-65C8-6241-BD8E-CCCB54710DB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56" name="Group 55">
            <a:extLst>
              <a:ext uri="{FF2B5EF4-FFF2-40B4-BE49-F238E27FC236}">
                <a16:creationId xmlns:a16="http://schemas.microsoft.com/office/drawing/2014/main" id="{8744162D-3859-394C-866A-B1DAD4B6263E}"/>
              </a:ext>
            </a:extLst>
          </p:cNvPr>
          <p:cNvGrpSpPr/>
          <p:nvPr/>
        </p:nvGrpSpPr>
        <p:grpSpPr>
          <a:xfrm>
            <a:off x="4040878" y="3338041"/>
            <a:ext cx="669202" cy="215444"/>
            <a:chOff x="565959" y="3347419"/>
            <a:chExt cx="696686" cy="215444"/>
          </a:xfrm>
        </p:grpSpPr>
        <p:sp>
          <p:nvSpPr>
            <p:cNvPr id="57" name="Rectangle 56">
              <a:extLst>
                <a:ext uri="{FF2B5EF4-FFF2-40B4-BE49-F238E27FC236}">
                  <a16:creationId xmlns:a16="http://schemas.microsoft.com/office/drawing/2014/main" id="{F6D53C79-2FD1-9E49-96A0-57FEDE8F054F}"/>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8" name="Rectangle 57">
              <a:extLst>
                <a:ext uri="{FF2B5EF4-FFF2-40B4-BE49-F238E27FC236}">
                  <a16:creationId xmlns:a16="http://schemas.microsoft.com/office/drawing/2014/main" id="{47761C42-34E0-064E-A024-3BA76C7C2D98}"/>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59" name="Rectangle 58">
              <a:extLst>
                <a:ext uri="{FF2B5EF4-FFF2-40B4-BE49-F238E27FC236}">
                  <a16:creationId xmlns:a16="http://schemas.microsoft.com/office/drawing/2014/main" id="{92302505-2EDC-9448-87F5-A94EBAA28AB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cxnSp>
        <p:nvCxnSpPr>
          <p:cNvPr id="60" name="Straight Connector 59">
            <a:extLst>
              <a:ext uri="{FF2B5EF4-FFF2-40B4-BE49-F238E27FC236}">
                <a16:creationId xmlns:a16="http://schemas.microsoft.com/office/drawing/2014/main" id="{48224E27-460E-294A-BDF7-7A5EE543B4E5}"/>
              </a:ext>
            </a:extLst>
          </p:cNvPr>
          <p:cNvCxnSpPr>
            <a:cxnSpLocks/>
          </p:cNvCxnSpPr>
          <p:nvPr/>
        </p:nvCxnSpPr>
        <p:spPr>
          <a:xfrm>
            <a:off x="1138549" y="732997"/>
            <a:ext cx="24486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82E8D11-452E-2E4C-B2FE-73FFEF2A75F8}"/>
              </a:ext>
            </a:extLst>
          </p:cNvPr>
          <p:cNvSpPr txBox="1"/>
          <p:nvPr/>
        </p:nvSpPr>
        <p:spPr>
          <a:xfrm>
            <a:off x="2033758" y="528503"/>
            <a:ext cx="67999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ATAC-seq</a:t>
            </a:r>
          </a:p>
        </p:txBody>
      </p:sp>
      <p:sp>
        <p:nvSpPr>
          <p:cNvPr id="63" name="Rectangle 62">
            <a:extLst>
              <a:ext uri="{FF2B5EF4-FFF2-40B4-BE49-F238E27FC236}">
                <a16:creationId xmlns:a16="http://schemas.microsoft.com/office/drawing/2014/main" id="{44D36A43-7CD2-BA48-8ECD-CDBFEF51A3E4}"/>
              </a:ext>
            </a:extLst>
          </p:cNvPr>
          <p:cNvSpPr/>
          <p:nvPr/>
        </p:nvSpPr>
        <p:spPr>
          <a:xfrm>
            <a:off x="1005604" y="1392908"/>
            <a:ext cx="92483" cy="1684427"/>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433CF9A-85C5-414A-8576-A644898692CE}"/>
              </a:ext>
            </a:extLst>
          </p:cNvPr>
          <p:cNvSpPr/>
          <p:nvPr/>
        </p:nvSpPr>
        <p:spPr>
          <a:xfrm>
            <a:off x="1005603" y="3089479"/>
            <a:ext cx="91728" cy="285852"/>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82054EB-2ACE-FF44-BC39-9843A21E58D1}"/>
              </a:ext>
            </a:extLst>
          </p:cNvPr>
          <p:cNvSpPr txBox="1"/>
          <p:nvPr/>
        </p:nvSpPr>
        <p:spPr>
          <a:xfrm>
            <a:off x="362724" y="2895415"/>
            <a:ext cx="596637" cy="33855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Open in </a:t>
            </a:r>
          </a:p>
          <a:p>
            <a:pPr algn="ctr"/>
            <a:r>
              <a:rPr lang="en-US" sz="800" b="1" dirty="0">
                <a:latin typeface="Arial" panose="020B0604020202020204" pitchFamily="34" charset="0"/>
                <a:cs typeface="Arial" panose="020B0604020202020204" pitchFamily="34" charset="0"/>
              </a:rPr>
              <a:t>Brg1 KD</a:t>
            </a:r>
          </a:p>
        </p:txBody>
      </p:sp>
      <p:sp>
        <p:nvSpPr>
          <p:cNvPr id="66" name="TextBox 65">
            <a:extLst>
              <a:ext uri="{FF2B5EF4-FFF2-40B4-BE49-F238E27FC236}">
                <a16:creationId xmlns:a16="http://schemas.microsoft.com/office/drawing/2014/main" id="{B4E63F58-50BB-9D4A-80B5-981C7C143F7B}"/>
              </a:ext>
            </a:extLst>
          </p:cNvPr>
          <p:cNvSpPr txBox="1"/>
          <p:nvPr/>
        </p:nvSpPr>
        <p:spPr>
          <a:xfrm>
            <a:off x="325310" y="2030251"/>
            <a:ext cx="676788" cy="33855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Closed in </a:t>
            </a:r>
          </a:p>
          <a:p>
            <a:pPr algn="ctr"/>
            <a:r>
              <a:rPr lang="en-US" sz="800" b="1" dirty="0">
                <a:latin typeface="Arial" panose="020B0604020202020204" pitchFamily="34" charset="0"/>
                <a:cs typeface="Arial" panose="020B0604020202020204" pitchFamily="34" charset="0"/>
              </a:rPr>
              <a:t>Brg1 KD</a:t>
            </a:r>
          </a:p>
        </p:txBody>
      </p:sp>
      <p:cxnSp>
        <p:nvCxnSpPr>
          <p:cNvPr id="68" name="Straight Arrow Connector 67">
            <a:extLst>
              <a:ext uri="{FF2B5EF4-FFF2-40B4-BE49-F238E27FC236}">
                <a16:creationId xmlns:a16="http://schemas.microsoft.com/office/drawing/2014/main" id="{1385DAE7-8A73-DA4A-832A-F31C3BBEF8BA}"/>
              </a:ext>
            </a:extLst>
          </p:cNvPr>
          <p:cNvCxnSpPr>
            <a:cxnSpLocks/>
          </p:cNvCxnSpPr>
          <p:nvPr/>
        </p:nvCxnSpPr>
        <p:spPr>
          <a:xfrm>
            <a:off x="866663" y="3126769"/>
            <a:ext cx="124701" cy="978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4B5FDA00-508C-3741-8072-B148AA8DCF58}"/>
              </a:ext>
            </a:extLst>
          </p:cNvPr>
          <p:cNvPicPr>
            <a:picLocks/>
          </p:cNvPicPr>
          <p:nvPr/>
        </p:nvPicPr>
        <p:blipFill>
          <a:blip r:embed="rId4"/>
          <a:stretch>
            <a:fillRect/>
          </a:stretch>
        </p:blipFill>
        <p:spPr>
          <a:xfrm rot="5400000">
            <a:off x="1329795" y="3318736"/>
            <a:ext cx="95274" cy="502920"/>
          </a:xfrm>
          <a:prstGeom prst="rect">
            <a:avLst/>
          </a:prstGeom>
        </p:spPr>
      </p:pic>
      <p:pic>
        <p:nvPicPr>
          <p:cNvPr id="72" name="Picture 71">
            <a:extLst>
              <a:ext uri="{FF2B5EF4-FFF2-40B4-BE49-F238E27FC236}">
                <a16:creationId xmlns:a16="http://schemas.microsoft.com/office/drawing/2014/main" id="{DFE81C74-B387-BD40-A0C1-A2EF2DDA0753}"/>
              </a:ext>
            </a:extLst>
          </p:cNvPr>
          <p:cNvPicPr>
            <a:picLocks/>
          </p:cNvPicPr>
          <p:nvPr/>
        </p:nvPicPr>
        <p:blipFill>
          <a:blip r:embed="rId4"/>
          <a:stretch>
            <a:fillRect/>
          </a:stretch>
        </p:blipFill>
        <p:spPr>
          <a:xfrm rot="5400000">
            <a:off x="1830170" y="3318736"/>
            <a:ext cx="95274" cy="502920"/>
          </a:xfrm>
          <a:prstGeom prst="rect">
            <a:avLst/>
          </a:prstGeom>
        </p:spPr>
      </p:pic>
      <p:pic>
        <p:nvPicPr>
          <p:cNvPr id="73" name="Picture 72">
            <a:extLst>
              <a:ext uri="{FF2B5EF4-FFF2-40B4-BE49-F238E27FC236}">
                <a16:creationId xmlns:a16="http://schemas.microsoft.com/office/drawing/2014/main" id="{12EAB083-E00B-3F43-93AA-AA822A8D3C1E}"/>
              </a:ext>
            </a:extLst>
          </p:cNvPr>
          <p:cNvPicPr>
            <a:picLocks/>
          </p:cNvPicPr>
          <p:nvPr/>
        </p:nvPicPr>
        <p:blipFill>
          <a:blip r:embed="rId4"/>
          <a:stretch>
            <a:fillRect/>
          </a:stretch>
        </p:blipFill>
        <p:spPr>
          <a:xfrm rot="5400000">
            <a:off x="2324135" y="3318736"/>
            <a:ext cx="95274" cy="502920"/>
          </a:xfrm>
          <a:prstGeom prst="rect">
            <a:avLst/>
          </a:prstGeom>
        </p:spPr>
      </p:pic>
      <p:pic>
        <p:nvPicPr>
          <p:cNvPr id="74" name="Picture 73">
            <a:extLst>
              <a:ext uri="{FF2B5EF4-FFF2-40B4-BE49-F238E27FC236}">
                <a16:creationId xmlns:a16="http://schemas.microsoft.com/office/drawing/2014/main" id="{ACC336FA-0B17-C54E-9E30-67D86FDA2F33}"/>
              </a:ext>
            </a:extLst>
          </p:cNvPr>
          <p:cNvPicPr>
            <a:picLocks/>
          </p:cNvPicPr>
          <p:nvPr/>
        </p:nvPicPr>
        <p:blipFill>
          <a:blip r:embed="rId4"/>
          <a:stretch>
            <a:fillRect/>
          </a:stretch>
        </p:blipFill>
        <p:spPr>
          <a:xfrm rot="5400000">
            <a:off x="3308070" y="3318736"/>
            <a:ext cx="95274" cy="502920"/>
          </a:xfrm>
          <a:prstGeom prst="rect">
            <a:avLst/>
          </a:prstGeom>
        </p:spPr>
      </p:pic>
      <p:pic>
        <p:nvPicPr>
          <p:cNvPr id="75" name="Picture 74">
            <a:extLst>
              <a:ext uri="{FF2B5EF4-FFF2-40B4-BE49-F238E27FC236}">
                <a16:creationId xmlns:a16="http://schemas.microsoft.com/office/drawing/2014/main" id="{C2F82DC3-029F-074A-9922-A0C668939423}"/>
              </a:ext>
            </a:extLst>
          </p:cNvPr>
          <p:cNvPicPr>
            <a:picLocks/>
          </p:cNvPicPr>
          <p:nvPr/>
        </p:nvPicPr>
        <p:blipFill>
          <a:blip r:embed="rId4"/>
          <a:stretch>
            <a:fillRect/>
          </a:stretch>
        </p:blipFill>
        <p:spPr>
          <a:xfrm rot="5400000">
            <a:off x="2821277" y="3318736"/>
            <a:ext cx="95274" cy="502920"/>
          </a:xfrm>
          <a:prstGeom prst="rect">
            <a:avLst/>
          </a:prstGeom>
        </p:spPr>
      </p:pic>
      <p:pic>
        <p:nvPicPr>
          <p:cNvPr id="76" name="Picture 75">
            <a:extLst>
              <a:ext uri="{FF2B5EF4-FFF2-40B4-BE49-F238E27FC236}">
                <a16:creationId xmlns:a16="http://schemas.microsoft.com/office/drawing/2014/main" id="{4E2FCFA4-D665-F34F-964E-B0C808388789}"/>
              </a:ext>
            </a:extLst>
          </p:cNvPr>
          <p:cNvPicPr>
            <a:picLocks noChangeAspect="1"/>
          </p:cNvPicPr>
          <p:nvPr/>
        </p:nvPicPr>
        <p:blipFill>
          <a:blip r:embed="rId5"/>
          <a:stretch>
            <a:fillRect/>
          </a:stretch>
        </p:blipFill>
        <p:spPr>
          <a:xfrm rot="5400000">
            <a:off x="3799125" y="3328758"/>
            <a:ext cx="139702" cy="482876"/>
          </a:xfrm>
          <a:prstGeom prst="rect">
            <a:avLst/>
          </a:prstGeom>
        </p:spPr>
      </p:pic>
      <p:pic>
        <p:nvPicPr>
          <p:cNvPr id="77" name="Picture 76">
            <a:extLst>
              <a:ext uri="{FF2B5EF4-FFF2-40B4-BE49-F238E27FC236}">
                <a16:creationId xmlns:a16="http://schemas.microsoft.com/office/drawing/2014/main" id="{B20EA99F-5329-9448-A7A8-BC9A2374AC30}"/>
              </a:ext>
            </a:extLst>
          </p:cNvPr>
          <p:cNvPicPr>
            <a:picLocks noChangeAspect="1"/>
          </p:cNvPicPr>
          <p:nvPr/>
        </p:nvPicPr>
        <p:blipFill>
          <a:blip r:embed="rId5"/>
          <a:stretch>
            <a:fillRect/>
          </a:stretch>
        </p:blipFill>
        <p:spPr>
          <a:xfrm rot="5400000">
            <a:off x="4285147" y="3328758"/>
            <a:ext cx="139702" cy="482876"/>
          </a:xfrm>
          <a:prstGeom prst="rect">
            <a:avLst/>
          </a:prstGeom>
        </p:spPr>
      </p:pic>
      <p:sp>
        <p:nvSpPr>
          <p:cNvPr id="78" name="Rectangle 77">
            <a:extLst>
              <a:ext uri="{FF2B5EF4-FFF2-40B4-BE49-F238E27FC236}">
                <a16:creationId xmlns:a16="http://schemas.microsoft.com/office/drawing/2014/main" id="{02A86800-B84C-F340-8ED1-1B14A8513772}"/>
              </a:ext>
            </a:extLst>
          </p:cNvPr>
          <p:cNvSpPr/>
          <p:nvPr/>
        </p:nvSpPr>
        <p:spPr>
          <a:xfrm>
            <a:off x="1384407" y="3469884"/>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80</a:t>
            </a:r>
          </a:p>
        </p:txBody>
      </p:sp>
      <p:sp>
        <p:nvSpPr>
          <p:cNvPr id="79" name="Rectangle 78">
            <a:extLst>
              <a:ext uri="{FF2B5EF4-FFF2-40B4-BE49-F238E27FC236}">
                <a16:creationId xmlns:a16="http://schemas.microsoft.com/office/drawing/2014/main" id="{2E63C5A9-3B2A-3745-906E-00D0F92B506B}"/>
              </a:ext>
            </a:extLst>
          </p:cNvPr>
          <p:cNvSpPr/>
          <p:nvPr/>
        </p:nvSpPr>
        <p:spPr>
          <a:xfrm>
            <a:off x="1887335" y="3458797"/>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80</a:t>
            </a:r>
          </a:p>
        </p:txBody>
      </p:sp>
      <p:sp>
        <p:nvSpPr>
          <p:cNvPr id="80" name="Rectangle 79">
            <a:extLst>
              <a:ext uri="{FF2B5EF4-FFF2-40B4-BE49-F238E27FC236}">
                <a16:creationId xmlns:a16="http://schemas.microsoft.com/office/drawing/2014/main" id="{647B545A-F0DF-C24E-BFE8-B65EE3C5EA7C}"/>
              </a:ext>
            </a:extLst>
          </p:cNvPr>
          <p:cNvSpPr/>
          <p:nvPr/>
        </p:nvSpPr>
        <p:spPr>
          <a:xfrm>
            <a:off x="2382794" y="3461072"/>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80</a:t>
            </a:r>
          </a:p>
        </p:txBody>
      </p:sp>
      <p:sp>
        <p:nvSpPr>
          <p:cNvPr id="81" name="Rectangle 80">
            <a:extLst>
              <a:ext uri="{FF2B5EF4-FFF2-40B4-BE49-F238E27FC236}">
                <a16:creationId xmlns:a16="http://schemas.microsoft.com/office/drawing/2014/main" id="{EFD1E8FD-ED66-A34A-BD2B-1B9EBE77CF8F}"/>
              </a:ext>
            </a:extLst>
          </p:cNvPr>
          <p:cNvSpPr/>
          <p:nvPr/>
        </p:nvSpPr>
        <p:spPr>
          <a:xfrm>
            <a:off x="2830643" y="3458797"/>
            <a:ext cx="357791"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150</a:t>
            </a:r>
          </a:p>
        </p:txBody>
      </p:sp>
      <p:sp>
        <p:nvSpPr>
          <p:cNvPr id="82" name="Rectangle 81">
            <a:extLst>
              <a:ext uri="{FF2B5EF4-FFF2-40B4-BE49-F238E27FC236}">
                <a16:creationId xmlns:a16="http://schemas.microsoft.com/office/drawing/2014/main" id="{0D497250-4E15-C540-81C9-33D7DFD6D111}"/>
              </a:ext>
            </a:extLst>
          </p:cNvPr>
          <p:cNvSpPr/>
          <p:nvPr/>
        </p:nvSpPr>
        <p:spPr>
          <a:xfrm>
            <a:off x="3304023" y="3458797"/>
            <a:ext cx="357791"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200</a:t>
            </a:r>
          </a:p>
        </p:txBody>
      </p:sp>
      <p:sp>
        <p:nvSpPr>
          <p:cNvPr id="83" name="Rectangle 82">
            <a:extLst>
              <a:ext uri="{FF2B5EF4-FFF2-40B4-BE49-F238E27FC236}">
                <a16:creationId xmlns:a16="http://schemas.microsoft.com/office/drawing/2014/main" id="{CE4F0E9C-4018-3945-8E1C-DF5CA3DCA6C5}"/>
              </a:ext>
            </a:extLst>
          </p:cNvPr>
          <p:cNvSpPr/>
          <p:nvPr/>
        </p:nvSpPr>
        <p:spPr>
          <a:xfrm>
            <a:off x="3882241" y="3458797"/>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25</a:t>
            </a:r>
          </a:p>
        </p:txBody>
      </p:sp>
      <p:sp>
        <p:nvSpPr>
          <p:cNvPr id="84" name="Rectangle 83">
            <a:extLst>
              <a:ext uri="{FF2B5EF4-FFF2-40B4-BE49-F238E27FC236}">
                <a16:creationId xmlns:a16="http://schemas.microsoft.com/office/drawing/2014/main" id="{DD0C00DA-3B1C-E84D-98F8-014203E8F3CB}"/>
              </a:ext>
            </a:extLst>
          </p:cNvPr>
          <p:cNvSpPr/>
          <p:nvPr/>
        </p:nvSpPr>
        <p:spPr>
          <a:xfrm>
            <a:off x="4373581" y="3469884"/>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80</a:t>
            </a:r>
          </a:p>
        </p:txBody>
      </p:sp>
      <p:pic>
        <p:nvPicPr>
          <p:cNvPr id="86" name="Picture 85">
            <a:extLst>
              <a:ext uri="{FF2B5EF4-FFF2-40B4-BE49-F238E27FC236}">
                <a16:creationId xmlns:a16="http://schemas.microsoft.com/office/drawing/2014/main" id="{92EB5974-C766-0F44-B6C8-58896377B2F2}"/>
              </a:ext>
            </a:extLst>
          </p:cNvPr>
          <p:cNvPicPr>
            <a:picLocks noChangeAspect="1"/>
          </p:cNvPicPr>
          <p:nvPr/>
        </p:nvPicPr>
        <p:blipFill>
          <a:blip r:embed="rId6"/>
          <a:stretch>
            <a:fillRect/>
          </a:stretch>
        </p:blipFill>
        <p:spPr>
          <a:xfrm>
            <a:off x="1046062" y="4057249"/>
            <a:ext cx="1339078" cy="1681480"/>
          </a:xfrm>
          <a:prstGeom prst="rect">
            <a:avLst/>
          </a:prstGeom>
        </p:spPr>
      </p:pic>
      <p:sp>
        <p:nvSpPr>
          <p:cNvPr id="87" name="TextBox 86">
            <a:extLst>
              <a:ext uri="{FF2B5EF4-FFF2-40B4-BE49-F238E27FC236}">
                <a16:creationId xmlns:a16="http://schemas.microsoft.com/office/drawing/2014/main" id="{3EA8224A-F199-8741-8CC1-0B5E2E6D1CA7}"/>
              </a:ext>
            </a:extLst>
          </p:cNvPr>
          <p:cNvSpPr txBox="1"/>
          <p:nvPr/>
        </p:nvSpPr>
        <p:spPr>
          <a:xfrm>
            <a:off x="2577908" y="3976077"/>
            <a:ext cx="1116011" cy="209288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Promoter(&lt;1kb)</a:t>
            </a:r>
          </a:p>
          <a:p>
            <a:r>
              <a:rPr lang="en-US" sz="1000" dirty="0">
                <a:latin typeface="Arial" panose="020B0604020202020204" pitchFamily="34" charset="0"/>
                <a:cs typeface="Arial" panose="020B0604020202020204" pitchFamily="34" charset="0"/>
              </a:rPr>
              <a:t>Promoter(1-2kb)</a:t>
            </a:r>
          </a:p>
          <a:p>
            <a:r>
              <a:rPr lang="en-US" sz="1000" dirty="0">
                <a:latin typeface="Arial" panose="020B0604020202020204" pitchFamily="34" charset="0"/>
                <a:cs typeface="Arial" panose="020B0604020202020204" pitchFamily="34" charset="0"/>
              </a:rPr>
              <a:t>Promoter(2-3kb)</a:t>
            </a:r>
          </a:p>
          <a:p>
            <a:r>
              <a:rPr lang="en-US" sz="1000" dirty="0">
                <a:latin typeface="Arial" panose="020B0604020202020204" pitchFamily="34" charset="0"/>
                <a:cs typeface="Arial" panose="020B0604020202020204" pitchFamily="34" charset="0"/>
              </a:rPr>
              <a:t>Promoter(3-4kb)</a:t>
            </a:r>
          </a:p>
          <a:p>
            <a:r>
              <a:rPr lang="en-US" sz="1000" dirty="0">
                <a:latin typeface="Arial" panose="020B0604020202020204" pitchFamily="34" charset="0"/>
                <a:cs typeface="Arial" panose="020B0604020202020204" pitchFamily="34" charset="0"/>
              </a:rPr>
              <a:t>Promoter(4-5kb)</a:t>
            </a:r>
          </a:p>
          <a:p>
            <a:r>
              <a:rPr lang="en-US" sz="1000" dirty="0">
                <a:latin typeface="Arial" panose="020B0604020202020204" pitchFamily="34" charset="0"/>
                <a:cs typeface="Arial" panose="020B0604020202020204" pitchFamily="34" charset="0"/>
              </a:rPr>
              <a:t>5’ UTR</a:t>
            </a:r>
          </a:p>
          <a:p>
            <a:r>
              <a:rPr lang="en-US" sz="1000" dirty="0">
                <a:latin typeface="Arial" panose="020B0604020202020204" pitchFamily="34" charset="0"/>
                <a:cs typeface="Arial" panose="020B0604020202020204" pitchFamily="34" charset="0"/>
              </a:rPr>
              <a:t>1st Exon</a:t>
            </a:r>
          </a:p>
          <a:p>
            <a:r>
              <a:rPr lang="en-US" sz="1000" dirty="0">
                <a:latin typeface="Arial" panose="020B0604020202020204" pitchFamily="34" charset="0"/>
                <a:cs typeface="Arial" panose="020B0604020202020204" pitchFamily="34" charset="0"/>
              </a:rPr>
              <a:t>1st Intron</a:t>
            </a:r>
          </a:p>
          <a:p>
            <a:r>
              <a:rPr lang="en-US" sz="1000" dirty="0">
                <a:latin typeface="Arial" panose="020B0604020202020204" pitchFamily="34" charset="0"/>
                <a:cs typeface="Arial" panose="020B0604020202020204" pitchFamily="34" charset="0"/>
              </a:rPr>
              <a:t>Other Intron</a:t>
            </a:r>
          </a:p>
          <a:p>
            <a:r>
              <a:rPr lang="en-US" sz="1000" dirty="0">
                <a:latin typeface="Arial" panose="020B0604020202020204" pitchFamily="34" charset="0"/>
                <a:cs typeface="Arial" panose="020B0604020202020204" pitchFamily="34" charset="0"/>
              </a:rPr>
              <a:t>Distal Intergenic</a:t>
            </a:r>
          </a:p>
          <a:p>
            <a:r>
              <a:rPr lang="en-US" sz="1000" dirty="0">
                <a:latin typeface="Arial" panose="020B0604020202020204" pitchFamily="34" charset="0"/>
                <a:cs typeface="Arial" panose="020B0604020202020204" pitchFamily="34" charset="0"/>
              </a:rPr>
              <a:t>3’ UTR</a:t>
            </a:r>
          </a:p>
          <a:p>
            <a:r>
              <a:rPr lang="en-US" sz="1000" dirty="0">
                <a:latin typeface="Arial" panose="020B0604020202020204" pitchFamily="34" charset="0"/>
                <a:cs typeface="Arial" panose="020B0604020202020204" pitchFamily="34" charset="0"/>
              </a:rPr>
              <a:t>Other Exon</a:t>
            </a:r>
          </a:p>
          <a:p>
            <a:r>
              <a:rPr lang="en-US" sz="1000" dirty="0">
                <a:latin typeface="Arial" panose="020B0604020202020204" pitchFamily="34" charset="0"/>
                <a:cs typeface="Arial" panose="020B0604020202020204" pitchFamily="34" charset="0"/>
              </a:rPr>
              <a:t>Downstream</a:t>
            </a:r>
          </a:p>
        </p:txBody>
      </p:sp>
      <p:pic>
        <p:nvPicPr>
          <p:cNvPr id="89" name="Picture 88">
            <a:extLst>
              <a:ext uri="{FF2B5EF4-FFF2-40B4-BE49-F238E27FC236}">
                <a16:creationId xmlns:a16="http://schemas.microsoft.com/office/drawing/2014/main" id="{BA3D82E4-281F-6B48-9F66-6DBFC96C3442}"/>
              </a:ext>
            </a:extLst>
          </p:cNvPr>
          <p:cNvPicPr>
            <a:picLocks noChangeAspect="1"/>
          </p:cNvPicPr>
          <p:nvPr/>
        </p:nvPicPr>
        <p:blipFill>
          <a:blip r:embed="rId7"/>
          <a:stretch>
            <a:fillRect/>
          </a:stretch>
        </p:blipFill>
        <p:spPr>
          <a:xfrm>
            <a:off x="2437277" y="4027357"/>
            <a:ext cx="178081" cy="1990319"/>
          </a:xfrm>
          <a:prstGeom prst="rect">
            <a:avLst/>
          </a:prstGeom>
        </p:spPr>
      </p:pic>
      <p:sp>
        <p:nvSpPr>
          <p:cNvPr id="90" name="TextBox 89">
            <a:extLst>
              <a:ext uri="{FF2B5EF4-FFF2-40B4-BE49-F238E27FC236}">
                <a16:creationId xmlns:a16="http://schemas.microsoft.com/office/drawing/2014/main" id="{E32EE2A0-9DB9-7A4B-AB64-4EF018692BBE}"/>
              </a:ext>
            </a:extLst>
          </p:cNvPr>
          <p:cNvSpPr txBox="1"/>
          <p:nvPr/>
        </p:nvSpPr>
        <p:spPr>
          <a:xfrm>
            <a:off x="989085" y="5704562"/>
            <a:ext cx="2423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0</a:t>
            </a:r>
          </a:p>
        </p:txBody>
      </p:sp>
      <p:sp>
        <p:nvSpPr>
          <p:cNvPr id="91" name="TextBox 90">
            <a:extLst>
              <a:ext uri="{FF2B5EF4-FFF2-40B4-BE49-F238E27FC236}">
                <a16:creationId xmlns:a16="http://schemas.microsoft.com/office/drawing/2014/main" id="{2B25F92A-AF4F-8147-91B1-8F0E887C6017}"/>
              </a:ext>
            </a:extLst>
          </p:cNvPr>
          <p:cNvSpPr txBox="1"/>
          <p:nvPr/>
        </p:nvSpPr>
        <p:spPr>
          <a:xfrm>
            <a:off x="1270509" y="5704562"/>
            <a:ext cx="3000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25</a:t>
            </a:r>
          </a:p>
        </p:txBody>
      </p:sp>
      <p:sp>
        <p:nvSpPr>
          <p:cNvPr id="92" name="TextBox 91">
            <a:extLst>
              <a:ext uri="{FF2B5EF4-FFF2-40B4-BE49-F238E27FC236}">
                <a16:creationId xmlns:a16="http://schemas.microsoft.com/office/drawing/2014/main" id="{400D807A-6F0A-7E4D-8832-176E551DFB6A}"/>
              </a:ext>
            </a:extLst>
          </p:cNvPr>
          <p:cNvSpPr txBox="1"/>
          <p:nvPr/>
        </p:nvSpPr>
        <p:spPr>
          <a:xfrm>
            <a:off x="1563166" y="5706231"/>
            <a:ext cx="3000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50</a:t>
            </a:r>
          </a:p>
        </p:txBody>
      </p:sp>
      <p:sp>
        <p:nvSpPr>
          <p:cNvPr id="93" name="TextBox 92">
            <a:extLst>
              <a:ext uri="{FF2B5EF4-FFF2-40B4-BE49-F238E27FC236}">
                <a16:creationId xmlns:a16="http://schemas.microsoft.com/office/drawing/2014/main" id="{0EA9EF30-EF6A-4149-9767-C65A254C7F95}"/>
              </a:ext>
            </a:extLst>
          </p:cNvPr>
          <p:cNvSpPr txBox="1"/>
          <p:nvPr/>
        </p:nvSpPr>
        <p:spPr>
          <a:xfrm>
            <a:off x="1875756" y="5704562"/>
            <a:ext cx="3000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75</a:t>
            </a:r>
          </a:p>
        </p:txBody>
      </p:sp>
      <p:sp>
        <p:nvSpPr>
          <p:cNvPr id="94" name="TextBox 93">
            <a:extLst>
              <a:ext uri="{FF2B5EF4-FFF2-40B4-BE49-F238E27FC236}">
                <a16:creationId xmlns:a16="http://schemas.microsoft.com/office/drawing/2014/main" id="{F766AE09-C9C3-F14A-9042-25F0F445AA57}"/>
              </a:ext>
            </a:extLst>
          </p:cNvPr>
          <p:cNvSpPr txBox="1"/>
          <p:nvPr/>
        </p:nvSpPr>
        <p:spPr>
          <a:xfrm>
            <a:off x="2113625" y="5711309"/>
            <a:ext cx="357790"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100</a:t>
            </a:r>
          </a:p>
        </p:txBody>
      </p:sp>
      <p:sp>
        <p:nvSpPr>
          <p:cNvPr id="95" name="TextBox 94">
            <a:extLst>
              <a:ext uri="{FF2B5EF4-FFF2-40B4-BE49-F238E27FC236}">
                <a16:creationId xmlns:a16="http://schemas.microsoft.com/office/drawing/2014/main" id="{2637EAEB-D0D6-F24F-BE39-A33D8E30492B}"/>
              </a:ext>
            </a:extLst>
          </p:cNvPr>
          <p:cNvSpPr txBox="1"/>
          <p:nvPr/>
        </p:nvSpPr>
        <p:spPr>
          <a:xfrm>
            <a:off x="1323436" y="5825780"/>
            <a:ext cx="928459"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Percentage (%)</a:t>
            </a:r>
          </a:p>
        </p:txBody>
      </p:sp>
      <p:sp>
        <p:nvSpPr>
          <p:cNvPr id="96" name="TextBox 95">
            <a:extLst>
              <a:ext uri="{FF2B5EF4-FFF2-40B4-BE49-F238E27FC236}">
                <a16:creationId xmlns:a16="http://schemas.microsoft.com/office/drawing/2014/main" id="{A56E39CE-6B72-AF40-9CEB-8BB72E123AA3}"/>
              </a:ext>
            </a:extLst>
          </p:cNvPr>
          <p:cNvSpPr txBox="1"/>
          <p:nvPr/>
        </p:nvSpPr>
        <p:spPr>
          <a:xfrm>
            <a:off x="495486" y="4373075"/>
            <a:ext cx="595036" cy="33855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Open in</a:t>
            </a:r>
          </a:p>
          <a:p>
            <a:pPr algn="ctr"/>
            <a:r>
              <a:rPr lang="en-US" sz="800" b="1" dirty="0">
                <a:latin typeface="Arial" panose="020B0604020202020204" pitchFamily="34" charset="0"/>
                <a:cs typeface="Arial" panose="020B0604020202020204" pitchFamily="34" charset="0"/>
              </a:rPr>
              <a:t>Brg1 KD</a:t>
            </a:r>
          </a:p>
        </p:txBody>
      </p:sp>
      <p:sp>
        <p:nvSpPr>
          <p:cNvPr id="97" name="TextBox 96">
            <a:extLst>
              <a:ext uri="{FF2B5EF4-FFF2-40B4-BE49-F238E27FC236}">
                <a16:creationId xmlns:a16="http://schemas.microsoft.com/office/drawing/2014/main" id="{1D3F6615-EBBC-5A40-BC88-1071554EE42D}"/>
              </a:ext>
            </a:extLst>
          </p:cNvPr>
          <p:cNvSpPr txBox="1"/>
          <p:nvPr/>
        </p:nvSpPr>
        <p:spPr>
          <a:xfrm>
            <a:off x="453023" y="5097688"/>
            <a:ext cx="647934" cy="338554"/>
          </a:xfrm>
          <a:prstGeom prst="rect">
            <a:avLst/>
          </a:prstGeom>
          <a:noFill/>
        </p:spPr>
        <p:txBody>
          <a:bodyPr wrap="none" rtlCol="0">
            <a:spAutoFit/>
          </a:bodyPr>
          <a:lstStyle/>
          <a:p>
            <a:pPr algn="ctr"/>
            <a:r>
              <a:rPr lang="en-US" sz="800" b="1" dirty="0">
                <a:latin typeface="Arial" panose="020B0604020202020204" pitchFamily="34" charset="0"/>
                <a:cs typeface="Arial" panose="020B0604020202020204" pitchFamily="34" charset="0"/>
              </a:rPr>
              <a:t>Closed in</a:t>
            </a:r>
          </a:p>
          <a:p>
            <a:pPr algn="ctr"/>
            <a:r>
              <a:rPr lang="en-US" sz="800" b="1" dirty="0">
                <a:latin typeface="Arial" panose="020B0604020202020204" pitchFamily="34" charset="0"/>
                <a:cs typeface="Arial" panose="020B0604020202020204" pitchFamily="34" charset="0"/>
              </a:rPr>
              <a:t>Brg1 KD</a:t>
            </a:r>
          </a:p>
        </p:txBody>
      </p:sp>
      <p:pic>
        <p:nvPicPr>
          <p:cNvPr id="126" name="Picture 125">
            <a:extLst>
              <a:ext uri="{FF2B5EF4-FFF2-40B4-BE49-F238E27FC236}">
                <a16:creationId xmlns:a16="http://schemas.microsoft.com/office/drawing/2014/main" id="{A87721CB-7FD4-FC4D-A0DF-F65D0B179928}"/>
              </a:ext>
            </a:extLst>
          </p:cNvPr>
          <p:cNvPicPr>
            <a:picLocks noChangeAspect="1"/>
          </p:cNvPicPr>
          <p:nvPr/>
        </p:nvPicPr>
        <p:blipFill>
          <a:blip r:embed="rId8"/>
          <a:stretch>
            <a:fillRect/>
          </a:stretch>
        </p:blipFill>
        <p:spPr>
          <a:xfrm>
            <a:off x="5072508" y="732997"/>
            <a:ext cx="1214148" cy="2907050"/>
          </a:xfrm>
          <a:prstGeom prst="rect">
            <a:avLst/>
          </a:prstGeom>
        </p:spPr>
      </p:pic>
      <p:sp>
        <p:nvSpPr>
          <p:cNvPr id="143" name="Rectangle 142">
            <a:extLst>
              <a:ext uri="{FF2B5EF4-FFF2-40B4-BE49-F238E27FC236}">
                <a16:creationId xmlns:a16="http://schemas.microsoft.com/office/drawing/2014/main" id="{051E0951-0975-C841-ADD9-A9C76C93EA6F}"/>
              </a:ext>
            </a:extLst>
          </p:cNvPr>
          <p:cNvSpPr/>
          <p:nvPr/>
        </p:nvSpPr>
        <p:spPr>
          <a:xfrm>
            <a:off x="5665152" y="732997"/>
            <a:ext cx="1036748" cy="195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FC78C137-C8F0-BD41-8F3E-7B5E973C253F}"/>
              </a:ext>
            </a:extLst>
          </p:cNvPr>
          <p:cNvSpPr txBox="1"/>
          <p:nvPr/>
        </p:nvSpPr>
        <p:spPr>
          <a:xfrm>
            <a:off x="5607745" y="656853"/>
            <a:ext cx="441146" cy="323165"/>
          </a:xfrm>
          <a:prstGeom prst="rect">
            <a:avLst/>
          </a:prstGeom>
          <a:noFill/>
        </p:spPr>
        <p:txBody>
          <a:bodyPr wrap="none" rtlCol="0">
            <a:spAutoFit/>
          </a:bodyPr>
          <a:lstStyle/>
          <a:p>
            <a:r>
              <a:rPr lang="en-US" sz="500" b="1" dirty="0">
                <a:latin typeface="Arial" panose="020B0604020202020204" pitchFamily="34" charset="0"/>
                <a:cs typeface="Arial" panose="020B0604020202020204" pitchFamily="34" charset="0"/>
              </a:rPr>
              <a:t>Flk1</a:t>
            </a:r>
            <a:r>
              <a:rPr lang="en-US" sz="500" b="1" baseline="30000" dirty="0">
                <a:latin typeface="Arial" panose="020B0604020202020204" pitchFamily="34" charset="0"/>
                <a:cs typeface="Arial" panose="020B0604020202020204" pitchFamily="34" charset="0"/>
              </a:rPr>
              <a:t>+</a:t>
            </a:r>
          </a:p>
          <a:p>
            <a:r>
              <a:rPr lang="en-US" sz="500" b="1" dirty="0">
                <a:latin typeface="Arial" panose="020B0604020202020204" pitchFamily="34" charset="0"/>
                <a:cs typeface="Arial" panose="020B0604020202020204" pitchFamily="34" charset="0"/>
              </a:rPr>
              <a:t>Dox</a:t>
            </a:r>
          </a:p>
          <a:p>
            <a:r>
              <a:rPr lang="en-US" sz="500" b="1" dirty="0">
                <a:latin typeface="Arial" panose="020B0604020202020204" pitchFamily="34" charset="0"/>
                <a:cs typeface="Arial" panose="020B0604020202020204" pitchFamily="34" charset="0"/>
              </a:rPr>
              <a:t>Brg1 KD</a:t>
            </a:r>
          </a:p>
        </p:txBody>
      </p:sp>
      <p:pic>
        <p:nvPicPr>
          <p:cNvPr id="148" name="Picture 147">
            <a:extLst>
              <a:ext uri="{FF2B5EF4-FFF2-40B4-BE49-F238E27FC236}">
                <a16:creationId xmlns:a16="http://schemas.microsoft.com/office/drawing/2014/main" id="{8AFA5571-8584-9B4F-A001-5EEC44F484A8}"/>
              </a:ext>
            </a:extLst>
          </p:cNvPr>
          <p:cNvPicPr>
            <a:picLocks noChangeAspect="1"/>
          </p:cNvPicPr>
          <p:nvPr/>
        </p:nvPicPr>
        <p:blipFill>
          <a:blip r:embed="rId9"/>
          <a:stretch>
            <a:fillRect/>
          </a:stretch>
        </p:blipFill>
        <p:spPr>
          <a:xfrm>
            <a:off x="6232010" y="2799518"/>
            <a:ext cx="149524" cy="585973"/>
          </a:xfrm>
          <a:prstGeom prst="rect">
            <a:avLst/>
          </a:prstGeom>
        </p:spPr>
      </p:pic>
      <p:sp>
        <p:nvSpPr>
          <p:cNvPr id="149" name="Rectangle 148">
            <a:extLst>
              <a:ext uri="{FF2B5EF4-FFF2-40B4-BE49-F238E27FC236}">
                <a16:creationId xmlns:a16="http://schemas.microsoft.com/office/drawing/2014/main" id="{1EC3DF53-6227-5545-A164-F8341A29EDBE}"/>
              </a:ext>
            </a:extLst>
          </p:cNvPr>
          <p:cNvSpPr/>
          <p:nvPr/>
        </p:nvSpPr>
        <p:spPr>
          <a:xfrm>
            <a:off x="6339178" y="2712296"/>
            <a:ext cx="300083"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40</a:t>
            </a:r>
          </a:p>
        </p:txBody>
      </p:sp>
      <p:sp>
        <p:nvSpPr>
          <p:cNvPr id="150" name="Rectangle 149">
            <a:extLst>
              <a:ext uri="{FF2B5EF4-FFF2-40B4-BE49-F238E27FC236}">
                <a16:creationId xmlns:a16="http://schemas.microsoft.com/office/drawing/2014/main" id="{6A75F0AC-4DBB-8D49-AFF3-53BF4B08625D}"/>
              </a:ext>
            </a:extLst>
          </p:cNvPr>
          <p:cNvSpPr/>
          <p:nvPr/>
        </p:nvSpPr>
        <p:spPr>
          <a:xfrm>
            <a:off x="6322345" y="3224936"/>
            <a:ext cx="333746"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-40</a:t>
            </a:r>
          </a:p>
        </p:txBody>
      </p:sp>
      <p:sp>
        <p:nvSpPr>
          <p:cNvPr id="151" name="Rectangle 150">
            <a:extLst>
              <a:ext uri="{FF2B5EF4-FFF2-40B4-BE49-F238E27FC236}">
                <a16:creationId xmlns:a16="http://schemas.microsoft.com/office/drawing/2014/main" id="{8D47045C-D719-364B-9A7C-F2A49054ACB9}"/>
              </a:ext>
            </a:extLst>
          </p:cNvPr>
          <p:cNvSpPr/>
          <p:nvPr/>
        </p:nvSpPr>
        <p:spPr>
          <a:xfrm>
            <a:off x="6360757" y="2979951"/>
            <a:ext cx="242374" cy="21544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0</a:t>
            </a:r>
          </a:p>
        </p:txBody>
      </p:sp>
      <p:sp>
        <p:nvSpPr>
          <p:cNvPr id="152" name="Rectangle 151">
            <a:extLst>
              <a:ext uri="{FF2B5EF4-FFF2-40B4-BE49-F238E27FC236}">
                <a16:creationId xmlns:a16="http://schemas.microsoft.com/office/drawing/2014/main" id="{CB27CAD7-F164-6E4D-9ACA-7818D9C2F1D0}"/>
              </a:ext>
            </a:extLst>
          </p:cNvPr>
          <p:cNvSpPr/>
          <p:nvPr/>
        </p:nvSpPr>
        <p:spPr>
          <a:xfrm>
            <a:off x="6020687" y="2481464"/>
            <a:ext cx="723275" cy="338554"/>
          </a:xfrm>
          <a:prstGeom prst="rect">
            <a:avLst/>
          </a:prstGeom>
        </p:spPr>
        <p:txBody>
          <a:bodyPr wrap="none">
            <a:spAutoFit/>
          </a:bodyPr>
          <a:lstStyle/>
          <a:p>
            <a:pPr algn="ctr"/>
            <a:r>
              <a:rPr lang="en-US" sz="800" b="1" dirty="0">
                <a:latin typeface="Arial" panose="020B0604020202020204" pitchFamily="34" charset="0"/>
                <a:cs typeface="Arial" panose="020B0604020202020204" pitchFamily="34" charset="0"/>
              </a:rPr>
              <a:t>chromVAR</a:t>
            </a:r>
          </a:p>
          <a:p>
            <a:pPr algn="ctr"/>
            <a:r>
              <a:rPr lang="en-US" sz="800" b="1" dirty="0">
                <a:latin typeface="Arial" panose="020B0604020202020204" pitchFamily="34" charset="0"/>
                <a:cs typeface="Arial" panose="020B0604020202020204" pitchFamily="34" charset="0"/>
              </a:rPr>
              <a:t>z score</a:t>
            </a:r>
          </a:p>
        </p:txBody>
      </p:sp>
      <p:sp>
        <p:nvSpPr>
          <p:cNvPr id="153" name="TextBox 152">
            <a:extLst>
              <a:ext uri="{FF2B5EF4-FFF2-40B4-BE49-F238E27FC236}">
                <a16:creationId xmlns:a16="http://schemas.microsoft.com/office/drawing/2014/main" id="{55C0F812-70EF-F14D-901F-BF5F10351971}"/>
              </a:ext>
            </a:extLst>
          </p:cNvPr>
          <p:cNvSpPr txBox="1"/>
          <p:nvPr/>
        </p:nvSpPr>
        <p:spPr>
          <a:xfrm>
            <a:off x="311424" y="528503"/>
            <a:ext cx="2423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a</a:t>
            </a:r>
          </a:p>
        </p:txBody>
      </p:sp>
      <p:sp>
        <p:nvSpPr>
          <p:cNvPr id="154" name="TextBox 153">
            <a:extLst>
              <a:ext uri="{FF2B5EF4-FFF2-40B4-BE49-F238E27FC236}">
                <a16:creationId xmlns:a16="http://schemas.microsoft.com/office/drawing/2014/main" id="{0FD7DCFD-5986-6C4F-8E99-5C891BED8839}"/>
              </a:ext>
            </a:extLst>
          </p:cNvPr>
          <p:cNvSpPr txBox="1"/>
          <p:nvPr/>
        </p:nvSpPr>
        <p:spPr>
          <a:xfrm>
            <a:off x="4848701" y="529522"/>
            <a:ext cx="24718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b</a:t>
            </a:r>
          </a:p>
        </p:txBody>
      </p:sp>
      <p:sp>
        <p:nvSpPr>
          <p:cNvPr id="155" name="TextBox 154">
            <a:extLst>
              <a:ext uri="{FF2B5EF4-FFF2-40B4-BE49-F238E27FC236}">
                <a16:creationId xmlns:a16="http://schemas.microsoft.com/office/drawing/2014/main" id="{3BDE90EE-7425-E140-920B-CC289E6EA8F1}"/>
              </a:ext>
            </a:extLst>
          </p:cNvPr>
          <p:cNvSpPr txBox="1"/>
          <p:nvPr/>
        </p:nvSpPr>
        <p:spPr>
          <a:xfrm>
            <a:off x="312280" y="4025573"/>
            <a:ext cx="242374"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c</a:t>
            </a:r>
          </a:p>
        </p:txBody>
      </p:sp>
      <p:sp>
        <p:nvSpPr>
          <p:cNvPr id="156" name="TextBox 155">
            <a:extLst>
              <a:ext uri="{FF2B5EF4-FFF2-40B4-BE49-F238E27FC236}">
                <a16:creationId xmlns:a16="http://schemas.microsoft.com/office/drawing/2014/main" id="{9B33082C-DA56-6344-B568-326A3DFF57A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Brg1 KD disrupts the chromatin relaxation of Etv2 binding sites at distal intergenic region   </a:t>
            </a:r>
          </a:p>
        </p:txBody>
      </p:sp>
    </p:spTree>
    <p:extLst>
      <p:ext uri="{BB962C8B-B14F-4D97-AF65-F5344CB8AC3E}">
        <p14:creationId xmlns:p14="http://schemas.microsoft.com/office/powerpoint/2010/main" val="3594850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98CF8B6-DBD3-2D4E-AC9E-D7EF50D7EDC7}"/>
              </a:ext>
            </a:extLst>
          </p:cNvPr>
          <p:cNvCxnSpPr>
            <a:cxnSpLocks/>
          </p:cNvCxnSpPr>
          <p:nvPr/>
        </p:nvCxnSpPr>
        <p:spPr>
          <a:xfrm>
            <a:off x="599115" y="684022"/>
            <a:ext cx="1512700" cy="9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188C07F-DDEE-CA4F-B13A-3ED42DC84083}"/>
              </a:ext>
            </a:extLst>
          </p:cNvPr>
          <p:cNvSpPr/>
          <p:nvPr/>
        </p:nvSpPr>
        <p:spPr>
          <a:xfrm>
            <a:off x="669319"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12" name="Rectangle 11">
            <a:extLst>
              <a:ext uri="{FF2B5EF4-FFF2-40B4-BE49-F238E27FC236}">
                <a16:creationId xmlns:a16="http://schemas.microsoft.com/office/drawing/2014/main" id="{F16D567B-9FD8-6D41-9C10-5467D651C596}"/>
              </a:ext>
            </a:extLst>
          </p:cNvPr>
          <p:cNvSpPr/>
          <p:nvPr/>
        </p:nvSpPr>
        <p:spPr>
          <a:xfrm>
            <a:off x="1174835"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D2</a:t>
            </a:r>
          </a:p>
        </p:txBody>
      </p:sp>
      <p:sp>
        <p:nvSpPr>
          <p:cNvPr id="16" name="Rectangle 15">
            <a:extLst>
              <a:ext uri="{FF2B5EF4-FFF2-40B4-BE49-F238E27FC236}">
                <a16:creationId xmlns:a16="http://schemas.microsoft.com/office/drawing/2014/main" id="{F27117BA-956E-5E4B-B37E-6BA2139E39F7}"/>
              </a:ext>
            </a:extLst>
          </p:cNvPr>
          <p:cNvSpPr/>
          <p:nvPr/>
        </p:nvSpPr>
        <p:spPr>
          <a:xfrm>
            <a:off x="3003179" y="461048"/>
            <a:ext cx="553120" cy="246221"/>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Brg1</a:t>
            </a:r>
          </a:p>
        </p:txBody>
      </p:sp>
      <p:sp>
        <p:nvSpPr>
          <p:cNvPr id="19" name="Rectangle 18">
            <a:extLst>
              <a:ext uri="{FF2B5EF4-FFF2-40B4-BE49-F238E27FC236}">
                <a16:creationId xmlns:a16="http://schemas.microsoft.com/office/drawing/2014/main" id="{0B942350-E218-9043-B9AB-4AA5F055BBB4}"/>
              </a:ext>
            </a:extLst>
          </p:cNvPr>
          <p:cNvSpPr/>
          <p:nvPr/>
        </p:nvSpPr>
        <p:spPr>
          <a:xfrm>
            <a:off x="1680351" y="664528"/>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pic>
        <p:nvPicPr>
          <p:cNvPr id="22" name="Picture 21">
            <a:extLst>
              <a:ext uri="{FF2B5EF4-FFF2-40B4-BE49-F238E27FC236}">
                <a16:creationId xmlns:a16="http://schemas.microsoft.com/office/drawing/2014/main" id="{160E6A20-46E4-CA41-8132-F7A71CF9B85B}"/>
              </a:ext>
            </a:extLst>
          </p:cNvPr>
          <p:cNvPicPr>
            <a:picLocks noChangeAspect="1"/>
          </p:cNvPicPr>
          <p:nvPr/>
        </p:nvPicPr>
        <p:blipFill>
          <a:blip r:embed="rId3"/>
          <a:stretch>
            <a:fillRect/>
          </a:stretch>
        </p:blipFill>
        <p:spPr>
          <a:xfrm rot="5400000">
            <a:off x="761197" y="3083922"/>
            <a:ext cx="157418" cy="502071"/>
          </a:xfrm>
          <a:prstGeom prst="rect">
            <a:avLst/>
          </a:prstGeom>
        </p:spPr>
      </p:pic>
      <p:pic>
        <p:nvPicPr>
          <p:cNvPr id="26" name="Picture 25">
            <a:extLst>
              <a:ext uri="{FF2B5EF4-FFF2-40B4-BE49-F238E27FC236}">
                <a16:creationId xmlns:a16="http://schemas.microsoft.com/office/drawing/2014/main" id="{79B98A28-AF20-9746-A402-6A2D448CCBF7}"/>
              </a:ext>
            </a:extLst>
          </p:cNvPr>
          <p:cNvPicPr>
            <a:picLocks noChangeAspect="1"/>
          </p:cNvPicPr>
          <p:nvPr/>
        </p:nvPicPr>
        <p:blipFill>
          <a:blip r:embed="rId4"/>
          <a:stretch>
            <a:fillRect/>
          </a:stretch>
        </p:blipFill>
        <p:spPr>
          <a:xfrm rot="5400000">
            <a:off x="2343051" y="3082545"/>
            <a:ext cx="157420" cy="504825"/>
          </a:xfrm>
          <a:prstGeom prst="rect">
            <a:avLst/>
          </a:prstGeom>
        </p:spPr>
      </p:pic>
      <p:sp>
        <p:nvSpPr>
          <p:cNvPr id="49" name="TextBox 48">
            <a:extLst>
              <a:ext uri="{FF2B5EF4-FFF2-40B4-BE49-F238E27FC236}">
                <a16:creationId xmlns:a16="http://schemas.microsoft.com/office/drawing/2014/main" id="{18771D01-FDA1-BF4B-9F4A-498814755772}"/>
              </a:ext>
            </a:extLst>
          </p:cNvPr>
          <p:cNvSpPr txBox="1"/>
          <p:nvPr/>
        </p:nvSpPr>
        <p:spPr>
          <a:xfrm>
            <a:off x="91404" y="3042746"/>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sp>
        <p:nvSpPr>
          <p:cNvPr id="81" name="TextBox 80">
            <a:extLst>
              <a:ext uri="{FF2B5EF4-FFF2-40B4-BE49-F238E27FC236}">
                <a16:creationId xmlns:a16="http://schemas.microsoft.com/office/drawing/2014/main" id="{D87D9DC5-B574-BE40-A205-91A34015FB48}"/>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Figure 3</a:t>
            </a:r>
          </a:p>
        </p:txBody>
      </p:sp>
      <p:pic>
        <p:nvPicPr>
          <p:cNvPr id="4" name="Picture 3">
            <a:extLst>
              <a:ext uri="{FF2B5EF4-FFF2-40B4-BE49-F238E27FC236}">
                <a16:creationId xmlns:a16="http://schemas.microsoft.com/office/drawing/2014/main" id="{EDC1DA52-C268-954A-AE37-7EFACC76CFA0}"/>
              </a:ext>
            </a:extLst>
          </p:cNvPr>
          <p:cNvPicPr>
            <a:picLocks noChangeAspect="1"/>
          </p:cNvPicPr>
          <p:nvPr/>
        </p:nvPicPr>
        <p:blipFill>
          <a:blip r:embed="rId5"/>
          <a:stretch>
            <a:fillRect/>
          </a:stretch>
        </p:blipFill>
        <p:spPr>
          <a:xfrm>
            <a:off x="577147" y="882499"/>
            <a:ext cx="5833942" cy="2254047"/>
          </a:xfrm>
          <a:prstGeom prst="rect">
            <a:avLst/>
          </a:prstGeom>
        </p:spPr>
      </p:pic>
      <p:sp>
        <p:nvSpPr>
          <p:cNvPr id="214" name="Rectangle 213">
            <a:extLst>
              <a:ext uri="{FF2B5EF4-FFF2-40B4-BE49-F238E27FC236}">
                <a16:creationId xmlns:a16="http://schemas.microsoft.com/office/drawing/2014/main" id="{283E1BE4-457B-5949-AC16-DB8FEB56C6C4}"/>
              </a:ext>
            </a:extLst>
          </p:cNvPr>
          <p:cNvSpPr/>
          <p:nvPr/>
        </p:nvSpPr>
        <p:spPr>
          <a:xfrm>
            <a:off x="2798783"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216" name="Rectangle 215">
            <a:extLst>
              <a:ext uri="{FF2B5EF4-FFF2-40B4-BE49-F238E27FC236}">
                <a16:creationId xmlns:a16="http://schemas.microsoft.com/office/drawing/2014/main" id="{971896BD-C597-B94B-BA6E-2C9C22BE9C42}"/>
              </a:ext>
            </a:extLst>
          </p:cNvPr>
          <p:cNvSpPr/>
          <p:nvPr/>
        </p:nvSpPr>
        <p:spPr>
          <a:xfrm>
            <a:off x="3304299"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D2</a:t>
            </a:r>
          </a:p>
        </p:txBody>
      </p:sp>
      <p:sp>
        <p:nvSpPr>
          <p:cNvPr id="217" name="Rectangle 216">
            <a:extLst>
              <a:ext uri="{FF2B5EF4-FFF2-40B4-BE49-F238E27FC236}">
                <a16:creationId xmlns:a16="http://schemas.microsoft.com/office/drawing/2014/main" id="{0C787120-C3A7-3A4E-81B9-8206B6B3F413}"/>
              </a:ext>
            </a:extLst>
          </p:cNvPr>
          <p:cNvSpPr/>
          <p:nvPr/>
        </p:nvSpPr>
        <p:spPr>
          <a:xfrm>
            <a:off x="3809815"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sp>
        <p:nvSpPr>
          <p:cNvPr id="218" name="Rectangle 217">
            <a:extLst>
              <a:ext uri="{FF2B5EF4-FFF2-40B4-BE49-F238E27FC236}">
                <a16:creationId xmlns:a16="http://schemas.microsoft.com/office/drawing/2014/main" id="{D875F815-A700-6A4B-B084-E8430B938D2F}"/>
              </a:ext>
            </a:extLst>
          </p:cNvPr>
          <p:cNvSpPr/>
          <p:nvPr/>
        </p:nvSpPr>
        <p:spPr>
          <a:xfrm>
            <a:off x="4928248"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219" name="Rectangle 218">
            <a:extLst>
              <a:ext uri="{FF2B5EF4-FFF2-40B4-BE49-F238E27FC236}">
                <a16:creationId xmlns:a16="http://schemas.microsoft.com/office/drawing/2014/main" id="{7C04A506-0F3D-5741-9960-39B257AACE25}"/>
              </a:ext>
            </a:extLst>
          </p:cNvPr>
          <p:cNvSpPr/>
          <p:nvPr/>
        </p:nvSpPr>
        <p:spPr>
          <a:xfrm>
            <a:off x="5433763"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D2</a:t>
            </a:r>
          </a:p>
        </p:txBody>
      </p:sp>
      <p:sp>
        <p:nvSpPr>
          <p:cNvPr id="228" name="Rectangle 227">
            <a:extLst>
              <a:ext uri="{FF2B5EF4-FFF2-40B4-BE49-F238E27FC236}">
                <a16:creationId xmlns:a16="http://schemas.microsoft.com/office/drawing/2014/main" id="{09FA56CE-4D7B-F747-BB69-27CBE9DFA242}"/>
              </a:ext>
            </a:extLst>
          </p:cNvPr>
          <p:cNvSpPr/>
          <p:nvPr/>
        </p:nvSpPr>
        <p:spPr>
          <a:xfrm>
            <a:off x="5939278" y="669386"/>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sp>
        <p:nvSpPr>
          <p:cNvPr id="253" name="Rectangle 252">
            <a:extLst>
              <a:ext uri="{FF2B5EF4-FFF2-40B4-BE49-F238E27FC236}">
                <a16:creationId xmlns:a16="http://schemas.microsoft.com/office/drawing/2014/main" id="{01F52DDB-C8FE-6443-8B06-FDB122AC0CA6}"/>
              </a:ext>
            </a:extLst>
          </p:cNvPr>
          <p:cNvSpPr/>
          <p:nvPr/>
        </p:nvSpPr>
        <p:spPr>
          <a:xfrm>
            <a:off x="2200734" y="669386"/>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sp>
        <p:nvSpPr>
          <p:cNvPr id="255" name="Rectangle 254">
            <a:extLst>
              <a:ext uri="{FF2B5EF4-FFF2-40B4-BE49-F238E27FC236}">
                <a16:creationId xmlns:a16="http://schemas.microsoft.com/office/drawing/2014/main" id="{9F15D6E0-126E-C64F-B068-873AEE7AD86A}"/>
              </a:ext>
            </a:extLst>
          </p:cNvPr>
          <p:cNvSpPr/>
          <p:nvPr/>
        </p:nvSpPr>
        <p:spPr>
          <a:xfrm>
            <a:off x="4330199" y="669386"/>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cxnSp>
        <p:nvCxnSpPr>
          <p:cNvPr id="256" name="Straight Connector 255">
            <a:extLst>
              <a:ext uri="{FF2B5EF4-FFF2-40B4-BE49-F238E27FC236}">
                <a16:creationId xmlns:a16="http://schemas.microsoft.com/office/drawing/2014/main" id="{D2343B33-7718-4F4A-85E8-2006E2B371B9}"/>
              </a:ext>
            </a:extLst>
          </p:cNvPr>
          <p:cNvCxnSpPr>
            <a:cxnSpLocks/>
          </p:cNvCxnSpPr>
          <p:nvPr/>
        </p:nvCxnSpPr>
        <p:spPr>
          <a:xfrm>
            <a:off x="2198208" y="682320"/>
            <a:ext cx="1989626" cy="17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CAA6DC9-12D5-7547-B579-B5627DEBBA1E}"/>
              </a:ext>
            </a:extLst>
          </p:cNvPr>
          <p:cNvCxnSpPr>
            <a:cxnSpLocks/>
          </p:cNvCxnSpPr>
          <p:nvPr/>
        </p:nvCxnSpPr>
        <p:spPr>
          <a:xfrm>
            <a:off x="4309778" y="682320"/>
            <a:ext cx="2063832" cy="81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8D19A080-6612-A94B-85F7-D525C5EB1306}"/>
              </a:ext>
            </a:extLst>
          </p:cNvPr>
          <p:cNvSpPr/>
          <p:nvPr/>
        </p:nvSpPr>
        <p:spPr>
          <a:xfrm>
            <a:off x="4926427" y="461048"/>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H3K27ac</a:t>
            </a:r>
          </a:p>
        </p:txBody>
      </p:sp>
      <p:sp>
        <p:nvSpPr>
          <p:cNvPr id="263" name="Rectangle 262">
            <a:extLst>
              <a:ext uri="{FF2B5EF4-FFF2-40B4-BE49-F238E27FC236}">
                <a16:creationId xmlns:a16="http://schemas.microsoft.com/office/drawing/2014/main" id="{920384E4-0490-D440-B198-E4995994742D}"/>
              </a:ext>
            </a:extLst>
          </p:cNvPr>
          <p:cNvSpPr/>
          <p:nvPr/>
        </p:nvSpPr>
        <p:spPr>
          <a:xfrm>
            <a:off x="906180" y="461048"/>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Etv2</a:t>
            </a:r>
          </a:p>
        </p:txBody>
      </p:sp>
      <p:grpSp>
        <p:nvGrpSpPr>
          <p:cNvPr id="264" name="Group 263">
            <a:extLst>
              <a:ext uri="{FF2B5EF4-FFF2-40B4-BE49-F238E27FC236}">
                <a16:creationId xmlns:a16="http://schemas.microsoft.com/office/drawing/2014/main" id="{9F39CECF-2869-E645-AD0F-7D0B3C1B6C51}"/>
              </a:ext>
            </a:extLst>
          </p:cNvPr>
          <p:cNvGrpSpPr/>
          <p:nvPr/>
        </p:nvGrpSpPr>
        <p:grpSpPr>
          <a:xfrm>
            <a:off x="1026526" y="3095962"/>
            <a:ext cx="669202" cy="215444"/>
            <a:chOff x="565959" y="3347419"/>
            <a:chExt cx="696686" cy="215444"/>
          </a:xfrm>
        </p:grpSpPr>
        <p:sp>
          <p:nvSpPr>
            <p:cNvPr id="265" name="Rectangle 264">
              <a:extLst>
                <a:ext uri="{FF2B5EF4-FFF2-40B4-BE49-F238E27FC236}">
                  <a16:creationId xmlns:a16="http://schemas.microsoft.com/office/drawing/2014/main" id="{C7342DE6-CA4F-6549-89B8-123631446910}"/>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66" name="Rectangle 265">
              <a:extLst>
                <a:ext uri="{FF2B5EF4-FFF2-40B4-BE49-F238E27FC236}">
                  <a16:creationId xmlns:a16="http://schemas.microsoft.com/office/drawing/2014/main" id="{EA2C1E36-3D4D-5041-83DC-FF33413D3E7F}"/>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67" name="Rectangle 266">
              <a:extLst>
                <a:ext uri="{FF2B5EF4-FFF2-40B4-BE49-F238E27FC236}">
                  <a16:creationId xmlns:a16="http://schemas.microsoft.com/office/drawing/2014/main" id="{9568BDEE-855A-EF42-B88A-7A5FEFE1677F}"/>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78" name="Group 277">
            <a:extLst>
              <a:ext uri="{FF2B5EF4-FFF2-40B4-BE49-F238E27FC236}">
                <a16:creationId xmlns:a16="http://schemas.microsoft.com/office/drawing/2014/main" id="{C6C8986C-EF52-A742-AD36-1A3C54297AA6}"/>
              </a:ext>
            </a:extLst>
          </p:cNvPr>
          <p:cNvGrpSpPr/>
          <p:nvPr/>
        </p:nvGrpSpPr>
        <p:grpSpPr>
          <a:xfrm>
            <a:off x="494862" y="3095962"/>
            <a:ext cx="669202" cy="215444"/>
            <a:chOff x="565959" y="3347419"/>
            <a:chExt cx="696686" cy="215444"/>
          </a:xfrm>
        </p:grpSpPr>
        <p:sp>
          <p:nvSpPr>
            <p:cNvPr id="279" name="Rectangle 278">
              <a:extLst>
                <a:ext uri="{FF2B5EF4-FFF2-40B4-BE49-F238E27FC236}">
                  <a16:creationId xmlns:a16="http://schemas.microsoft.com/office/drawing/2014/main" id="{A669F6D7-8BDF-D840-AEAC-8B483D1A3DC4}"/>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2" name="Rectangle 281">
              <a:extLst>
                <a:ext uri="{FF2B5EF4-FFF2-40B4-BE49-F238E27FC236}">
                  <a16:creationId xmlns:a16="http://schemas.microsoft.com/office/drawing/2014/main" id="{92179775-C2DF-DC4B-98AB-0460235A4B08}"/>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3" name="Rectangle 282">
              <a:extLst>
                <a:ext uri="{FF2B5EF4-FFF2-40B4-BE49-F238E27FC236}">
                  <a16:creationId xmlns:a16="http://schemas.microsoft.com/office/drawing/2014/main" id="{5C431E95-2444-D548-91F2-8DA9A0DACB4B}"/>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84" name="Group 283">
            <a:extLst>
              <a:ext uri="{FF2B5EF4-FFF2-40B4-BE49-F238E27FC236}">
                <a16:creationId xmlns:a16="http://schemas.microsoft.com/office/drawing/2014/main" id="{975DFDFD-4410-FA41-A34B-DBDDD984DA5B}"/>
              </a:ext>
            </a:extLst>
          </p:cNvPr>
          <p:cNvGrpSpPr/>
          <p:nvPr/>
        </p:nvGrpSpPr>
        <p:grpSpPr>
          <a:xfrm>
            <a:off x="1558190" y="3095962"/>
            <a:ext cx="669202" cy="215444"/>
            <a:chOff x="565959" y="3347419"/>
            <a:chExt cx="696686" cy="215444"/>
          </a:xfrm>
        </p:grpSpPr>
        <p:sp>
          <p:nvSpPr>
            <p:cNvPr id="285" name="Rectangle 284">
              <a:extLst>
                <a:ext uri="{FF2B5EF4-FFF2-40B4-BE49-F238E27FC236}">
                  <a16:creationId xmlns:a16="http://schemas.microsoft.com/office/drawing/2014/main" id="{D975B34D-7CAC-5846-BED3-BF6F7D0698B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6" name="Rectangle 285">
              <a:extLst>
                <a:ext uri="{FF2B5EF4-FFF2-40B4-BE49-F238E27FC236}">
                  <a16:creationId xmlns:a16="http://schemas.microsoft.com/office/drawing/2014/main" id="{E1130E1B-C4E6-044E-BBEB-054D52B60797}"/>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87" name="Rectangle 286">
              <a:extLst>
                <a:ext uri="{FF2B5EF4-FFF2-40B4-BE49-F238E27FC236}">
                  <a16:creationId xmlns:a16="http://schemas.microsoft.com/office/drawing/2014/main" id="{71B4B7F6-CA2D-DE46-9CB8-9B7196115CE0}"/>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288" name="Group 287">
            <a:extLst>
              <a:ext uri="{FF2B5EF4-FFF2-40B4-BE49-F238E27FC236}">
                <a16:creationId xmlns:a16="http://schemas.microsoft.com/office/drawing/2014/main" id="{6F0EDDCC-AD7C-8A4A-A542-EF14E26D6D01}"/>
              </a:ext>
            </a:extLst>
          </p:cNvPr>
          <p:cNvGrpSpPr/>
          <p:nvPr/>
        </p:nvGrpSpPr>
        <p:grpSpPr>
          <a:xfrm>
            <a:off x="2089854" y="3095962"/>
            <a:ext cx="669202" cy="215444"/>
            <a:chOff x="565959" y="3347419"/>
            <a:chExt cx="696686" cy="215444"/>
          </a:xfrm>
        </p:grpSpPr>
        <p:sp>
          <p:nvSpPr>
            <p:cNvPr id="289" name="Rectangle 288">
              <a:extLst>
                <a:ext uri="{FF2B5EF4-FFF2-40B4-BE49-F238E27FC236}">
                  <a16:creationId xmlns:a16="http://schemas.microsoft.com/office/drawing/2014/main" id="{34F04C71-19FE-604B-9454-FC6A59C1578E}"/>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90" name="Rectangle 289">
              <a:extLst>
                <a:ext uri="{FF2B5EF4-FFF2-40B4-BE49-F238E27FC236}">
                  <a16:creationId xmlns:a16="http://schemas.microsoft.com/office/drawing/2014/main" id="{2E41FB19-5F96-244C-8D03-62B12944395A}"/>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291" name="Rectangle 290">
              <a:extLst>
                <a:ext uri="{FF2B5EF4-FFF2-40B4-BE49-F238E27FC236}">
                  <a16:creationId xmlns:a16="http://schemas.microsoft.com/office/drawing/2014/main" id="{31D3426F-952F-5D4D-919A-E534821B1C6F}"/>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0" name="Group 299">
            <a:extLst>
              <a:ext uri="{FF2B5EF4-FFF2-40B4-BE49-F238E27FC236}">
                <a16:creationId xmlns:a16="http://schemas.microsoft.com/office/drawing/2014/main" id="{206E8302-8AC3-784C-9F30-7B352EFAABD2}"/>
              </a:ext>
            </a:extLst>
          </p:cNvPr>
          <p:cNvGrpSpPr/>
          <p:nvPr/>
        </p:nvGrpSpPr>
        <p:grpSpPr>
          <a:xfrm>
            <a:off x="2621518" y="3095962"/>
            <a:ext cx="669202" cy="215444"/>
            <a:chOff x="565959" y="3347419"/>
            <a:chExt cx="696686" cy="215444"/>
          </a:xfrm>
        </p:grpSpPr>
        <p:sp>
          <p:nvSpPr>
            <p:cNvPr id="301" name="Rectangle 300">
              <a:extLst>
                <a:ext uri="{FF2B5EF4-FFF2-40B4-BE49-F238E27FC236}">
                  <a16:creationId xmlns:a16="http://schemas.microsoft.com/office/drawing/2014/main" id="{90138FB1-809D-7D46-8862-2A09E0220F89}"/>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2" name="Rectangle 301">
              <a:extLst>
                <a:ext uri="{FF2B5EF4-FFF2-40B4-BE49-F238E27FC236}">
                  <a16:creationId xmlns:a16="http://schemas.microsoft.com/office/drawing/2014/main" id="{31EF6025-64E8-CC47-A0AF-D7252E101BE5}"/>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3" name="Rectangle 302">
              <a:extLst>
                <a:ext uri="{FF2B5EF4-FFF2-40B4-BE49-F238E27FC236}">
                  <a16:creationId xmlns:a16="http://schemas.microsoft.com/office/drawing/2014/main" id="{69ED01EE-B6A6-1E40-A72E-6C7EE03FA3AF}"/>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4" name="Group 303">
            <a:extLst>
              <a:ext uri="{FF2B5EF4-FFF2-40B4-BE49-F238E27FC236}">
                <a16:creationId xmlns:a16="http://schemas.microsoft.com/office/drawing/2014/main" id="{4550AC2E-E509-4845-835D-D750C4BEB828}"/>
              </a:ext>
            </a:extLst>
          </p:cNvPr>
          <p:cNvGrpSpPr/>
          <p:nvPr/>
        </p:nvGrpSpPr>
        <p:grpSpPr>
          <a:xfrm>
            <a:off x="3153182" y="3095962"/>
            <a:ext cx="669202" cy="215444"/>
            <a:chOff x="565959" y="3347419"/>
            <a:chExt cx="696686" cy="215444"/>
          </a:xfrm>
        </p:grpSpPr>
        <p:sp>
          <p:nvSpPr>
            <p:cNvPr id="305" name="Rectangle 304">
              <a:extLst>
                <a:ext uri="{FF2B5EF4-FFF2-40B4-BE49-F238E27FC236}">
                  <a16:creationId xmlns:a16="http://schemas.microsoft.com/office/drawing/2014/main" id="{BC187E16-C823-1541-9174-5F386EDCDE16}"/>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6" name="Rectangle 305">
              <a:extLst>
                <a:ext uri="{FF2B5EF4-FFF2-40B4-BE49-F238E27FC236}">
                  <a16:creationId xmlns:a16="http://schemas.microsoft.com/office/drawing/2014/main" id="{843B59D6-0CC9-F842-B129-7D0FC509A29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07" name="Rectangle 306">
              <a:extLst>
                <a:ext uri="{FF2B5EF4-FFF2-40B4-BE49-F238E27FC236}">
                  <a16:creationId xmlns:a16="http://schemas.microsoft.com/office/drawing/2014/main" id="{98FA23D3-0497-674B-ABC7-3FF40806A63C}"/>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08" name="Group 307">
            <a:extLst>
              <a:ext uri="{FF2B5EF4-FFF2-40B4-BE49-F238E27FC236}">
                <a16:creationId xmlns:a16="http://schemas.microsoft.com/office/drawing/2014/main" id="{1DF8CC21-2A53-3C48-A145-97E431401F59}"/>
              </a:ext>
            </a:extLst>
          </p:cNvPr>
          <p:cNvGrpSpPr/>
          <p:nvPr/>
        </p:nvGrpSpPr>
        <p:grpSpPr>
          <a:xfrm>
            <a:off x="3684846" y="3095962"/>
            <a:ext cx="669202" cy="215444"/>
            <a:chOff x="565959" y="3347419"/>
            <a:chExt cx="696686" cy="215444"/>
          </a:xfrm>
        </p:grpSpPr>
        <p:sp>
          <p:nvSpPr>
            <p:cNvPr id="309" name="Rectangle 308">
              <a:extLst>
                <a:ext uri="{FF2B5EF4-FFF2-40B4-BE49-F238E27FC236}">
                  <a16:creationId xmlns:a16="http://schemas.microsoft.com/office/drawing/2014/main" id="{071F3EAD-34C6-2343-B5F9-DA0A64A307F4}"/>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10" name="Rectangle 309">
              <a:extLst>
                <a:ext uri="{FF2B5EF4-FFF2-40B4-BE49-F238E27FC236}">
                  <a16:creationId xmlns:a16="http://schemas.microsoft.com/office/drawing/2014/main" id="{8E490BD4-A527-0E44-B289-81A47B9A7279}"/>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20" name="Rectangle 319">
              <a:extLst>
                <a:ext uri="{FF2B5EF4-FFF2-40B4-BE49-F238E27FC236}">
                  <a16:creationId xmlns:a16="http://schemas.microsoft.com/office/drawing/2014/main" id="{D67B6383-D7CE-284C-8928-5733E962C9DE}"/>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35" name="Group 334">
            <a:extLst>
              <a:ext uri="{FF2B5EF4-FFF2-40B4-BE49-F238E27FC236}">
                <a16:creationId xmlns:a16="http://schemas.microsoft.com/office/drawing/2014/main" id="{131D2A9F-8AA7-3D49-810E-4EDFD5E89246}"/>
              </a:ext>
            </a:extLst>
          </p:cNvPr>
          <p:cNvGrpSpPr/>
          <p:nvPr/>
        </p:nvGrpSpPr>
        <p:grpSpPr>
          <a:xfrm>
            <a:off x="4216510" y="3095962"/>
            <a:ext cx="669202" cy="215444"/>
            <a:chOff x="565959" y="3347419"/>
            <a:chExt cx="696686" cy="215444"/>
          </a:xfrm>
        </p:grpSpPr>
        <p:sp>
          <p:nvSpPr>
            <p:cNvPr id="349" name="Rectangle 348">
              <a:extLst>
                <a:ext uri="{FF2B5EF4-FFF2-40B4-BE49-F238E27FC236}">
                  <a16:creationId xmlns:a16="http://schemas.microsoft.com/office/drawing/2014/main" id="{A221840D-9C2D-E44B-B852-8860D5C1475A}"/>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3" name="Rectangle 352">
              <a:extLst>
                <a:ext uri="{FF2B5EF4-FFF2-40B4-BE49-F238E27FC236}">
                  <a16:creationId xmlns:a16="http://schemas.microsoft.com/office/drawing/2014/main" id="{9A330B8C-FC95-AA41-890B-1B16E713F17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5" name="Rectangle 354">
              <a:extLst>
                <a:ext uri="{FF2B5EF4-FFF2-40B4-BE49-F238E27FC236}">
                  <a16:creationId xmlns:a16="http://schemas.microsoft.com/office/drawing/2014/main" id="{22FBD6C7-AC58-984E-8CD9-9885002E28C7}"/>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56" name="Group 355">
            <a:extLst>
              <a:ext uri="{FF2B5EF4-FFF2-40B4-BE49-F238E27FC236}">
                <a16:creationId xmlns:a16="http://schemas.microsoft.com/office/drawing/2014/main" id="{791845A0-0D06-B249-BD05-361519BADC4D}"/>
              </a:ext>
            </a:extLst>
          </p:cNvPr>
          <p:cNvGrpSpPr/>
          <p:nvPr/>
        </p:nvGrpSpPr>
        <p:grpSpPr>
          <a:xfrm>
            <a:off x="4748174" y="3095962"/>
            <a:ext cx="669202" cy="215444"/>
            <a:chOff x="565959" y="3347419"/>
            <a:chExt cx="696686" cy="215444"/>
          </a:xfrm>
        </p:grpSpPr>
        <p:sp>
          <p:nvSpPr>
            <p:cNvPr id="357" name="Rectangle 356">
              <a:extLst>
                <a:ext uri="{FF2B5EF4-FFF2-40B4-BE49-F238E27FC236}">
                  <a16:creationId xmlns:a16="http://schemas.microsoft.com/office/drawing/2014/main" id="{23C9177E-5D8E-6F49-810B-EBCA32393994}"/>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8" name="Rectangle 357">
              <a:extLst>
                <a:ext uri="{FF2B5EF4-FFF2-40B4-BE49-F238E27FC236}">
                  <a16:creationId xmlns:a16="http://schemas.microsoft.com/office/drawing/2014/main" id="{578D5C0C-64FC-4D49-86E9-6BCDC477518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59" name="Rectangle 358">
              <a:extLst>
                <a:ext uri="{FF2B5EF4-FFF2-40B4-BE49-F238E27FC236}">
                  <a16:creationId xmlns:a16="http://schemas.microsoft.com/office/drawing/2014/main" id="{094AB0C2-0584-1543-86C4-33E14867EA0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60" name="Group 359">
            <a:extLst>
              <a:ext uri="{FF2B5EF4-FFF2-40B4-BE49-F238E27FC236}">
                <a16:creationId xmlns:a16="http://schemas.microsoft.com/office/drawing/2014/main" id="{78CDEF57-9A32-5341-A77F-AC83C299814D}"/>
              </a:ext>
            </a:extLst>
          </p:cNvPr>
          <p:cNvGrpSpPr/>
          <p:nvPr/>
        </p:nvGrpSpPr>
        <p:grpSpPr>
          <a:xfrm>
            <a:off x="5279838" y="3095962"/>
            <a:ext cx="669202" cy="215444"/>
            <a:chOff x="565959" y="3347419"/>
            <a:chExt cx="696686" cy="215444"/>
          </a:xfrm>
        </p:grpSpPr>
        <p:sp>
          <p:nvSpPr>
            <p:cNvPr id="361" name="Rectangle 360">
              <a:extLst>
                <a:ext uri="{FF2B5EF4-FFF2-40B4-BE49-F238E27FC236}">
                  <a16:creationId xmlns:a16="http://schemas.microsoft.com/office/drawing/2014/main" id="{578DA0D6-5CE0-0C4A-8F6C-A15E7555472C}"/>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2" name="Rectangle 361">
              <a:extLst>
                <a:ext uri="{FF2B5EF4-FFF2-40B4-BE49-F238E27FC236}">
                  <a16:creationId xmlns:a16="http://schemas.microsoft.com/office/drawing/2014/main" id="{0F8F9B60-2CA8-4E45-B58C-1F011E07227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3" name="Rectangle 362">
              <a:extLst>
                <a:ext uri="{FF2B5EF4-FFF2-40B4-BE49-F238E27FC236}">
                  <a16:creationId xmlns:a16="http://schemas.microsoft.com/office/drawing/2014/main" id="{EAE46779-26BC-A341-912E-3F6D98E13080}"/>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64" name="Group 363">
            <a:extLst>
              <a:ext uri="{FF2B5EF4-FFF2-40B4-BE49-F238E27FC236}">
                <a16:creationId xmlns:a16="http://schemas.microsoft.com/office/drawing/2014/main" id="{8BDAEBCA-0971-E644-A571-B5F0A4C23ED3}"/>
              </a:ext>
            </a:extLst>
          </p:cNvPr>
          <p:cNvGrpSpPr/>
          <p:nvPr/>
        </p:nvGrpSpPr>
        <p:grpSpPr>
          <a:xfrm>
            <a:off x="5811500" y="3095962"/>
            <a:ext cx="669202" cy="215444"/>
            <a:chOff x="565959" y="3347419"/>
            <a:chExt cx="696686" cy="215444"/>
          </a:xfrm>
        </p:grpSpPr>
        <p:sp>
          <p:nvSpPr>
            <p:cNvPr id="365" name="Rectangle 364">
              <a:extLst>
                <a:ext uri="{FF2B5EF4-FFF2-40B4-BE49-F238E27FC236}">
                  <a16:creationId xmlns:a16="http://schemas.microsoft.com/office/drawing/2014/main" id="{B4976870-3E6D-DB43-828C-575D0818F096}"/>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6" name="Rectangle 365">
              <a:extLst>
                <a:ext uri="{FF2B5EF4-FFF2-40B4-BE49-F238E27FC236}">
                  <a16:creationId xmlns:a16="http://schemas.microsoft.com/office/drawing/2014/main" id="{C2D6736C-B8F2-C345-B21B-5831578433BE}"/>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67" name="Rectangle 366">
              <a:extLst>
                <a:ext uri="{FF2B5EF4-FFF2-40B4-BE49-F238E27FC236}">
                  <a16:creationId xmlns:a16="http://schemas.microsoft.com/office/drawing/2014/main" id="{4250DFBD-D972-A94C-ADAA-0467DC6931D1}"/>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368" name="Picture 367">
            <a:extLst>
              <a:ext uri="{FF2B5EF4-FFF2-40B4-BE49-F238E27FC236}">
                <a16:creationId xmlns:a16="http://schemas.microsoft.com/office/drawing/2014/main" id="{EF9E0711-AD8F-1146-9106-08314C2C9A0D}"/>
              </a:ext>
            </a:extLst>
          </p:cNvPr>
          <p:cNvPicPr>
            <a:picLocks/>
          </p:cNvPicPr>
          <p:nvPr/>
        </p:nvPicPr>
        <p:blipFill>
          <a:blip r:embed="rId6"/>
          <a:stretch>
            <a:fillRect/>
          </a:stretch>
        </p:blipFill>
        <p:spPr>
          <a:xfrm rot="5400000">
            <a:off x="4461404" y="3083497"/>
            <a:ext cx="155448" cy="502920"/>
          </a:xfrm>
          <a:prstGeom prst="rect">
            <a:avLst/>
          </a:prstGeom>
        </p:spPr>
      </p:pic>
      <p:pic>
        <p:nvPicPr>
          <p:cNvPr id="369" name="Picture 368">
            <a:extLst>
              <a:ext uri="{FF2B5EF4-FFF2-40B4-BE49-F238E27FC236}">
                <a16:creationId xmlns:a16="http://schemas.microsoft.com/office/drawing/2014/main" id="{2802F4BF-B78D-134C-881C-453A514DC805}"/>
              </a:ext>
            </a:extLst>
          </p:cNvPr>
          <p:cNvPicPr>
            <a:picLocks/>
          </p:cNvPicPr>
          <p:nvPr/>
        </p:nvPicPr>
        <p:blipFill>
          <a:blip r:embed="rId6"/>
          <a:stretch>
            <a:fillRect/>
          </a:stretch>
        </p:blipFill>
        <p:spPr>
          <a:xfrm rot="5400000">
            <a:off x="4989079" y="3083497"/>
            <a:ext cx="155448" cy="502920"/>
          </a:xfrm>
          <a:prstGeom prst="rect">
            <a:avLst/>
          </a:prstGeom>
        </p:spPr>
      </p:pic>
      <p:pic>
        <p:nvPicPr>
          <p:cNvPr id="370" name="Picture 369">
            <a:extLst>
              <a:ext uri="{FF2B5EF4-FFF2-40B4-BE49-F238E27FC236}">
                <a16:creationId xmlns:a16="http://schemas.microsoft.com/office/drawing/2014/main" id="{688CFCB4-9096-9343-A6EE-4572E495A7DF}"/>
              </a:ext>
            </a:extLst>
          </p:cNvPr>
          <p:cNvPicPr>
            <a:picLocks/>
          </p:cNvPicPr>
          <p:nvPr/>
        </p:nvPicPr>
        <p:blipFill>
          <a:blip r:embed="rId6"/>
          <a:stretch>
            <a:fillRect/>
          </a:stretch>
        </p:blipFill>
        <p:spPr>
          <a:xfrm rot="5400000">
            <a:off x="5516754" y="3083497"/>
            <a:ext cx="155448" cy="502920"/>
          </a:xfrm>
          <a:prstGeom prst="rect">
            <a:avLst/>
          </a:prstGeom>
        </p:spPr>
      </p:pic>
      <p:pic>
        <p:nvPicPr>
          <p:cNvPr id="371" name="Picture 370">
            <a:extLst>
              <a:ext uri="{FF2B5EF4-FFF2-40B4-BE49-F238E27FC236}">
                <a16:creationId xmlns:a16="http://schemas.microsoft.com/office/drawing/2014/main" id="{F8DCDA71-2355-9D43-9029-BC434FE06704}"/>
              </a:ext>
            </a:extLst>
          </p:cNvPr>
          <p:cNvPicPr>
            <a:picLocks/>
          </p:cNvPicPr>
          <p:nvPr/>
        </p:nvPicPr>
        <p:blipFill>
          <a:blip r:embed="rId6"/>
          <a:stretch>
            <a:fillRect/>
          </a:stretch>
        </p:blipFill>
        <p:spPr>
          <a:xfrm rot="5400000">
            <a:off x="6044426" y="3083497"/>
            <a:ext cx="155448" cy="502920"/>
          </a:xfrm>
          <a:prstGeom prst="rect">
            <a:avLst/>
          </a:prstGeom>
        </p:spPr>
      </p:pic>
      <p:pic>
        <p:nvPicPr>
          <p:cNvPr id="372" name="Picture 371">
            <a:extLst>
              <a:ext uri="{FF2B5EF4-FFF2-40B4-BE49-F238E27FC236}">
                <a16:creationId xmlns:a16="http://schemas.microsoft.com/office/drawing/2014/main" id="{B421398C-2926-1C44-AB7F-6048AA216A88}"/>
              </a:ext>
            </a:extLst>
          </p:cNvPr>
          <p:cNvPicPr>
            <a:picLocks noChangeAspect="1"/>
          </p:cNvPicPr>
          <p:nvPr/>
        </p:nvPicPr>
        <p:blipFill>
          <a:blip r:embed="rId4"/>
          <a:stretch>
            <a:fillRect/>
          </a:stretch>
        </p:blipFill>
        <p:spPr>
          <a:xfrm rot="5400000">
            <a:off x="2872631" y="3082545"/>
            <a:ext cx="157420" cy="504825"/>
          </a:xfrm>
          <a:prstGeom prst="rect">
            <a:avLst/>
          </a:prstGeom>
        </p:spPr>
      </p:pic>
      <p:pic>
        <p:nvPicPr>
          <p:cNvPr id="373" name="Picture 372">
            <a:extLst>
              <a:ext uri="{FF2B5EF4-FFF2-40B4-BE49-F238E27FC236}">
                <a16:creationId xmlns:a16="http://schemas.microsoft.com/office/drawing/2014/main" id="{EEEF4927-2CE2-D241-8F3B-66039E3AB356}"/>
              </a:ext>
            </a:extLst>
          </p:cNvPr>
          <p:cNvPicPr>
            <a:picLocks noChangeAspect="1"/>
          </p:cNvPicPr>
          <p:nvPr/>
        </p:nvPicPr>
        <p:blipFill>
          <a:blip r:embed="rId4"/>
          <a:stretch>
            <a:fillRect/>
          </a:stretch>
        </p:blipFill>
        <p:spPr>
          <a:xfrm rot="5400000">
            <a:off x="3402211" y="3082545"/>
            <a:ext cx="157420" cy="504825"/>
          </a:xfrm>
          <a:prstGeom prst="rect">
            <a:avLst/>
          </a:prstGeom>
        </p:spPr>
      </p:pic>
      <p:pic>
        <p:nvPicPr>
          <p:cNvPr id="374" name="Picture 373">
            <a:extLst>
              <a:ext uri="{FF2B5EF4-FFF2-40B4-BE49-F238E27FC236}">
                <a16:creationId xmlns:a16="http://schemas.microsoft.com/office/drawing/2014/main" id="{A322DF21-AE9B-3746-9D2F-39F0304908CA}"/>
              </a:ext>
            </a:extLst>
          </p:cNvPr>
          <p:cNvPicPr>
            <a:picLocks noChangeAspect="1"/>
          </p:cNvPicPr>
          <p:nvPr/>
        </p:nvPicPr>
        <p:blipFill>
          <a:blip r:embed="rId4"/>
          <a:stretch>
            <a:fillRect/>
          </a:stretch>
        </p:blipFill>
        <p:spPr>
          <a:xfrm rot="5400000">
            <a:off x="3931791" y="3082545"/>
            <a:ext cx="157420" cy="504825"/>
          </a:xfrm>
          <a:prstGeom prst="rect">
            <a:avLst/>
          </a:prstGeom>
        </p:spPr>
      </p:pic>
      <p:pic>
        <p:nvPicPr>
          <p:cNvPr id="375" name="Picture 374">
            <a:extLst>
              <a:ext uri="{FF2B5EF4-FFF2-40B4-BE49-F238E27FC236}">
                <a16:creationId xmlns:a16="http://schemas.microsoft.com/office/drawing/2014/main" id="{BA35037B-B3F3-4F42-804B-AA403A47E279}"/>
              </a:ext>
            </a:extLst>
          </p:cNvPr>
          <p:cNvPicPr>
            <a:picLocks noChangeAspect="1"/>
          </p:cNvPicPr>
          <p:nvPr/>
        </p:nvPicPr>
        <p:blipFill>
          <a:blip r:embed="rId3"/>
          <a:stretch>
            <a:fillRect/>
          </a:stretch>
        </p:blipFill>
        <p:spPr>
          <a:xfrm rot="5400000">
            <a:off x="1288023" y="3083922"/>
            <a:ext cx="157418" cy="502071"/>
          </a:xfrm>
          <a:prstGeom prst="rect">
            <a:avLst/>
          </a:prstGeom>
        </p:spPr>
      </p:pic>
      <p:pic>
        <p:nvPicPr>
          <p:cNvPr id="376" name="Picture 375">
            <a:extLst>
              <a:ext uri="{FF2B5EF4-FFF2-40B4-BE49-F238E27FC236}">
                <a16:creationId xmlns:a16="http://schemas.microsoft.com/office/drawing/2014/main" id="{1523F9B0-59B1-5945-B374-D07F8C3C9801}"/>
              </a:ext>
            </a:extLst>
          </p:cNvPr>
          <p:cNvPicPr>
            <a:picLocks noChangeAspect="1"/>
          </p:cNvPicPr>
          <p:nvPr/>
        </p:nvPicPr>
        <p:blipFill>
          <a:blip r:embed="rId3"/>
          <a:stretch>
            <a:fillRect/>
          </a:stretch>
        </p:blipFill>
        <p:spPr>
          <a:xfrm rot="5400000">
            <a:off x="1814849" y="3083922"/>
            <a:ext cx="157418" cy="502071"/>
          </a:xfrm>
          <a:prstGeom prst="rect">
            <a:avLst/>
          </a:prstGeom>
        </p:spPr>
      </p:pic>
      <p:sp>
        <p:nvSpPr>
          <p:cNvPr id="377" name="Rectangle 376">
            <a:extLst>
              <a:ext uri="{FF2B5EF4-FFF2-40B4-BE49-F238E27FC236}">
                <a16:creationId xmlns:a16="http://schemas.microsoft.com/office/drawing/2014/main" id="{F8022981-8F2D-A242-B9C0-D7A109FB6801}"/>
              </a:ext>
            </a:extLst>
          </p:cNvPr>
          <p:cNvSpPr/>
          <p:nvPr/>
        </p:nvSpPr>
        <p:spPr>
          <a:xfrm>
            <a:off x="856548"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78" name="Rectangle 377">
            <a:extLst>
              <a:ext uri="{FF2B5EF4-FFF2-40B4-BE49-F238E27FC236}">
                <a16:creationId xmlns:a16="http://schemas.microsoft.com/office/drawing/2014/main" id="{47BA20E0-831F-254C-870A-197759735093}"/>
              </a:ext>
            </a:extLst>
          </p:cNvPr>
          <p:cNvSpPr/>
          <p:nvPr/>
        </p:nvSpPr>
        <p:spPr>
          <a:xfrm>
            <a:off x="1383629"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80</a:t>
            </a:r>
          </a:p>
        </p:txBody>
      </p:sp>
      <p:sp>
        <p:nvSpPr>
          <p:cNvPr id="379" name="Rectangle 378">
            <a:extLst>
              <a:ext uri="{FF2B5EF4-FFF2-40B4-BE49-F238E27FC236}">
                <a16:creationId xmlns:a16="http://schemas.microsoft.com/office/drawing/2014/main" id="{40ABECC9-1878-304F-AA8C-CDE6EDDA2305}"/>
              </a:ext>
            </a:extLst>
          </p:cNvPr>
          <p:cNvSpPr/>
          <p:nvPr/>
        </p:nvSpPr>
        <p:spPr>
          <a:xfrm>
            <a:off x="1910710"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8</a:t>
            </a:r>
          </a:p>
        </p:txBody>
      </p:sp>
      <p:sp>
        <p:nvSpPr>
          <p:cNvPr id="380" name="Rectangle 379">
            <a:extLst>
              <a:ext uri="{FF2B5EF4-FFF2-40B4-BE49-F238E27FC236}">
                <a16:creationId xmlns:a16="http://schemas.microsoft.com/office/drawing/2014/main" id="{8E172C98-B08C-A54A-A67C-4DF1CC5AE9B3}"/>
              </a:ext>
            </a:extLst>
          </p:cNvPr>
          <p:cNvSpPr/>
          <p:nvPr/>
        </p:nvSpPr>
        <p:spPr>
          <a:xfrm>
            <a:off x="2437791"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6</a:t>
            </a:r>
          </a:p>
        </p:txBody>
      </p:sp>
      <p:sp>
        <p:nvSpPr>
          <p:cNvPr id="381" name="Rectangle 380">
            <a:extLst>
              <a:ext uri="{FF2B5EF4-FFF2-40B4-BE49-F238E27FC236}">
                <a16:creationId xmlns:a16="http://schemas.microsoft.com/office/drawing/2014/main" id="{466A7E2C-689C-124B-BCEA-D8E371723C18}"/>
              </a:ext>
            </a:extLst>
          </p:cNvPr>
          <p:cNvSpPr/>
          <p:nvPr/>
        </p:nvSpPr>
        <p:spPr>
          <a:xfrm>
            <a:off x="2964872"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382" name="Rectangle 381">
            <a:extLst>
              <a:ext uri="{FF2B5EF4-FFF2-40B4-BE49-F238E27FC236}">
                <a16:creationId xmlns:a16="http://schemas.microsoft.com/office/drawing/2014/main" id="{8F8F147C-E399-B440-965F-9D787A3ADF47}"/>
              </a:ext>
            </a:extLst>
          </p:cNvPr>
          <p:cNvSpPr/>
          <p:nvPr/>
        </p:nvSpPr>
        <p:spPr>
          <a:xfrm>
            <a:off x="3491953"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5</a:t>
            </a:r>
          </a:p>
        </p:txBody>
      </p:sp>
      <p:sp>
        <p:nvSpPr>
          <p:cNvPr id="383" name="Rectangle 382">
            <a:extLst>
              <a:ext uri="{FF2B5EF4-FFF2-40B4-BE49-F238E27FC236}">
                <a16:creationId xmlns:a16="http://schemas.microsoft.com/office/drawing/2014/main" id="{4B1EB865-8834-C447-8500-AEC0B679E247}"/>
              </a:ext>
            </a:extLst>
          </p:cNvPr>
          <p:cNvSpPr/>
          <p:nvPr/>
        </p:nvSpPr>
        <p:spPr>
          <a:xfrm>
            <a:off x="4019034" y="3225948"/>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a:t>
            </a:r>
          </a:p>
        </p:txBody>
      </p:sp>
      <p:sp>
        <p:nvSpPr>
          <p:cNvPr id="384" name="Rectangle 383">
            <a:extLst>
              <a:ext uri="{FF2B5EF4-FFF2-40B4-BE49-F238E27FC236}">
                <a16:creationId xmlns:a16="http://schemas.microsoft.com/office/drawing/2014/main" id="{F353175D-EED0-D249-AB44-296038447BC9}"/>
              </a:ext>
            </a:extLst>
          </p:cNvPr>
          <p:cNvSpPr/>
          <p:nvPr/>
        </p:nvSpPr>
        <p:spPr>
          <a:xfrm>
            <a:off x="4546115"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85" name="Rectangle 384">
            <a:extLst>
              <a:ext uri="{FF2B5EF4-FFF2-40B4-BE49-F238E27FC236}">
                <a16:creationId xmlns:a16="http://schemas.microsoft.com/office/drawing/2014/main" id="{65ED64D4-43CB-AD4F-80C0-5681F2E27FAD}"/>
              </a:ext>
            </a:extLst>
          </p:cNvPr>
          <p:cNvSpPr/>
          <p:nvPr/>
        </p:nvSpPr>
        <p:spPr>
          <a:xfrm>
            <a:off x="5073196"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86" name="Rectangle 385">
            <a:extLst>
              <a:ext uri="{FF2B5EF4-FFF2-40B4-BE49-F238E27FC236}">
                <a16:creationId xmlns:a16="http://schemas.microsoft.com/office/drawing/2014/main" id="{D87ADCE1-8840-3645-9EEC-E0D4328F5EE5}"/>
              </a:ext>
            </a:extLst>
          </p:cNvPr>
          <p:cNvSpPr/>
          <p:nvPr/>
        </p:nvSpPr>
        <p:spPr>
          <a:xfrm>
            <a:off x="5600277"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30</a:t>
            </a:r>
          </a:p>
        </p:txBody>
      </p:sp>
      <p:sp>
        <p:nvSpPr>
          <p:cNvPr id="387" name="Rectangle 386">
            <a:extLst>
              <a:ext uri="{FF2B5EF4-FFF2-40B4-BE49-F238E27FC236}">
                <a16:creationId xmlns:a16="http://schemas.microsoft.com/office/drawing/2014/main" id="{AC179D6E-5C06-7D47-B93F-AB4D2A8EF58B}"/>
              </a:ext>
            </a:extLst>
          </p:cNvPr>
          <p:cNvSpPr/>
          <p:nvPr/>
        </p:nvSpPr>
        <p:spPr>
          <a:xfrm>
            <a:off x="6127358" y="3225948"/>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40</a:t>
            </a:r>
          </a:p>
        </p:txBody>
      </p:sp>
      <p:sp>
        <p:nvSpPr>
          <p:cNvPr id="388" name="Rectangle 387">
            <a:extLst>
              <a:ext uri="{FF2B5EF4-FFF2-40B4-BE49-F238E27FC236}">
                <a16:creationId xmlns:a16="http://schemas.microsoft.com/office/drawing/2014/main" id="{C6714C6A-FF71-8D48-B2F0-75AD80C89214}"/>
              </a:ext>
            </a:extLst>
          </p:cNvPr>
          <p:cNvSpPr/>
          <p:nvPr/>
        </p:nvSpPr>
        <p:spPr>
          <a:xfrm>
            <a:off x="18520" y="1182985"/>
            <a:ext cx="588623"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Late</a:t>
            </a:r>
          </a:p>
          <a:p>
            <a:pPr algn="ctr"/>
            <a:r>
              <a:rPr lang="en-US" sz="1000" b="1" dirty="0">
                <a:latin typeface="Arial" panose="020B0604020202020204" pitchFamily="34" charset="0"/>
                <a:cs typeface="Arial" panose="020B0604020202020204" pitchFamily="34" charset="0"/>
              </a:rPr>
              <a:t>(4,222)</a:t>
            </a:r>
          </a:p>
        </p:txBody>
      </p:sp>
      <p:sp>
        <p:nvSpPr>
          <p:cNvPr id="389" name="Rectangle 388">
            <a:extLst>
              <a:ext uri="{FF2B5EF4-FFF2-40B4-BE49-F238E27FC236}">
                <a16:creationId xmlns:a16="http://schemas.microsoft.com/office/drawing/2014/main" id="{7E104946-0244-5D47-A16D-0E19526D2FCA}"/>
              </a:ext>
            </a:extLst>
          </p:cNvPr>
          <p:cNvSpPr/>
          <p:nvPr/>
        </p:nvSpPr>
        <p:spPr>
          <a:xfrm>
            <a:off x="-52013" y="1971367"/>
            <a:ext cx="729688" cy="400110"/>
          </a:xfrm>
          <a:prstGeom prst="rect">
            <a:avLst/>
          </a:prstGeom>
        </p:spPr>
        <p:txBody>
          <a:bodyPr wrap="none">
            <a:spAutoFit/>
          </a:bodyPr>
          <a:lstStyle/>
          <a:p>
            <a:pPr algn="ctr"/>
            <a:r>
              <a:rPr lang="en-US" sz="1000" b="1" dirty="0">
                <a:solidFill>
                  <a:srgbClr val="FF0000"/>
                </a:solidFill>
                <a:latin typeface="Arial" panose="020B0604020202020204" pitchFamily="34" charset="0"/>
                <a:cs typeface="Arial" panose="020B0604020202020204" pitchFamily="34" charset="0"/>
              </a:rPr>
              <a:t>Early</a:t>
            </a:r>
          </a:p>
          <a:p>
            <a:pPr algn="ctr"/>
            <a:r>
              <a:rPr lang="en-US" sz="1000" b="1" dirty="0">
                <a:solidFill>
                  <a:srgbClr val="FF0000"/>
                </a:solidFill>
                <a:latin typeface="Arial" panose="020B0604020202020204" pitchFamily="34" charset="0"/>
                <a:cs typeface="Arial" panose="020B0604020202020204" pitchFamily="34" charset="0"/>
              </a:rPr>
              <a:t>(111,167)</a:t>
            </a:r>
          </a:p>
        </p:txBody>
      </p:sp>
      <p:sp>
        <p:nvSpPr>
          <p:cNvPr id="390" name="Rectangle 389">
            <a:extLst>
              <a:ext uri="{FF2B5EF4-FFF2-40B4-BE49-F238E27FC236}">
                <a16:creationId xmlns:a16="http://schemas.microsoft.com/office/drawing/2014/main" id="{98FABDFE-C82C-5147-A8D1-FD3C7AC89A1B}"/>
              </a:ext>
            </a:extLst>
          </p:cNvPr>
          <p:cNvSpPr/>
          <p:nvPr/>
        </p:nvSpPr>
        <p:spPr>
          <a:xfrm>
            <a:off x="-96749" y="2702796"/>
            <a:ext cx="795411" cy="400110"/>
          </a:xfrm>
          <a:prstGeom prst="rect">
            <a:avLst/>
          </a:prstGeom>
        </p:spPr>
        <p:txBody>
          <a:bodyPr wrap="none">
            <a:spAutoFit/>
          </a:bodyPr>
          <a:lstStyle/>
          <a:p>
            <a:pPr algn="ctr"/>
            <a:r>
              <a:rPr lang="en-US" sz="1000" b="1" dirty="0">
                <a:solidFill>
                  <a:schemeClr val="accent6">
                    <a:lumMod val="75000"/>
                  </a:schemeClr>
                </a:solidFill>
                <a:latin typeface="Arial" panose="020B0604020202020204" pitchFamily="34" charset="0"/>
                <a:cs typeface="Arial" panose="020B0604020202020204" pitchFamily="34" charset="0"/>
              </a:rPr>
              <a:t>Sustained</a:t>
            </a:r>
          </a:p>
          <a:p>
            <a:pPr algn="ctr"/>
            <a:r>
              <a:rPr lang="en-US" sz="1000" b="1" dirty="0">
                <a:solidFill>
                  <a:schemeClr val="accent6">
                    <a:lumMod val="75000"/>
                  </a:schemeClr>
                </a:solidFill>
                <a:latin typeface="Arial" panose="020B0604020202020204" pitchFamily="34" charset="0"/>
                <a:cs typeface="Arial" panose="020B0604020202020204" pitchFamily="34" charset="0"/>
              </a:rPr>
              <a:t>(12,170)</a:t>
            </a:r>
          </a:p>
        </p:txBody>
      </p:sp>
      <p:sp>
        <p:nvSpPr>
          <p:cNvPr id="391" name="Rectangle 390">
            <a:extLst>
              <a:ext uri="{FF2B5EF4-FFF2-40B4-BE49-F238E27FC236}">
                <a16:creationId xmlns:a16="http://schemas.microsoft.com/office/drawing/2014/main" id="{CE3B72F9-9394-5D40-A585-07E616B9CEBE}"/>
              </a:ext>
            </a:extLst>
          </p:cNvPr>
          <p:cNvSpPr/>
          <p:nvPr/>
        </p:nvSpPr>
        <p:spPr>
          <a:xfrm>
            <a:off x="242475" y="464735"/>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a</a:t>
            </a:r>
          </a:p>
        </p:txBody>
      </p:sp>
      <p:pic>
        <p:nvPicPr>
          <p:cNvPr id="78" name="Picture 77">
            <a:extLst>
              <a:ext uri="{FF2B5EF4-FFF2-40B4-BE49-F238E27FC236}">
                <a16:creationId xmlns:a16="http://schemas.microsoft.com/office/drawing/2014/main" id="{40D368E1-A8D0-1C45-AE67-86FD477666A5}"/>
              </a:ext>
            </a:extLst>
          </p:cNvPr>
          <p:cNvPicPr>
            <a:picLocks noChangeAspect="1"/>
          </p:cNvPicPr>
          <p:nvPr/>
        </p:nvPicPr>
        <p:blipFill>
          <a:blip r:embed="rId7"/>
          <a:stretch>
            <a:fillRect/>
          </a:stretch>
        </p:blipFill>
        <p:spPr>
          <a:xfrm>
            <a:off x="577147" y="3911655"/>
            <a:ext cx="4208626" cy="2250990"/>
          </a:xfrm>
          <a:prstGeom prst="rect">
            <a:avLst/>
          </a:prstGeom>
        </p:spPr>
      </p:pic>
      <p:grpSp>
        <p:nvGrpSpPr>
          <p:cNvPr id="392" name="Group 391">
            <a:extLst>
              <a:ext uri="{FF2B5EF4-FFF2-40B4-BE49-F238E27FC236}">
                <a16:creationId xmlns:a16="http://schemas.microsoft.com/office/drawing/2014/main" id="{99A2A88F-8D3E-7047-B49C-C4A773CFA94B}"/>
              </a:ext>
            </a:extLst>
          </p:cNvPr>
          <p:cNvGrpSpPr/>
          <p:nvPr/>
        </p:nvGrpSpPr>
        <p:grpSpPr>
          <a:xfrm>
            <a:off x="494862" y="6130793"/>
            <a:ext cx="669202" cy="215444"/>
            <a:chOff x="565959" y="3347419"/>
            <a:chExt cx="696686" cy="215444"/>
          </a:xfrm>
        </p:grpSpPr>
        <p:sp>
          <p:nvSpPr>
            <p:cNvPr id="393" name="Rectangle 392">
              <a:extLst>
                <a:ext uri="{FF2B5EF4-FFF2-40B4-BE49-F238E27FC236}">
                  <a16:creationId xmlns:a16="http://schemas.microsoft.com/office/drawing/2014/main" id="{1D5A9B55-276C-0D49-9A8F-49819F98C8CB}"/>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4" name="Rectangle 393">
              <a:extLst>
                <a:ext uri="{FF2B5EF4-FFF2-40B4-BE49-F238E27FC236}">
                  <a16:creationId xmlns:a16="http://schemas.microsoft.com/office/drawing/2014/main" id="{A75B40C2-02EC-3842-91F5-341E3B784B9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5" name="Rectangle 394">
              <a:extLst>
                <a:ext uri="{FF2B5EF4-FFF2-40B4-BE49-F238E27FC236}">
                  <a16:creationId xmlns:a16="http://schemas.microsoft.com/office/drawing/2014/main" id="{8D54D1D2-EC70-9C41-A7A4-4B943FD51F6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396" name="Group 395">
            <a:extLst>
              <a:ext uri="{FF2B5EF4-FFF2-40B4-BE49-F238E27FC236}">
                <a16:creationId xmlns:a16="http://schemas.microsoft.com/office/drawing/2014/main" id="{D5B1212B-B6DF-6048-B18C-30AD12F17D08}"/>
              </a:ext>
            </a:extLst>
          </p:cNvPr>
          <p:cNvGrpSpPr/>
          <p:nvPr/>
        </p:nvGrpSpPr>
        <p:grpSpPr>
          <a:xfrm>
            <a:off x="1024814" y="6130793"/>
            <a:ext cx="669202" cy="215444"/>
            <a:chOff x="565959" y="3347419"/>
            <a:chExt cx="696686" cy="215444"/>
          </a:xfrm>
        </p:grpSpPr>
        <p:sp>
          <p:nvSpPr>
            <p:cNvPr id="397" name="Rectangle 396">
              <a:extLst>
                <a:ext uri="{FF2B5EF4-FFF2-40B4-BE49-F238E27FC236}">
                  <a16:creationId xmlns:a16="http://schemas.microsoft.com/office/drawing/2014/main" id="{DA669D8C-643B-1E47-B4B7-0A112D5EDAE3}"/>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8" name="Rectangle 397">
              <a:extLst>
                <a:ext uri="{FF2B5EF4-FFF2-40B4-BE49-F238E27FC236}">
                  <a16:creationId xmlns:a16="http://schemas.microsoft.com/office/drawing/2014/main" id="{6A1A97B9-FF92-8044-B5EE-4DFF652D7EAD}"/>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399" name="Rectangle 398">
              <a:extLst>
                <a:ext uri="{FF2B5EF4-FFF2-40B4-BE49-F238E27FC236}">
                  <a16:creationId xmlns:a16="http://schemas.microsoft.com/office/drawing/2014/main" id="{6D31282E-348F-AC4E-A10A-E3D980D06518}"/>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0" name="Group 399">
            <a:extLst>
              <a:ext uri="{FF2B5EF4-FFF2-40B4-BE49-F238E27FC236}">
                <a16:creationId xmlns:a16="http://schemas.microsoft.com/office/drawing/2014/main" id="{A19C2070-CBF0-D34F-AF47-6B22BFA28981}"/>
              </a:ext>
            </a:extLst>
          </p:cNvPr>
          <p:cNvGrpSpPr/>
          <p:nvPr/>
        </p:nvGrpSpPr>
        <p:grpSpPr>
          <a:xfrm>
            <a:off x="1554766" y="6130793"/>
            <a:ext cx="669202" cy="215444"/>
            <a:chOff x="565959" y="3347419"/>
            <a:chExt cx="696686" cy="215444"/>
          </a:xfrm>
        </p:grpSpPr>
        <p:sp>
          <p:nvSpPr>
            <p:cNvPr id="401" name="Rectangle 400">
              <a:extLst>
                <a:ext uri="{FF2B5EF4-FFF2-40B4-BE49-F238E27FC236}">
                  <a16:creationId xmlns:a16="http://schemas.microsoft.com/office/drawing/2014/main" id="{A4D36E45-96B7-4F4C-91BF-15AEE85F3FA1}"/>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2" name="Rectangle 401">
              <a:extLst>
                <a:ext uri="{FF2B5EF4-FFF2-40B4-BE49-F238E27FC236}">
                  <a16:creationId xmlns:a16="http://schemas.microsoft.com/office/drawing/2014/main" id="{B7A1C3E5-B753-3A4D-A4E8-91AA0AE4851A}"/>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3" name="Rectangle 402">
              <a:extLst>
                <a:ext uri="{FF2B5EF4-FFF2-40B4-BE49-F238E27FC236}">
                  <a16:creationId xmlns:a16="http://schemas.microsoft.com/office/drawing/2014/main" id="{60B8ECA7-4502-D849-B99E-44BB13541D3D}"/>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4" name="Group 403">
            <a:extLst>
              <a:ext uri="{FF2B5EF4-FFF2-40B4-BE49-F238E27FC236}">
                <a16:creationId xmlns:a16="http://schemas.microsoft.com/office/drawing/2014/main" id="{DA57E363-2F19-A344-B12C-65F12C003692}"/>
              </a:ext>
            </a:extLst>
          </p:cNvPr>
          <p:cNvGrpSpPr/>
          <p:nvPr/>
        </p:nvGrpSpPr>
        <p:grpSpPr>
          <a:xfrm>
            <a:off x="2084718" y="6130793"/>
            <a:ext cx="669202" cy="215444"/>
            <a:chOff x="565959" y="3347419"/>
            <a:chExt cx="696686" cy="215444"/>
          </a:xfrm>
        </p:grpSpPr>
        <p:sp>
          <p:nvSpPr>
            <p:cNvPr id="405" name="Rectangle 404">
              <a:extLst>
                <a:ext uri="{FF2B5EF4-FFF2-40B4-BE49-F238E27FC236}">
                  <a16:creationId xmlns:a16="http://schemas.microsoft.com/office/drawing/2014/main" id="{91705807-4BC6-1D4D-AF1D-18A80A7C711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6" name="Rectangle 405">
              <a:extLst>
                <a:ext uri="{FF2B5EF4-FFF2-40B4-BE49-F238E27FC236}">
                  <a16:creationId xmlns:a16="http://schemas.microsoft.com/office/drawing/2014/main" id="{4042B9D7-24CF-9E47-8FA7-FCEE92C4B624}"/>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07" name="Rectangle 406">
              <a:extLst>
                <a:ext uri="{FF2B5EF4-FFF2-40B4-BE49-F238E27FC236}">
                  <a16:creationId xmlns:a16="http://schemas.microsoft.com/office/drawing/2014/main" id="{2E339F0D-7749-BE47-BA7C-4ADC52BEF147}"/>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08" name="Group 407">
            <a:extLst>
              <a:ext uri="{FF2B5EF4-FFF2-40B4-BE49-F238E27FC236}">
                <a16:creationId xmlns:a16="http://schemas.microsoft.com/office/drawing/2014/main" id="{25E822BA-955C-B74C-AC53-6CA10D128A11}"/>
              </a:ext>
            </a:extLst>
          </p:cNvPr>
          <p:cNvGrpSpPr/>
          <p:nvPr/>
        </p:nvGrpSpPr>
        <p:grpSpPr>
          <a:xfrm>
            <a:off x="2614670" y="6130793"/>
            <a:ext cx="669202" cy="215444"/>
            <a:chOff x="565959" y="3347419"/>
            <a:chExt cx="696686" cy="215444"/>
          </a:xfrm>
        </p:grpSpPr>
        <p:sp>
          <p:nvSpPr>
            <p:cNvPr id="409" name="Rectangle 408">
              <a:extLst>
                <a:ext uri="{FF2B5EF4-FFF2-40B4-BE49-F238E27FC236}">
                  <a16:creationId xmlns:a16="http://schemas.microsoft.com/office/drawing/2014/main" id="{DDD7977F-94C4-0F46-A37D-89C192F76E25}"/>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0" name="Rectangle 409">
              <a:extLst>
                <a:ext uri="{FF2B5EF4-FFF2-40B4-BE49-F238E27FC236}">
                  <a16:creationId xmlns:a16="http://schemas.microsoft.com/office/drawing/2014/main" id="{BF43986A-ACC7-8349-B62B-AF80D7E5C819}"/>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1" name="Rectangle 410">
              <a:extLst>
                <a:ext uri="{FF2B5EF4-FFF2-40B4-BE49-F238E27FC236}">
                  <a16:creationId xmlns:a16="http://schemas.microsoft.com/office/drawing/2014/main" id="{D74455A5-6A05-B043-ACEF-672CA92E438C}"/>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12" name="Group 411">
            <a:extLst>
              <a:ext uri="{FF2B5EF4-FFF2-40B4-BE49-F238E27FC236}">
                <a16:creationId xmlns:a16="http://schemas.microsoft.com/office/drawing/2014/main" id="{78E384D4-D027-1F4E-9F04-0397558FB19C}"/>
              </a:ext>
            </a:extLst>
          </p:cNvPr>
          <p:cNvGrpSpPr/>
          <p:nvPr/>
        </p:nvGrpSpPr>
        <p:grpSpPr>
          <a:xfrm>
            <a:off x="3144622" y="6130793"/>
            <a:ext cx="669202" cy="215444"/>
            <a:chOff x="565959" y="3347419"/>
            <a:chExt cx="696686" cy="215444"/>
          </a:xfrm>
        </p:grpSpPr>
        <p:sp>
          <p:nvSpPr>
            <p:cNvPr id="413" name="Rectangle 412">
              <a:extLst>
                <a:ext uri="{FF2B5EF4-FFF2-40B4-BE49-F238E27FC236}">
                  <a16:creationId xmlns:a16="http://schemas.microsoft.com/office/drawing/2014/main" id="{DE581D30-0699-3C46-9221-87DEDE60A7B5}"/>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4" name="Rectangle 413">
              <a:extLst>
                <a:ext uri="{FF2B5EF4-FFF2-40B4-BE49-F238E27FC236}">
                  <a16:creationId xmlns:a16="http://schemas.microsoft.com/office/drawing/2014/main" id="{C661D675-7DD6-2547-B2DF-E16C47711B61}"/>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5" name="Rectangle 414">
              <a:extLst>
                <a:ext uri="{FF2B5EF4-FFF2-40B4-BE49-F238E27FC236}">
                  <a16:creationId xmlns:a16="http://schemas.microsoft.com/office/drawing/2014/main" id="{DB04F174-0E84-7C45-A953-857B1A935E55}"/>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16" name="Group 415">
            <a:extLst>
              <a:ext uri="{FF2B5EF4-FFF2-40B4-BE49-F238E27FC236}">
                <a16:creationId xmlns:a16="http://schemas.microsoft.com/office/drawing/2014/main" id="{41DF8B8A-704D-4B4F-89FB-63357ED850C5}"/>
              </a:ext>
            </a:extLst>
          </p:cNvPr>
          <p:cNvGrpSpPr/>
          <p:nvPr/>
        </p:nvGrpSpPr>
        <p:grpSpPr>
          <a:xfrm>
            <a:off x="3674574" y="6130793"/>
            <a:ext cx="669202" cy="215444"/>
            <a:chOff x="565959" y="3347419"/>
            <a:chExt cx="696686" cy="215444"/>
          </a:xfrm>
        </p:grpSpPr>
        <p:sp>
          <p:nvSpPr>
            <p:cNvPr id="417" name="Rectangle 416">
              <a:extLst>
                <a:ext uri="{FF2B5EF4-FFF2-40B4-BE49-F238E27FC236}">
                  <a16:creationId xmlns:a16="http://schemas.microsoft.com/office/drawing/2014/main" id="{7DFCC1E1-8D99-754E-9C7B-44D23DFD2BCD}"/>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8" name="Rectangle 417">
              <a:extLst>
                <a:ext uri="{FF2B5EF4-FFF2-40B4-BE49-F238E27FC236}">
                  <a16:creationId xmlns:a16="http://schemas.microsoft.com/office/drawing/2014/main" id="{DFF3D494-D8AE-524B-92FA-ACCC11449D12}"/>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19" name="Rectangle 418">
              <a:extLst>
                <a:ext uri="{FF2B5EF4-FFF2-40B4-BE49-F238E27FC236}">
                  <a16:creationId xmlns:a16="http://schemas.microsoft.com/office/drawing/2014/main" id="{5195483D-7894-A84C-8ACA-76FF80C82A51}"/>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grpSp>
        <p:nvGrpSpPr>
          <p:cNvPr id="420" name="Group 419">
            <a:extLst>
              <a:ext uri="{FF2B5EF4-FFF2-40B4-BE49-F238E27FC236}">
                <a16:creationId xmlns:a16="http://schemas.microsoft.com/office/drawing/2014/main" id="{B3D585AE-D171-104F-AC0A-9BE25743DF87}"/>
              </a:ext>
            </a:extLst>
          </p:cNvPr>
          <p:cNvGrpSpPr/>
          <p:nvPr/>
        </p:nvGrpSpPr>
        <p:grpSpPr>
          <a:xfrm>
            <a:off x="4204527" y="6130793"/>
            <a:ext cx="669202" cy="215444"/>
            <a:chOff x="565959" y="3347419"/>
            <a:chExt cx="696686" cy="215444"/>
          </a:xfrm>
        </p:grpSpPr>
        <p:sp>
          <p:nvSpPr>
            <p:cNvPr id="421" name="Rectangle 420">
              <a:extLst>
                <a:ext uri="{FF2B5EF4-FFF2-40B4-BE49-F238E27FC236}">
                  <a16:creationId xmlns:a16="http://schemas.microsoft.com/office/drawing/2014/main" id="{E94962BD-4AFC-3743-A072-B0092C754CBF}"/>
                </a:ext>
              </a:extLst>
            </p:cNvPr>
            <p:cNvSpPr/>
            <p:nvPr/>
          </p:nvSpPr>
          <p:spPr>
            <a:xfrm>
              <a:off x="565959" y="3347419"/>
              <a:ext cx="276038"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22" name="Rectangle 421">
              <a:extLst>
                <a:ext uri="{FF2B5EF4-FFF2-40B4-BE49-F238E27FC236}">
                  <a16:creationId xmlns:a16="http://schemas.microsoft.com/office/drawing/2014/main" id="{AD311189-EAE5-434B-9FA8-621761444160}"/>
                </a:ext>
              </a:extLst>
            </p:cNvPr>
            <p:cNvSpPr/>
            <p:nvPr/>
          </p:nvSpPr>
          <p:spPr>
            <a:xfrm>
              <a:off x="960959" y="3347419"/>
              <a:ext cx="301686"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a:t>
              </a:r>
            </a:p>
          </p:txBody>
        </p:sp>
        <p:sp>
          <p:nvSpPr>
            <p:cNvPr id="423" name="Rectangle 422">
              <a:extLst>
                <a:ext uri="{FF2B5EF4-FFF2-40B4-BE49-F238E27FC236}">
                  <a16:creationId xmlns:a16="http://schemas.microsoft.com/office/drawing/2014/main" id="{67E40EB5-8FD4-5342-9733-EE9811D93344}"/>
                </a:ext>
              </a:extLst>
            </p:cNvPr>
            <p:cNvSpPr/>
            <p:nvPr/>
          </p:nvSpPr>
          <p:spPr>
            <a:xfrm>
              <a:off x="795770" y="334741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0</a:t>
              </a:r>
            </a:p>
          </p:txBody>
        </p:sp>
      </p:grpSp>
      <p:pic>
        <p:nvPicPr>
          <p:cNvPr id="424" name="Picture 423">
            <a:extLst>
              <a:ext uri="{FF2B5EF4-FFF2-40B4-BE49-F238E27FC236}">
                <a16:creationId xmlns:a16="http://schemas.microsoft.com/office/drawing/2014/main" id="{85619D72-07D3-ED4B-9EC9-49D33B19CA13}"/>
              </a:ext>
            </a:extLst>
          </p:cNvPr>
          <p:cNvPicPr>
            <a:picLocks noChangeAspect="1"/>
          </p:cNvPicPr>
          <p:nvPr/>
        </p:nvPicPr>
        <p:blipFill>
          <a:blip r:embed="rId3"/>
          <a:stretch>
            <a:fillRect/>
          </a:stretch>
        </p:blipFill>
        <p:spPr>
          <a:xfrm rot="5400000">
            <a:off x="735242" y="6129229"/>
            <a:ext cx="157418" cy="502071"/>
          </a:xfrm>
          <a:prstGeom prst="rect">
            <a:avLst/>
          </a:prstGeom>
        </p:spPr>
      </p:pic>
      <p:pic>
        <p:nvPicPr>
          <p:cNvPr id="425" name="Picture 424">
            <a:extLst>
              <a:ext uri="{FF2B5EF4-FFF2-40B4-BE49-F238E27FC236}">
                <a16:creationId xmlns:a16="http://schemas.microsoft.com/office/drawing/2014/main" id="{D17F206F-2A08-3B4C-BB60-2AAF4F993AC8}"/>
              </a:ext>
            </a:extLst>
          </p:cNvPr>
          <p:cNvPicPr>
            <a:picLocks noChangeAspect="1"/>
          </p:cNvPicPr>
          <p:nvPr/>
        </p:nvPicPr>
        <p:blipFill>
          <a:blip r:embed="rId3"/>
          <a:stretch>
            <a:fillRect/>
          </a:stretch>
        </p:blipFill>
        <p:spPr>
          <a:xfrm rot="5400000">
            <a:off x="1263063" y="6129229"/>
            <a:ext cx="157418" cy="502071"/>
          </a:xfrm>
          <a:prstGeom prst="rect">
            <a:avLst/>
          </a:prstGeom>
        </p:spPr>
      </p:pic>
      <p:pic>
        <p:nvPicPr>
          <p:cNvPr id="426" name="Picture 425">
            <a:extLst>
              <a:ext uri="{FF2B5EF4-FFF2-40B4-BE49-F238E27FC236}">
                <a16:creationId xmlns:a16="http://schemas.microsoft.com/office/drawing/2014/main" id="{266C7BEE-ED20-BE4E-82B9-36A919E9E107}"/>
              </a:ext>
            </a:extLst>
          </p:cNvPr>
          <p:cNvPicPr>
            <a:picLocks noChangeAspect="1"/>
          </p:cNvPicPr>
          <p:nvPr/>
        </p:nvPicPr>
        <p:blipFill>
          <a:blip r:embed="rId4"/>
          <a:stretch>
            <a:fillRect/>
          </a:stretch>
        </p:blipFill>
        <p:spPr>
          <a:xfrm rot="5400000">
            <a:off x="1792260" y="6127852"/>
            <a:ext cx="157420" cy="504825"/>
          </a:xfrm>
          <a:prstGeom prst="rect">
            <a:avLst/>
          </a:prstGeom>
        </p:spPr>
      </p:pic>
      <p:pic>
        <p:nvPicPr>
          <p:cNvPr id="427" name="Picture 426">
            <a:extLst>
              <a:ext uri="{FF2B5EF4-FFF2-40B4-BE49-F238E27FC236}">
                <a16:creationId xmlns:a16="http://schemas.microsoft.com/office/drawing/2014/main" id="{1A0CB0AE-A471-2846-8200-FB9830F141B5}"/>
              </a:ext>
            </a:extLst>
          </p:cNvPr>
          <p:cNvPicPr>
            <a:picLocks noChangeAspect="1"/>
          </p:cNvPicPr>
          <p:nvPr/>
        </p:nvPicPr>
        <p:blipFill>
          <a:blip r:embed="rId4"/>
          <a:stretch>
            <a:fillRect/>
          </a:stretch>
        </p:blipFill>
        <p:spPr>
          <a:xfrm rot="5400000">
            <a:off x="2322835" y="6127852"/>
            <a:ext cx="157420" cy="504825"/>
          </a:xfrm>
          <a:prstGeom prst="rect">
            <a:avLst/>
          </a:prstGeom>
        </p:spPr>
      </p:pic>
      <p:pic>
        <p:nvPicPr>
          <p:cNvPr id="428" name="Picture 427">
            <a:extLst>
              <a:ext uri="{FF2B5EF4-FFF2-40B4-BE49-F238E27FC236}">
                <a16:creationId xmlns:a16="http://schemas.microsoft.com/office/drawing/2014/main" id="{940AAEE8-AB37-2F48-B531-C365F27DA80C}"/>
              </a:ext>
            </a:extLst>
          </p:cNvPr>
          <p:cNvPicPr>
            <a:picLocks noChangeAspect="1"/>
          </p:cNvPicPr>
          <p:nvPr/>
        </p:nvPicPr>
        <p:blipFill>
          <a:blip r:embed="rId4"/>
          <a:stretch>
            <a:fillRect/>
          </a:stretch>
        </p:blipFill>
        <p:spPr>
          <a:xfrm rot="5400000">
            <a:off x="2853410" y="6127852"/>
            <a:ext cx="157420" cy="504825"/>
          </a:xfrm>
          <a:prstGeom prst="rect">
            <a:avLst/>
          </a:prstGeom>
        </p:spPr>
      </p:pic>
      <p:pic>
        <p:nvPicPr>
          <p:cNvPr id="429" name="Picture 428">
            <a:extLst>
              <a:ext uri="{FF2B5EF4-FFF2-40B4-BE49-F238E27FC236}">
                <a16:creationId xmlns:a16="http://schemas.microsoft.com/office/drawing/2014/main" id="{5AF4260D-DD9D-D741-AF4F-710E4B44D079}"/>
              </a:ext>
            </a:extLst>
          </p:cNvPr>
          <p:cNvPicPr>
            <a:picLocks/>
          </p:cNvPicPr>
          <p:nvPr/>
        </p:nvPicPr>
        <p:blipFill>
          <a:blip r:embed="rId6"/>
          <a:stretch>
            <a:fillRect/>
          </a:stretch>
        </p:blipFill>
        <p:spPr>
          <a:xfrm rot="5400000">
            <a:off x="3384018" y="6128804"/>
            <a:ext cx="155448" cy="502920"/>
          </a:xfrm>
          <a:prstGeom prst="rect">
            <a:avLst/>
          </a:prstGeom>
        </p:spPr>
      </p:pic>
      <p:pic>
        <p:nvPicPr>
          <p:cNvPr id="430" name="Picture 429">
            <a:extLst>
              <a:ext uri="{FF2B5EF4-FFF2-40B4-BE49-F238E27FC236}">
                <a16:creationId xmlns:a16="http://schemas.microsoft.com/office/drawing/2014/main" id="{43C147FD-AB0E-3747-83FC-2FB8E431D2F2}"/>
              </a:ext>
            </a:extLst>
          </p:cNvPr>
          <p:cNvPicPr>
            <a:picLocks/>
          </p:cNvPicPr>
          <p:nvPr/>
        </p:nvPicPr>
        <p:blipFill>
          <a:blip r:embed="rId6"/>
          <a:stretch>
            <a:fillRect/>
          </a:stretch>
        </p:blipFill>
        <p:spPr>
          <a:xfrm rot="5400000">
            <a:off x="3912688" y="6128804"/>
            <a:ext cx="155448" cy="502920"/>
          </a:xfrm>
          <a:prstGeom prst="rect">
            <a:avLst/>
          </a:prstGeom>
        </p:spPr>
      </p:pic>
      <p:pic>
        <p:nvPicPr>
          <p:cNvPr id="431" name="Picture 430">
            <a:extLst>
              <a:ext uri="{FF2B5EF4-FFF2-40B4-BE49-F238E27FC236}">
                <a16:creationId xmlns:a16="http://schemas.microsoft.com/office/drawing/2014/main" id="{CF606797-6A99-9C4D-8EA2-6E664248CB0D}"/>
              </a:ext>
            </a:extLst>
          </p:cNvPr>
          <p:cNvPicPr>
            <a:picLocks/>
          </p:cNvPicPr>
          <p:nvPr/>
        </p:nvPicPr>
        <p:blipFill>
          <a:blip r:embed="rId6"/>
          <a:stretch>
            <a:fillRect/>
          </a:stretch>
        </p:blipFill>
        <p:spPr>
          <a:xfrm rot="5400000">
            <a:off x="4441357" y="6128804"/>
            <a:ext cx="155448" cy="502920"/>
          </a:xfrm>
          <a:prstGeom prst="rect">
            <a:avLst/>
          </a:prstGeom>
        </p:spPr>
      </p:pic>
      <p:sp>
        <p:nvSpPr>
          <p:cNvPr id="432" name="Rectangle 431">
            <a:extLst>
              <a:ext uri="{FF2B5EF4-FFF2-40B4-BE49-F238E27FC236}">
                <a16:creationId xmlns:a16="http://schemas.microsoft.com/office/drawing/2014/main" id="{5BADB90F-183A-2544-9662-0F69982F7CEC}"/>
              </a:ext>
            </a:extLst>
          </p:cNvPr>
          <p:cNvSpPr/>
          <p:nvPr/>
        </p:nvSpPr>
        <p:spPr>
          <a:xfrm>
            <a:off x="841300"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a:t>
            </a:r>
          </a:p>
        </p:txBody>
      </p:sp>
      <p:sp>
        <p:nvSpPr>
          <p:cNvPr id="433" name="Rectangle 432">
            <a:extLst>
              <a:ext uri="{FF2B5EF4-FFF2-40B4-BE49-F238E27FC236}">
                <a16:creationId xmlns:a16="http://schemas.microsoft.com/office/drawing/2014/main" id="{4DC4EE61-4E11-7A42-886C-8148C21077C1}"/>
              </a:ext>
            </a:extLst>
          </p:cNvPr>
          <p:cNvSpPr/>
          <p:nvPr/>
        </p:nvSpPr>
        <p:spPr>
          <a:xfrm>
            <a:off x="1368872"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10</a:t>
            </a:r>
          </a:p>
        </p:txBody>
      </p:sp>
      <p:sp>
        <p:nvSpPr>
          <p:cNvPr id="434" name="Rectangle 433">
            <a:extLst>
              <a:ext uri="{FF2B5EF4-FFF2-40B4-BE49-F238E27FC236}">
                <a16:creationId xmlns:a16="http://schemas.microsoft.com/office/drawing/2014/main" id="{4539442D-4C8C-FD40-85AD-7E36640A64B6}"/>
              </a:ext>
            </a:extLst>
          </p:cNvPr>
          <p:cNvSpPr/>
          <p:nvPr/>
        </p:nvSpPr>
        <p:spPr>
          <a:xfrm>
            <a:off x="1927440" y="627415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3</a:t>
            </a:r>
          </a:p>
        </p:txBody>
      </p:sp>
      <p:sp>
        <p:nvSpPr>
          <p:cNvPr id="435" name="Rectangle 434">
            <a:extLst>
              <a:ext uri="{FF2B5EF4-FFF2-40B4-BE49-F238E27FC236}">
                <a16:creationId xmlns:a16="http://schemas.microsoft.com/office/drawing/2014/main" id="{4313698C-8D05-9D4F-B057-839B399C4B16}"/>
              </a:ext>
            </a:extLst>
          </p:cNvPr>
          <p:cNvSpPr/>
          <p:nvPr/>
        </p:nvSpPr>
        <p:spPr>
          <a:xfrm>
            <a:off x="2455012" y="627415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a:t>
            </a:r>
          </a:p>
        </p:txBody>
      </p:sp>
      <p:sp>
        <p:nvSpPr>
          <p:cNvPr id="436" name="Rectangle 435">
            <a:extLst>
              <a:ext uri="{FF2B5EF4-FFF2-40B4-BE49-F238E27FC236}">
                <a16:creationId xmlns:a16="http://schemas.microsoft.com/office/drawing/2014/main" id="{E29942E5-5156-DB48-B9A0-7BF055B41C5E}"/>
              </a:ext>
            </a:extLst>
          </p:cNvPr>
          <p:cNvSpPr/>
          <p:nvPr/>
        </p:nvSpPr>
        <p:spPr>
          <a:xfrm>
            <a:off x="2990333" y="6274159"/>
            <a:ext cx="242374"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4</a:t>
            </a:r>
          </a:p>
        </p:txBody>
      </p:sp>
      <p:sp>
        <p:nvSpPr>
          <p:cNvPr id="437" name="Rectangle 436">
            <a:extLst>
              <a:ext uri="{FF2B5EF4-FFF2-40B4-BE49-F238E27FC236}">
                <a16:creationId xmlns:a16="http://schemas.microsoft.com/office/drawing/2014/main" id="{1A0D58E1-280A-7141-B15C-39E9DCF24AAA}"/>
              </a:ext>
            </a:extLst>
          </p:cNvPr>
          <p:cNvSpPr/>
          <p:nvPr/>
        </p:nvSpPr>
        <p:spPr>
          <a:xfrm>
            <a:off x="3417168" y="6274159"/>
            <a:ext cx="357790"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150</a:t>
            </a:r>
          </a:p>
        </p:txBody>
      </p:sp>
      <p:sp>
        <p:nvSpPr>
          <p:cNvPr id="438" name="Rectangle 437">
            <a:extLst>
              <a:ext uri="{FF2B5EF4-FFF2-40B4-BE49-F238E27FC236}">
                <a16:creationId xmlns:a16="http://schemas.microsoft.com/office/drawing/2014/main" id="{62C532E7-DC06-0443-B095-4AE0AE2FB66A}"/>
              </a:ext>
            </a:extLst>
          </p:cNvPr>
          <p:cNvSpPr/>
          <p:nvPr/>
        </p:nvSpPr>
        <p:spPr>
          <a:xfrm>
            <a:off x="4006732"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20</a:t>
            </a:r>
          </a:p>
        </p:txBody>
      </p:sp>
      <p:sp>
        <p:nvSpPr>
          <p:cNvPr id="439" name="Rectangle 438">
            <a:extLst>
              <a:ext uri="{FF2B5EF4-FFF2-40B4-BE49-F238E27FC236}">
                <a16:creationId xmlns:a16="http://schemas.microsoft.com/office/drawing/2014/main" id="{1E6CA568-E65B-DF46-A39B-09B409386047}"/>
              </a:ext>
            </a:extLst>
          </p:cNvPr>
          <p:cNvSpPr/>
          <p:nvPr/>
        </p:nvSpPr>
        <p:spPr>
          <a:xfrm>
            <a:off x="4534304" y="6274159"/>
            <a:ext cx="300082" cy="215444"/>
          </a:xfrm>
          <a:prstGeom prst="rect">
            <a:avLst/>
          </a:prstGeom>
        </p:spPr>
        <p:txBody>
          <a:bodyPr wrap="none">
            <a:spAutoFit/>
          </a:bodyPr>
          <a:lstStyle/>
          <a:p>
            <a:r>
              <a:rPr lang="en-US" sz="800" b="1" dirty="0">
                <a:latin typeface="Arial" panose="020B0604020202020204" pitchFamily="34" charset="0"/>
                <a:cs typeface="Arial" panose="020B0604020202020204" pitchFamily="34" charset="0"/>
              </a:rPr>
              <a:t>25</a:t>
            </a:r>
          </a:p>
        </p:txBody>
      </p:sp>
      <p:sp>
        <p:nvSpPr>
          <p:cNvPr id="440" name="TextBox 439">
            <a:extLst>
              <a:ext uri="{FF2B5EF4-FFF2-40B4-BE49-F238E27FC236}">
                <a16:creationId xmlns:a16="http://schemas.microsoft.com/office/drawing/2014/main" id="{4D3FDD8D-C7C5-BB46-9108-F5187CF4ED4E}"/>
              </a:ext>
            </a:extLst>
          </p:cNvPr>
          <p:cNvSpPr txBox="1"/>
          <p:nvPr/>
        </p:nvSpPr>
        <p:spPr>
          <a:xfrm>
            <a:off x="57781" y="6069238"/>
            <a:ext cx="561372" cy="33855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kb from</a:t>
            </a:r>
          </a:p>
          <a:p>
            <a:r>
              <a:rPr lang="en-US" sz="800" b="1" dirty="0">
                <a:latin typeface="Arial" panose="020B0604020202020204" pitchFamily="34" charset="0"/>
                <a:cs typeface="Arial" panose="020B0604020202020204" pitchFamily="34" charset="0"/>
              </a:rPr>
              <a:t>summit</a:t>
            </a:r>
          </a:p>
        </p:txBody>
      </p:sp>
      <p:sp>
        <p:nvSpPr>
          <p:cNvPr id="441" name="Rectangle 440">
            <a:extLst>
              <a:ext uri="{FF2B5EF4-FFF2-40B4-BE49-F238E27FC236}">
                <a16:creationId xmlns:a16="http://schemas.microsoft.com/office/drawing/2014/main" id="{0B1891B6-2988-8B44-B6C0-DC7ED95D2F2A}"/>
              </a:ext>
            </a:extLst>
          </p:cNvPr>
          <p:cNvSpPr/>
          <p:nvPr/>
        </p:nvSpPr>
        <p:spPr>
          <a:xfrm>
            <a:off x="18520" y="4340789"/>
            <a:ext cx="588623" cy="400110"/>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Late</a:t>
            </a:r>
          </a:p>
          <a:p>
            <a:pPr algn="ctr"/>
            <a:r>
              <a:rPr lang="en-US" sz="1000" b="1" dirty="0">
                <a:latin typeface="Arial" panose="020B0604020202020204" pitchFamily="34" charset="0"/>
                <a:cs typeface="Arial" panose="020B0604020202020204" pitchFamily="34" charset="0"/>
              </a:rPr>
              <a:t>(3,356)</a:t>
            </a:r>
          </a:p>
        </p:txBody>
      </p:sp>
      <p:sp>
        <p:nvSpPr>
          <p:cNvPr id="442" name="Rectangle 441">
            <a:extLst>
              <a:ext uri="{FF2B5EF4-FFF2-40B4-BE49-F238E27FC236}">
                <a16:creationId xmlns:a16="http://schemas.microsoft.com/office/drawing/2014/main" id="{4A7D9E09-AF9C-F243-A063-F2BAFA029D66}"/>
              </a:ext>
            </a:extLst>
          </p:cNvPr>
          <p:cNvSpPr/>
          <p:nvPr/>
        </p:nvSpPr>
        <p:spPr>
          <a:xfrm>
            <a:off x="18520" y="4968671"/>
            <a:ext cx="588623" cy="400110"/>
          </a:xfrm>
          <a:prstGeom prst="rect">
            <a:avLst/>
          </a:prstGeom>
        </p:spPr>
        <p:txBody>
          <a:bodyPr wrap="none">
            <a:spAutoFit/>
          </a:bodyPr>
          <a:lstStyle/>
          <a:p>
            <a:pPr algn="ctr"/>
            <a:r>
              <a:rPr lang="en-US" sz="1000" b="1" dirty="0">
                <a:solidFill>
                  <a:srgbClr val="FF0000"/>
                </a:solidFill>
                <a:latin typeface="Arial" panose="020B0604020202020204" pitchFamily="34" charset="0"/>
                <a:cs typeface="Arial" panose="020B0604020202020204" pitchFamily="34" charset="0"/>
              </a:rPr>
              <a:t>Early</a:t>
            </a:r>
          </a:p>
          <a:p>
            <a:pPr algn="ctr"/>
            <a:r>
              <a:rPr lang="en-US" sz="1000" b="1" dirty="0">
                <a:solidFill>
                  <a:srgbClr val="FF0000"/>
                </a:solidFill>
                <a:latin typeface="Arial" panose="020B0604020202020204" pitchFamily="34" charset="0"/>
                <a:cs typeface="Arial" panose="020B0604020202020204" pitchFamily="34" charset="0"/>
              </a:rPr>
              <a:t>(8,488)</a:t>
            </a:r>
          </a:p>
        </p:txBody>
      </p:sp>
      <p:sp>
        <p:nvSpPr>
          <p:cNvPr id="443" name="Rectangle 442">
            <a:extLst>
              <a:ext uri="{FF2B5EF4-FFF2-40B4-BE49-F238E27FC236}">
                <a16:creationId xmlns:a16="http://schemas.microsoft.com/office/drawing/2014/main" id="{8CEB02AB-7316-F248-A5AC-737A19FE864B}"/>
              </a:ext>
            </a:extLst>
          </p:cNvPr>
          <p:cNvSpPr/>
          <p:nvPr/>
        </p:nvSpPr>
        <p:spPr>
          <a:xfrm>
            <a:off x="-96749" y="5662690"/>
            <a:ext cx="795411" cy="400110"/>
          </a:xfrm>
          <a:prstGeom prst="rect">
            <a:avLst/>
          </a:prstGeom>
        </p:spPr>
        <p:txBody>
          <a:bodyPr wrap="none">
            <a:spAutoFit/>
          </a:bodyPr>
          <a:lstStyle/>
          <a:p>
            <a:pPr algn="ctr"/>
            <a:r>
              <a:rPr lang="en-US" sz="1000" b="1" dirty="0">
                <a:solidFill>
                  <a:schemeClr val="accent6">
                    <a:lumMod val="75000"/>
                  </a:schemeClr>
                </a:solidFill>
                <a:latin typeface="Arial" panose="020B0604020202020204" pitchFamily="34" charset="0"/>
                <a:cs typeface="Arial" panose="020B0604020202020204" pitchFamily="34" charset="0"/>
              </a:rPr>
              <a:t>Sustained</a:t>
            </a:r>
          </a:p>
          <a:p>
            <a:pPr algn="ctr"/>
            <a:r>
              <a:rPr lang="en-US" sz="1000" b="1" dirty="0">
                <a:solidFill>
                  <a:schemeClr val="accent6">
                    <a:lumMod val="75000"/>
                  </a:schemeClr>
                </a:solidFill>
                <a:latin typeface="Arial" panose="020B0604020202020204" pitchFamily="34" charset="0"/>
                <a:cs typeface="Arial" panose="020B0604020202020204" pitchFamily="34" charset="0"/>
              </a:rPr>
              <a:t>(7,807)</a:t>
            </a:r>
          </a:p>
        </p:txBody>
      </p:sp>
      <p:cxnSp>
        <p:nvCxnSpPr>
          <p:cNvPr id="444" name="Straight Connector 443">
            <a:extLst>
              <a:ext uri="{FF2B5EF4-FFF2-40B4-BE49-F238E27FC236}">
                <a16:creationId xmlns:a16="http://schemas.microsoft.com/office/drawing/2014/main" id="{6BD5DCA0-AE39-604D-8617-443E67BCC03F}"/>
              </a:ext>
            </a:extLst>
          </p:cNvPr>
          <p:cNvCxnSpPr>
            <a:cxnSpLocks/>
          </p:cNvCxnSpPr>
          <p:nvPr/>
        </p:nvCxnSpPr>
        <p:spPr>
          <a:xfrm>
            <a:off x="608877" y="3711607"/>
            <a:ext cx="962650" cy="3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5" name="Rectangle 444">
            <a:extLst>
              <a:ext uri="{FF2B5EF4-FFF2-40B4-BE49-F238E27FC236}">
                <a16:creationId xmlns:a16="http://schemas.microsoft.com/office/drawing/2014/main" id="{1DDA7D5B-CCF3-9648-B92E-6F3CB6490630}"/>
              </a:ext>
            </a:extLst>
          </p:cNvPr>
          <p:cNvSpPr/>
          <p:nvPr/>
        </p:nvSpPr>
        <p:spPr>
          <a:xfrm>
            <a:off x="679081" y="3696971"/>
            <a:ext cx="33374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3h</a:t>
            </a:r>
          </a:p>
        </p:txBody>
      </p:sp>
      <p:sp>
        <p:nvSpPr>
          <p:cNvPr id="446" name="Rectangle 445">
            <a:extLst>
              <a:ext uri="{FF2B5EF4-FFF2-40B4-BE49-F238E27FC236}">
                <a16:creationId xmlns:a16="http://schemas.microsoft.com/office/drawing/2014/main" id="{6F4E3E51-F853-154F-A7DB-7791A2BD17F9}"/>
              </a:ext>
            </a:extLst>
          </p:cNvPr>
          <p:cNvSpPr/>
          <p:nvPr/>
        </p:nvSpPr>
        <p:spPr>
          <a:xfrm>
            <a:off x="1184597" y="369697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12h</a:t>
            </a:r>
          </a:p>
        </p:txBody>
      </p:sp>
      <p:sp>
        <p:nvSpPr>
          <p:cNvPr id="447" name="Rectangle 446">
            <a:extLst>
              <a:ext uri="{FF2B5EF4-FFF2-40B4-BE49-F238E27FC236}">
                <a16:creationId xmlns:a16="http://schemas.microsoft.com/office/drawing/2014/main" id="{764C3EAC-7132-AC42-B04F-B3F7C6D1E7B8}"/>
              </a:ext>
            </a:extLst>
          </p:cNvPr>
          <p:cNvSpPr/>
          <p:nvPr/>
        </p:nvSpPr>
        <p:spPr>
          <a:xfrm>
            <a:off x="2207941" y="3492306"/>
            <a:ext cx="553120" cy="246221"/>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Brg1</a:t>
            </a:r>
          </a:p>
        </p:txBody>
      </p:sp>
      <p:sp>
        <p:nvSpPr>
          <p:cNvPr id="448" name="Rectangle 447">
            <a:extLst>
              <a:ext uri="{FF2B5EF4-FFF2-40B4-BE49-F238E27FC236}">
                <a16:creationId xmlns:a16="http://schemas.microsoft.com/office/drawing/2014/main" id="{390A7F27-BCD0-EC40-89DB-5B43CEEE3BEB}"/>
              </a:ext>
            </a:extLst>
          </p:cNvPr>
          <p:cNvSpPr/>
          <p:nvPr/>
        </p:nvSpPr>
        <p:spPr>
          <a:xfrm>
            <a:off x="1589376" y="3692113"/>
            <a:ext cx="633507"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No Dox</a:t>
            </a:r>
          </a:p>
        </p:txBody>
      </p:sp>
      <p:sp>
        <p:nvSpPr>
          <p:cNvPr id="449" name="Rectangle 448">
            <a:extLst>
              <a:ext uri="{FF2B5EF4-FFF2-40B4-BE49-F238E27FC236}">
                <a16:creationId xmlns:a16="http://schemas.microsoft.com/office/drawing/2014/main" id="{C51E3C61-D5BB-324B-A83A-8632AD577B07}"/>
              </a:ext>
            </a:extLst>
          </p:cNvPr>
          <p:cNvSpPr/>
          <p:nvPr/>
        </p:nvSpPr>
        <p:spPr>
          <a:xfrm>
            <a:off x="2746553" y="369697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12h</a:t>
            </a:r>
          </a:p>
        </p:txBody>
      </p:sp>
      <p:sp>
        <p:nvSpPr>
          <p:cNvPr id="450" name="Rectangle 449">
            <a:extLst>
              <a:ext uri="{FF2B5EF4-FFF2-40B4-BE49-F238E27FC236}">
                <a16:creationId xmlns:a16="http://schemas.microsoft.com/office/drawing/2014/main" id="{EAA70502-6033-1F4D-9F95-077AB5550DD5}"/>
              </a:ext>
            </a:extLst>
          </p:cNvPr>
          <p:cNvSpPr/>
          <p:nvPr/>
        </p:nvSpPr>
        <p:spPr>
          <a:xfrm>
            <a:off x="3151332" y="3696971"/>
            <a:ext cx="633507"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No Dox</a:t>
            </a:r>
          </a:p>
        </p:txBody>
      </p:sp>
      <p:sp>
        <p:nvSpPr>
          <p:cNvPr id="451" name="Rectangle 450">
            <a:extLst>
              <a:ext uri="{FF2B5EF4-FFF2-40B4-BE49-F238E27FC236}">
                <a16:creationId xmlns:a16="http://schemas.microsoft.com/office/drawing/2014/main" id="{A898871B-5BFF-FB4D-ADE9-B9FE7DB161FA}"/>
              </a:ext>
            </a:extLst>
          </p:cNvPr>
          <p:cNvSpPr/>
          <p:nvPr/>
        </p:nvSpPr>
        <p:spPr>
          <a:xfrm>
            <a:off x="3819577" y="3696971"/>
            <a:ext cx="33374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3h</a:t>
            </a:r>
          </a:p>
        </p:txBody>
      </p:sp>
      <p:sp>
        <p:nvSpPr>
          <p:cNvPr id="455" name="Rectangle 454">
            <a:extLst>
              <a:ext uri="{FF2B5EF4-FFF2-40B4-BE49-F238E27FC236}">
                <a16:creationId xmlns:a16="http://schemas.microsoft.com/office/drawing/2014/main" id="{0F923105-4778-1845-9CDE-F5BF7B1DE1DC}"/>
              </a:ext>
            </a:extLst>
          </p:cNvPr>
          <p:cNvSpPr/>
          <p:nvPr/>
        </p:nvSpPr>
        <p:spPr>
          <a:xfrm>
            <a:off x="2241492" y="3696971"/>
            <a:ext cx="33374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3h</a:t>
            </a:r>
          </a:p>
        </p:txBody>
      </p:sp>
      <p:sp>
        <p:nvSpPr>
          <p:cNvPr id="456" name="Rectangle 455">
            <a:extLst>
              <a:ext uri="{FF2B5EF4-FFF2-40B4-BE49-F238E27FC236}">
                <a16:creationId xmlns:a16="http://schemas.microsoft.com/office/drawing/2014/main" id="{859C4C80-1EAE-CC45-AC1A-9795B5579785}"/>
              </a:ext>
            </a:extLst>
          </p:cNvPr>
          <p:cNvSpPr/>
          <p:nvPr/>
        </p:nvSpPr>
        <p:spPr>
          <a:xfrm>
            <a:off x="4339961" y="3696971"/>
            <a:ext cx="40427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12h</a:t>
            </a:r>
          </a:p>
        </p:txBody>
      </p:sp>
      <p:cxnSp>
        <p:nvCxnSpPr>
          <p:cNvPr id="457" name="Straight Connector 456">
            <a:extLst>
              <a:ext uri="{FF2B5EF4-FFF2-40B4-BE49-F238E27FC236}">
                <a16:creationId xmlns:a16="http://schemas.microsoft.com/office/drawing/2014/main" id="{84451D16-6400-734E-99E4-A0BEE3F6280D}"/>
              </a:ext>
            </a:extLst>
          </p:cNvPr>
          <p:cNvCxnSpPr>
            <a:cxnSpLocks/>
          </p:cNvCxnSpPr>
          <p:nvPr/>
        </p:nvCxnSpPr>
        <p:spPr>
          <a:xfrm>
            <a:off x="1641731" y="3709905"/>
            <a:ext cx="1562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8B818B4F-8340-EC4E-B6DE-7F04F8A8D53B}"/>
              </a:ext>
            </a:extLst>
          </p:cNvPr>
          <p:cNvCxnSpPr>
            <a:cxnSpLocks/>
          </p:cNvCxnSpPr>
          <p:nvPr/>
        </p:nvCxnSpPr>
        <p:spPr>
          <a:xfrm>
            <a:off x="3251219" y="3709905"/>
            <a:ext cx="15193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9" name="Rectangle 458">
            <a:extLst>
              <a:ext uri="{FF2B5EF4-FFF2-40B4-BE49-F238E27FC236}">
                <a16:creationId xmlns:a16="http://schemas.microsoft.com/office/drawing/2014/main" id="{4BFFFC03-7537-704A-A1D6-496D366972B0}"/>
              </a:ext>
            </a:extLst>
          </p:cNvPr>
          <p:cNvSpPr/>
          <p:nvPr/>
        </p:nvSpPr>
        <p:spPr>
          <a:xfrm>
            <a:off x="3563990" y="3488633"/>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H3K27ac</a:t>
            </a:r>
          </a:p>
        </p:txBody>
      </p:sp>
      <p:sp>
        <p:nvSpPr>
          <p:cNvPr id="460" name="Rectangle 459">
            <a:extLst>
              <a:ext uri="{FF2B5EF4-FFF2-40B4-BE49-F238E27FC236}">
                <a16:creationId xmlns:a16="http://schemas.microsoft.com/office/drawing/2014/main" id="{DE1C2170-A89A-EA4A-913A-40B6AA78A4DC}"/>
              </a:ext>
            </a:extLst>
          </p:cNvPr>
          <p:cNvSpPr/>
          <p:nvPr/>
        </p:nvSpPr>
        <p:spPr>
          <a:xfrm>
            <a:off x="682857" y="3488633"/>
            <a:ext cx="88548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Etv2</a:t>
            </a:r>
          </a:p>
        </p:txBody>
      </p:sp>
      <p:sp>
        <p:nvSpPr>
          <p:cNvPr id="461" name="Rectangle 460">
            <a:extLst>
              <a:ext uri="{FF2B5EF4-FFF2-40B4-BE49-F238E27FC236}">
                <a16:creationId xmlns:a16="http://schemas.microsoft.com/office/drawing/2014/main" id="{B3B2E9DC-438E-BE4C-A7C9-104BE5E0A73D}"/>
              </a:ext>
            </a:extLst>
          </p:cNvPr>
          <p:cNvSpPr/>
          <p:nvPr/>
        </p:nvSpPr>
        <p:spPr>
          <a:xfrm>
            <a:off x="252237" y="3492320"/>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b</a:t>
            </a:r>
          </a:p>
        </p:txBody>
      </p:sp>
      <p:sp>
        <p:nvSpPr>
          <p:cNvPr id="463" name="Arc 462">
            <a:extLst>
              <a:ext uri="{FF2B5EF4-FFF2-40B4-BE49-F238E27FC236}">
                <a16:creationId xmlns:a16="http://schemas.microsoft.com/office/drawing/2014/main" id="{49EFBBAD-8451-D245-8615-98EECA0D7309}"/>
              </a:ext>
            </a:extLst>
          </p:cNvPr>
          <p:cNvSpPr/>
          <p:nvPr/>
        </p:nvSpPr>
        <p:spPr>
          <a:xfrm>
            <a:off x="2896051" y="7367597"/>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4" name="Can 463">
            <a:extLst>
              <a:ext uri="{FF2B5EF4-FFF2-40B4-BE49-F238E27FC236}">
                <a16:creationId xmlns:a16="http://schemas.microsoft.com/office/drawing/2014/main" id="{F95B0D91-3941-2E49-AA40-12BA2285547E}"/>
              </a:ext>
            </a:extLst>
          </p:cNvPr>
          <p:cNvSpPr/>
          <p:nvPr/>
        </p:nvSpPr>
        <p:spPr>
          <a:xfrm rot="16200000">
            <a:off x="2833089"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Can 464">
            <a:extLst>
              <a:ext uri="{FF2B5EF4-FFF2-40B4-BE49-F238E27FC236}">
                <a16:creationId xmlns:a16="http://schemas.microsoft.com/office/drawing/2014/main" id="{46DA5A6A-022C-F946-B1B9-F5EA58DD20BF}"/>
              </a:ext>
            </a:extLst>
          </p:cNvPr>
          <p:cNvSpPr/>
          <p:nvPr/>
        </p:nvSpPr>
        <p:spPr>
          <a:xfrm rot="16200000">
            <a:off x="2598455"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6" name="Curved Connector 465">
            <a:extLst>
              <a:ext uri="{FF2B5EF4-FFF2-40B4-BE49-F238E27FC236}">
                <a16:creationId xmlns:a16="http://schemas.microsoft.com/office/drawing/2014/main" id="{69FAE885-F871-814C-888E-3A8967347581}"/>
              </a:ext>
            </a:extLst>
          </p:cNvPr>
          <p:cNvCxnSpPr>
            <a:stCxn id="464" idx="4"/>
            <a:endCxn id="465" idx="2"/>
          </p:cNvCxnSpPr>
          <p:nvPr/>
        </p:nvCxnSpPr>
        <p:spPr>
          <a:xfrm rot="16200000" flipH="1" flipV="1">
            <a:off x="2715772" y="7324892"/>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7" name="Arc 466">
            <a:extLst>
              <a:ext uri="{FF2B5EF4-FFF2-40B4-BE49-F238E27FC236}">
                <a16:creationId xmlns:a16="http://schemas.microsoft.com/office/drawing/2014/main" id="{C151DBE2-6B58-E243-BB92-3EBC7EE4E73E}"/>
              </a:ext>
            </a:extLst>
          </p:cNvPr>
          <p:cNvSpPr/>
          <p:nvPr/>
        </p:nvSpPr>
        <p:spPr>
          <a:xfrm>
            <a:off x="3387738" y="7367596"/>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8" name="Can 467">
            <a:extLst>
              <a:ext uri="{FF2B5EF4-FFF2-40B4-BE49-F238E27FC236}">
                <a16:creationId xmlns:a16="http://schemas.microsoft.com/office/drawing/2014/main" id="{EB8529CF-583E-8144-A17C-8B018BED11C9}"/>
              </a:ext>
            </a:extLst>
          </p:cNvPr>
          <p:cNvSpPr/>
          <p:nvPr/>
        </p:nvSpPr>
        <p:spPr>
          <a:xfrm rot="16200000">
            <a:off x="3324776" y="737305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Can 468">
            <a:extLst>
              <a:ext uri="{FF2B5EF4-FFF2-40B4-BE49-F238E27FC236}">
                <a16:creationId xmlns:a16="http://schemas.microsoft.com/office/drawing/2014/main" id="{E8C79616-8783-8242-B30C-963D149FA300}"/>
              </a:ext>
            </a:extLst>
          </p:cNvPr>
          <p:cNvSpPr/>
          <p:nvPr/>
        </p:nvSpPr>
        <p:spPr>
          <a:xfrm rot="16200000">
            <a:off x="3090142" y="737305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0" name="Curved Connector 469">
            <a:extLst>
              <a:ext uri="{FF2B5EF4-FFF2-40B4-BE49-F238E27FC236}">
                <a16:creationId xmlns:a16="http://schemas.microsoft.com/office/drawing/2014/main" id="{AF59D260-5485-1443-85B5-2F9EFD638E0C}"/>
              </a:ext>
            </a:extLst>
          </p:cNvPr>
          <p:cNvCxnSpPr>
            <a:stCxn id="468" idx="4"/>
            <a:endCxn id="469" idx="2"/>
          </p:cNvCxnSpPr>
          <p:nvPr/>
        </p:nvCxnSpPr>
        <p:spPr>
          <a:xfrm rot="16200000" flipH="1" flipV="1">
            <a:off x="3207459" y="7324891"/>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Curved Connector 470">
            <a:extLst>
              <a:ext uri="{FF2B5EF4-FFF2-40B4-BE49-F238E27FC236}">
                <a16:creationId xmlns:a16="http://schemas.microsoft.com/office/drawing/2014/main" id="{5116C151-5E1F-BE4B-B817-15988C6AD160}"/>
              </a:ext>
            </a:extLst>
          </p:cNvPr>
          <p:cNvCxnSpPr/>
          <p:nvPr/>
        </p:nvCxnSpPr>
        <p:spPr>
          <a:xfrm rot="16200000" flipH="1" flipV="1">
            <a:off x="2961615" y="7324893"/>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4" name="Can 473">
            <a:extLst>
              <a:ext uri="{FF2B5EF4-FFF2-40B4-BE49-F238E27FC236}">
                <a16:creationId xmlns:a16="http://schemas.microsoft.com/office/drawing/2014/main" id="{A3BDAFC5-9AE6-6F42-A688-9B1F34549071}"/>
              </a:ext>
            </a:extLst>
          </p:cNvPr>
          <p:cNvSpPr/>
          <p:nvPr/>
        </p:nvSpPr>
        <p:spPr>
          <a:xfrm rot="16200000">
            <a:off x="3569992" y="737305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5" name="Curved Connector 474">
            <a:extLst>
              <a:ext uri="{FF2B5EF4-FFF2-40B4-BE49-F238E27FC236}">
                <a16:creationId xmlns:a16="http://schemas.microsoft.com/office/drawing/2014/main" id="{905EB8B1-5B5D-C243-ADD9-41F52E1FFF4B}"/>
              </a:ext>
            </a:extLst>
          </p:cNvPr>
          <p:cNvCxnSpPr>
            <a:stCxn id="474" idx="4"/>
          </p:cNvCxnSpPr>
          <p:nvPr/>
        </p:nvCxnSpPr>
        <p:spPr>
          <a:xfrm rot="16200000" flipH="1" flipV="1">
            <a:off x="3452675" y="7324891"/>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7" name="Arc 476">
            <a:extLst>
              <a:ext uri="{FF2B5EF4-FFF2-40B4-BE49-F238E27FC236}">
                <a16:creationId xmlns:a16="http://schemas.microsoft.com/office/drawing/2014/main" id="{81F5A2EA-DFF6-9C4A-8DF1-5EEF19C7397C}"/>
              </a:ext>
            </a:extLst>
          </p:cNvPr>
          <p:cNvSpPr/>
          <p:nvPr/>
        </p:nvSpPr>
        <p:spPr>
          <a:xfrm>
            <a:off x="4399903" y="7367598"/>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8" name="Can 477">
            <a:extLst>
              <a:ext uri="{FF2B5EF4-FFF2-40B4-BE49-F238E27FC236}">
                <a16:creationId xmlns:a16="http://schemas.microsoft.com/office/drawing/2014/main" id="{A2563863-174E-534C-8891-16AB95C85A6E}"/>
              </a:ext>
            </a:extLst>
          </p:cNvPr>
          <p:cNvSpPr/>
          <p:nvPr/>
        </p:nvSpPr>
        <p:spPr>
          <a:xfrm rot="16200000">
            <a:off x="4336941" y="7373058"/>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Can 478">
            <a:extLst>
              <a:ext uri="{FF2B5EF4-FFF2-40B4-BE49-F238E27FC236}">
                <a16:creationId xmlns:a16="http://schemas.microsoft.com/office/drawing/2014/main" id="{2A5F561A-5AFE-7C40-9E34-0DA17AAD1299}"/>
              </a:ext>
            </a:extLst>
          </p:cNvPr>
          <p:cNvSpPr/>
          <p:nvPr/>
        </p:nvSpPr>
        <p:spPr>
          <a:xfrm rot="16200000">
            <a:off x="4102307" y="7373058"/>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0" name="Curved Connector 479">
            <a:extLst>
              <a:ext uri="{FF2B5EF4-FFF2-40B4-BE49-F238E27FC236}">
                <a16:creationId xmlns:a16="http://schemas.microsoft.com/office/drawing/2014/main" id="{A5F9B9AB-35BB-C14B-8A7F-E3E50103085C}"/>
              </a:ext>
            </a:extLst>
          </p:cNvPr>
          <p:cNvCxnSpPr>
            <a:stCxn id="478" idx="4"/>
            <a:endCxn id="479" idx="2"/>
          </p:cNvCxnSpPr>
          <p:nvPr/>
        </p:nvCxnSpPr>
        <p:spPr>
          <a:xfrm rot="16200000" flipH="1" flipV="1">
            <a:off x="4219624" y="7324893"/>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1" name="Arc 480">
            <a:extLst>
              <a:ext uri="{FF2B5EF4-FFF2-40B4-BE49-F238E27FC236}">
                <a16:creationId xmlns:a16="http://schemas.microsoft.com/office/drawing/2014/main" id="{84615167-89B2-8844-A9BE-755C26712515}"/>
              </a:ext>
            </a:extLst>
          </p:cNvPr>
          <p:cNvSpPr/>
          <p:nvPr/>
        </p:nvSpPr>
        <p:spPr>
          <a:xfrm>
            <a:off x="4891590" y="7367597"/>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2" name="Can 481">
            <a:extLst>
              <a:ext uri="{FF2B5EF4-FFF2-40B4-BE49-F238E27FC236}">
                <a16:creationId xmlns:a16="http://schemas.microsoft.com/office/drawing/2014/main" id="{2B06040A-6BE2-E841-8D24-66962D4A52CF}"/>
              </a:ext>
            </a:extLst>
          </p:cNvPr>
          <p:cNvSpPr/>
          <p:nvPr/>
        </p:nvSpPr>
        <p:spPr>
          <a:xfrm rot="16200000">
            <a:off x="4828628"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Can 482">
            <a:extLst>
              <a:ext uri="{FF2B5EF4-FFF2-40B4-BE49-F238E27FC236}">
                <a16:creationId xmlns:a16="http://schemas.microsoft.com/office/drawing/2014/main" id="{7D240C9C-F08D-5E46-A647-6A0421D57884}"/>
              </a:ext>
            </a:extLst>
          </p:cNvPr>
          <p:cNvSpPr/>
          <p:nvPr/>
        </p:nvSpPr>
        <p:spPr>
          <a:xfrm rot="16200000">
            <a:off x="4593994"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4" name="Curved Connector 483">
            <a:extLst>
              <a:ext uri="{FF2B5EF4-FFF2-40B4-BE49-F238E27FC236}">
                <a16:creationId xmlns:a16="http://schemas.microsoft.com/office/drawing/2014/main" id="{2ECF1D4E-F771-6340-8B62-0CBB9E0C26D4}"/>
              </a:ext>
            </a:extLst>
          </p:cNvPr>
          <p:cNvCxnSpPr>
            <a:stCxn id="482" idx="4"/>
            <a:endCxn id="483" idx="2"/>
          </p:cNvCxnSpPr>
          <p:nvPr/>
        </p:nvCxnSpPr>
        <p:spPr>
          <a:xfrm rot="16200000" flipH="1" flipV="1">
            <a:off x="4711311" y="7324892"/>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Curved Connector 484">
            <a:extLst>
              <a:ext uri="{FF2B5EF4-FFF2-40B4-BE49-F238E27FC236}">
                <a16:creationId xmlns:a16="http://schemas.microsoft.com/office/drawing/2014/main" id="{0B429CE7-1517-3B48-B7A8-FC1D5A93A2CD}"/>
              </a:ext>
            </a:extLst>
          </p:cNvPr>
          <p:cNvCxnSpPr/>
          <p:nvPr/>
        </p:nvCxnSpPr>
        <p:spPr>
          <a:xfrm rot="16200000" flipH="1" flipV="1">
            <a:off x="4465467" y="7324894"/>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6" name="Oval 485">
            <a:extLst>
              <a:ext uri="{FF2B5EF4-FFF2-40B4-BE49-F238E27FC236}">
                <a16:creationId xmlns:a16="http://schemas.microsoft.com/office/drawing/2014/main" id="{3BF5C037-7B02-D948-8297-DF5B173A2CFB}"/>
              </a:ext>
            </a:extLst>
          </p:cNvPr>
          <p:cNvSpPr/>
          <p:nvPr/>
        </p:nvSpPr>
        <p:spPr>
          <a:xfrm rot="19004435">
            <a:off x="4601835" y="7520524"/>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23F9B078-13BA-5E47-B940-2875F067E24E}"/>
              </a:ext>
            </a:extLst>
          </p:cNvPr>
          <p:cNvSpPr/>
          <p:nvPr/>
        </p:nvSpPr>
        <p:spPr>
          <a:xfrm rot="19004435">
            <a:off x="4342101" y="7520524"/>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Can 487">
            <a:extLst>
              <a:ext uri="{FF2B5EF4-FFF2-40B4-BE49-F238E27FC236}">
                <a16:creationId xmlns:a16="http://schemas.microsoft.com/office/drawing/2014/main" id="{BD92C4B3-BB8E-1646-AF09-3DFBCE31E11D}"/>
              </a:ext>
            </a:extLst>
          </p:cNvPr>
          <p:cNvSpPr/>
          <p:nvPr/>
        </p:nvSpPr>
        <p:spPr>
          <a:xfrm rot="16200000">
            <a:off x="5073844" y="7373057"/>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9" name="Curved Connector 488">
            <a:extLst>
              <a:ext uri="{FF2B5EF4-FFF2-40B4-BE49-F238E27FC236}">
                <a16:creationId xmlns:a16="http://schemas.microsoft.com/office/drawing/2014/main" id="{4FCCB6B3-E9D2-F348-A635-6421CEA3C1BC}"/>
              </a:ext>
            </a:extLst>
          </p:cNvPr>
          <p:cNvCxnSpPr>
            <a:stCxn id="488" idx="4"/>
          </p:cNvCxnSpPr>
          <p:nvPr/>
        </p:nvCxnSpPr>
        <p:spPr>
          <a:xfrm rot="16200000" flipH="1" flipV="1">
            <a:off x="4956527" y="7324892"/>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0" name="Oval 489">
            <a:extLst>
              <a:ext uri="{FF2B5EF4-FFF2-40B4-BE49-F238E27FC236}">
                <a16:creationId xmlns:a16="http://schemas.microsoft.com/office/drawing/2014/main" id="{9833EFC9-D6E3-D240-BAA1-3EF3013BFD95}"/>
              </a:ext>
            </a:extLst>
          </p:cNvPr>
          <p:cNvSpPr/>
          <p:nvPr/>
        </p:nvSpPr>
        <p:spPr>
          <a:xfrm rot="19004435">
            <a:off x="4844809" y="7520523"/>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2BABFC39-8827-464E-B82A-A29CAC0E2BC4}"/>
              </a:ext>
            </a:extLst>
          </p:cNvPr>
          <p:cNvSpPr>
            <a:spLocks noChangeAspect="1"/>
          </p:cNvSpPr>
          <p:nvPr/>
        </p:nvSpPr>
        <p:spPr>
          <a:xfrm>
            <a:off x="4488584" y="7236529"/>
            <a:ext cx="9144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Triangle 491">
            <a:extLst>
              <a:ext uri="{FF2B5EF4-FFF2-40B4-BE49-F238E27FC236}">
                <a16:creationId xmlns:a16="http://schemas.microsoft.com/office/drawing/2014/main" id="{20145DEA-59D9-7544-B7BF-9BAF11604C18}"/>
              </a:ext>
            </a:extLst>
          </p:cNvPr>
          <p:cNvSpPr>
            <a:spLocks noChangeAspect="1"/>
          </p:cNvSpPr>
          <p:nvPr/>
        </p:nvSpPr>
        <p:spPr>
          <a:xfrm>
            <a:off x="4604361" y="7256342"/>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Arc 492">
            <a:extLst>
              <a:ext uri="{FF2B5EF4-FFF2-40B4-BE49-F238E27FC236}">
                <a16:creationId xmlns:a16="http://schemas.microsoft.com/office/drawing/2014/main" id="{EFF69C03-8E13-8A41-8BBC-97E2B401CF1D}"/>
              </a:ext>
            </a:extLst>
          </p:cNvPr>
          <p:cNvSpPr/>
          <p:nvPr/>
        </p:nvSpPr>
        <p:spPr>
          <a:xfrm>
            <a:off x="5874455" y="7367385"/>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4" name="Can 493">
            <a:extLst>
              <a:ext uri="{FF2B5EF4-FFF2-40B4-BE49-F238E27FC236}">
                <a16:creationId xmlns:a16="http://schemas.microsoft.com/office/drawing/2014/main" id="{2CCF749C-35C8-124C-A839-64ACEB3CB69E}"/>
              </a:ext>
            </a:extLst>
          </p:cNvPr>
          <p:cNvSpPr/>
          <p:nvPr/>
        </p:nvSpPr>
        <p:spPr>
          <a:xfrm rot="16200000">
            <a:off x="5811493" y="7372845"/>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Can 494">
            <a:extLst>
              <a:ext uri="{FF2B5EF4-FFF2-40B4-BE49-F238E27FC236}">
                <a16:creationId xmlns:a16="http://schemas.microsoft.com/office/drawing/2014/main" id="{70A203A2-11D4-184E-A801-CBE9F9E18024}"/>
              </a:ext>
            </a:extLst>
          </p:cNvPr>
          <p:cNvSpPr/>
          <p:nvPr/>
        </p:nvSpPr>
        <p:spPr>
          <a:xfrm rot="16200000">
            <a:off x="5576859" y="7372845"/>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6" name="Curved Connector 495">
            <a:extLst>
              <a:ext uri="{FF2B5EF4-FFF2-40B4-BE49-F238E27FC236}">
                <a16:creationId xmlns:a16="http://schemas.microsoft.com/office/drawing/2014/main" id="{8EF22D3E-D898-4B49-852B-02AABF009AA6}"/>
              </a:ext>
            </a:extLst>
          </p:cNvPr>
          <p:cNvCxnSpPr>
            <a:stCxn id="494" idx="4"/>
            <a:endCxn id="495" idx="2"/>
          </p:cNvCxnSpPr>
          <p:nvPr/>
        </p:nvCxnSpPr>
        <p:spPr>
          <a:xfrm rot="16200000" flipH="1" flipV="1">
            <a:off x="5694176" y="7324680"/>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7" name="Arc 496">
            <a:extLst>
              <a:ext uri="{FF2B5EF4-FFF2-40B4-BE49-F238E27FC236}">
                <a16:creationId xmlns:a16="http://schemas.microsoft.com/office/drawing/2014/main" id="{CD194399-0F93-2D44-826E-1EC9A3B99FB9}"/>
              </a:ext>
            </a:extLst>
          </p:cNvPr>
          <p:cNvSpPr/>
          <p:nvPr/>
        </p:nvSpPr>
        <p:spPr>
          <a:xfrm>
            <a:off x="6366142" y="7367384"/>
            <a:ext cx="45719" cy="149224"/>
          </a:xfrm>
          <a:prstGeom prst="arc">
            <a:avLst>
              <a:gd name="adj1" fmla="val 16200000"/>
              <a:gd name="adj2" fmla="val 5102123"/>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Can 497">
            <a:extLst>
              <a:ext uri="{FF2B5EF4-FFF2-40B4-BE49-F238E27FC236}">
                <a16:creationId xmlns:a16="http://schemas.microsoft.com/office/drawing/2014/main" id="{2B29CC6E-7AB9-C746-A45F-1147DD71E735}"/>
              </a:ext>
            </a:extLst>
          </p:cNvPr>
          <p:cNvSpPr/>
          <p:nvPr/>
        </p:nvSpPr>
        <p:spPr>
          <a:xfrm rot="16200000">
            <a:off x="6303180" y="7372844"/>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9" name="Curved Connector 498">
            <a:extLst>
              <a:ext uri="{FF2B5EF4-FFF2-40B4-BE49-F238E27FC236}">
                <a16:creationId xmlns:a16="http://schemas.microsoft.com/office/drawing/2014/main" id="{E1CC02F4-5249-C746-906C-213E0CFB5259}"/>
              </a:ext>
            </a:extLst>
          </p:cNvPr>
          <p:cNvCxnSpPr>
            <a:cxnSpLocks/>
            <a:stCxn id="498" idx="4"/>
            <a:endCxn id="494" idx="2"/>
          </p:cNvCxnSpPr>
          <p:nvPr/>
        </p:nvCxnSpPr>
        <p:spPr>
          <a:xfrm rot="16200000" flipH="1" flipV="1">
            <a:off x="6057337" y="7196153"/>
            <a:ext cx="149224" cy="491687"/>
          </a:xfrm>
          <a:prstGeom prst="curvedConnector5">
            <a:avLst>
              <a:gd name="adj1" fmla="val -1207"/>
              <a:gd name="adj2" fmla="val 50000"/>
              <a:gd name="adj3" fmla="val 9879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0" name="Oval 499">
            <a:extLst>
              <a:ext uri="{FF2B5EF4-FFF2-40B4-BE49-F238E27FC236}">
                <a16:creationId xmlns:a16="http://schemas.microsoft.com/office/drawing/2014/main" id="{F9EF38A7-E386-434C-A895-5018DFE5210B}"/>
              </a:ext>
            </a:extLst>
          </p:cNvPr>
          <p:cNvSpPr/>
          <p:nvPr/>
        </p:nvSpPr>
        <p:spPr>
          <a:xfrm rot="19004435">
            <a:off x="5818417" y="7520523"/>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Can 500">
            <a:extLst>
              <a:ext uri="{FF2B5EF4-FFF2-40B4-BE49-F238E27FC236}">
                <a16:creationId xmlns:a16="http://schemas.microsoft.com/office/drawing/2014/main" id="{D1488CA3-D25B-E646-81DF-06D552EC8565}"/>
              </a:ext>
            </a:extLst>
          </p:cNvPr>
          <p:cNvSpPr/>
          <p:nvPr/>
        </p:nvSpPr>
        <p:spPr>
          <a:xfrm rot="16200000">
            <a:off x="6548396" y="7372844"/>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2" name="Curved Connector 501">
            <a:extLst>
              <a:ext uri="{FF2B5EF4-FFF2-40B4-BE49-F238E27FC236}">
                <a16:creationId xmlns:a16="http://schemas.microsoft.com/office/drawing/2014/main" id="{DBC6DBE0-9980-7C49-8D9F-1494C2D49B74}"/>
              </a:ext>
            </a:extLst>
          </p:cNvPr>
          <p:cNvCxnSpPr>
            <a:stCxn id="501" idx="4"/>
          </p:cNvCxnSpPr>
          <p:nvPr/>
        </p:nvCxnSpPr>
        <p:spPr>
          <a:xfrm rot="16200000" flipH="1" flipV="1">
            <a:off x="6431079" y="7324679"/>
            <a:ext cx="149223" cy="234634"/>
          </a:xfrm>
          <a:prstGeom prst="curvedConnector5">
            <a:avLst>
              <a:gd name="adj1" fmla="val 2127"/>
              <a:gd name="adj2" fmla="val 50000"/>
              <a:gd name="adj3" fmla="val 10000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3" name="Oval 502">
            <a:extLst>
              <a:ext uri="{FF2B5EF4-FFF2-40B4-BE49-F238E27FC236}">
                <a16:creationId xmlns:a16="http://schemas.microsoft.com/office/drawing/2014/main" id="{A815E371-4D6B-D242-82B2-EB1C852EF811}"/>
              </a:ext>
            </a:extLst>
          </p:cNvPr>
          <p:cNvSpPr/>
          <p:nvPr/>
        </p:nvSpPr>
        <p:spPr>
          <a:xfrm rot="19004435">
            <a:off x="6307113" y="7519150"/>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7B7F62CA-85E3-914F-9E31-2FC0D7F24E8C}"/>
              </a:ext>
            </a:extLst>
          </p:cNvPr>
          <p:cNvSpPr>
            <a:spLocks noChangeAspect="1"/>
          </p:cNvSpPr>
          <p:nvPr/>
        </p:nvSpPr>
        <p:spPr>
          <a:xfrm>
            <a:off x="6070965" y="7396276"/>
            <a:ext cx="9144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F5D094B4-5B1F-5A4A-9DC4-0E1BF6A9FBEF}"/>
              </a:ext>
            </a:extLst>
          </p:cNvPr>
          <p:cNvSpPr>
            <a:spLocks noChangeAspect="1"/>
          </p:cNvSpPr>
          <p:nvPr/>
        </p:nvSpPr>
        <p:spPr>
          <a:xfrm>
            <a:off x="3154999" y="8161308"/>
            <a:ext cx="9144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6C3A055D-2308-9349-8362-2B1353492390}"/>
              </a:ext>
            </a:extLst>
          </p:cNvPr>
          <p:cNvSpPr/>
          <p:nvPr/>
        </p:nvSpPr>
        <p:spPr>
          <a:xfrm>
            <a:off x="3212394" y="8083918"/>
            <a:ext cx="45397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Etv2</a:t>
            </a:r>
          </a:p>
        </p:txBody>
      </p:sp>
      <p:sp>
        <p:nvSpPr>
          <p:cNvPr id="541" name="Triangle 540">
            <a:extLst>
              <a:ext uri="{FF2B5EF4-FFF2-40B4-BE49-F238E27FC236}">
                <a16:creationId xmlns:a16="http://schemas.microsoft.com/office/drawing/2014/main" id="{41D57871-6654-F64B-9F69-DDBE87D83812}"/>
              </a:ext>
            </a:extLst>
          </p:cNvPr>
          <p:cNvSpPr>
            <a:spLocks noChangeAspect="1"/>
          </p:cNvSpPr>
          <p:nvPr/>
        </p:nvSpPr>
        <p:spPr>
          <a:xfrm>
            <a:off x="3651088" y="8161308"/>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a:extLst>
              <a:ext uri="{FF2B5EF4-FFF2-40B4-BE49-F238E27FC236}">
                <a16:creationId xmlns:a16="http://schemas.microsoft.com/office/drawing/2014/main" id="{B31B545F-3311-A74B-A596-F36184B34F57}"/>
              </a:ext>
            </a:extLst>
          </p:cNvPr>
          <p:cNvSpPr/>
          <p:nvPr/>
        </p:nvSpPr>
        <p:spPr>
          <a:xfrm>
            <a:off x="3724828" y="8083918"/>
            <a:ext cx="47641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Brg1</a:t>
            </a:r>
          </a:p>
        </p:txBody>
      </p:sp>
      <p:sp>
        <p:nvSpPr>
          <p:cNvPr id="543" name="Oval 542">
            <a:extLst>
              <a:ext uri="{FF2B5EF4-FFF2-40B4-BE49-F238E27FC236}">
                <a16:creationId xmlns:a16="http://schemas.microsoft.com/office/drawing/2014/main" id="{C4A2D63E-0595-D444-AD1A-EEBF28EC78B9}"/>
              </a:ext>
            </a:extLst>
          </p:cNvPr>
          <p:cNvSpPr/>
          <p:nvPr/>
        </p:nvSpPr>
        <p:spPr>
          <a:xfrm rot="19004435">
            <a:off x="4174165" y="8171610"/>
            <a:ext cx="116234" cy="7083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DD6ABF6D-5467-D243-AA4C-711432250DA9}"/>
              </a:ext>
            </a:extLst>
          </p:cNvPr>
          <p:cNvSpPr/>
          <p:nvPr/>
        </p:nvSpPr>
        <p:spPr>
          <a:xfrm>
            <a:off x="4268065" y="8083918"/>
            <a:ext cx="723275"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H3K27ac</a:t>
            </a:r>
          </a:p>
        </p:txBody>
      </p:sp>
      <p:sp>
        <p:nvSpPr>
          <p:cNvPr id="545" name="Can 544">
            <a:extLst>
              <a:ext uri="{FF2B5EF4-FFF2-40B4-BE49-F238E27FC236}">
                <a16:creationId xmlns:a16="http://schemas.microsoft.com/office/drawing/2014/main" id="{921F568F-187D-D34D-8AD4-24DC08CE6817}"/>
              </a:ext>
            </a:extLst>
          </p:cNvPr>
          <p:cNvSpPr/>
          <p:nvPr/>
        </p:nvSpPr>
        <p:spPr>
          <a:xfrm rot="16200000">
            <a:off x="4977352" y="8137876"/>
            <a:ext cx="149223" cy="138304"/>
          </a:xfrm>
          <a:prstGeom prst="can">
            <a:avLst>
              <a:gd name="adj" fmla="val 64849"/>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D029F998-D116-EE44-B3AF-21D0E9E543D1}"/>
              </a:ext>
            </a:extLst>
          </p:cNvPr>
          <p:cNvSpPr/>
          <p:nvPr/>
        </p:nvSpPr>
        <p:spPr>
          <a:xfrm>
            <a:off x="5079454" y="8083918"/>
            <a:ext cx="94448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Nucleosome</a:t>
            </a:r>
          </a:p>
        </p:txBody>
      </p:sp>
      <p:cxnSp>
        <p:nvCxnSpPr>
          <p:cNvPr id="547" name="Straight Connector 546">
            <a:extLst>
              <a:ext uri="{FF2B5EF4-FFF2-40B4-BE49-F238E27FC236}">
                <a16:creationId xmlns:a16="http://schemas.microsoft.com/office/drawing/2014/main" id="{7A2B3199-B13C-F84F-B93D-B210AB506554}"/>
              </a:ext>
            </a:extLst>
          </p:cNvPr>
          <p:cNvCxnSpPr>
            <a:cxnSpLocks/>
          </p:cNvCxnSpPr>
          <p:nvPr/>
        </p:nvCxnSpPr>
        <p:spPr>
          <a:xfrm>
            <a:off x="2603914" y="6993665"/>
            <a:ext cx="40588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8" name="Rectangle 547">
            <a:extLst>
              <a:ext uri="{FF2B5EF4-FFF2-40B4-BE49-F238E27FC236}">
                <a16:creationId xmlns:a16="http://schemas.microsoft.com/office/drawing/2014/main" id="{6C7336E1-6EE1-C443-B0D6-520688E76D72}"/>
              </a:ext>
            </a:extLst>
          </p:cNvPr>
          <p:cNvSpPr/>
          <p:nvPr/>
        </p:nvSpPr>
        <p:spPr>
          <a:xfrm>
            <a:off x="2887368" y="6998535"/>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sp>
        <p:nvSpPr>
          <p:cNvPr id="549" name="Rectangle 548">
            <a:extLst>
              <a:ext uri="{FF2B5EF4-FFF2-40B4-BE49-F238E27FC236}">
                <a16:creationId xmlns:a16="http://schemas.microsoft.com/office/drawing/2014/main" id="{D2C0E627-DD57-7B4F-98EC-64A96EACEB2C}"/>
              </a:ext>
            </a:extLst>
          </p:cNvPr>
          <p:cNvSpPr/>
          <p:nvPr/>
        </p:nvSpPr>
        <p:spPr>
          <a:xfrm>
            <a:off x="4477618" y="6998535"/>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D1</a:t>
            </a:r>
          </a:p>
        </p:txBody>
      </p:sp>
      <p:sp>
        <p:nvSpPr>
          <p:cNvPr id="550" name="Rectangle 549">
            <a:extLst>
              <a:ext uri="{FF2B5EF4-FFF2-40B4-BE49-F238E27FC236}">
                <a16:creationId xmlns:a16="http://schemas.microsoft.com/office/drawing/2014/main" id="{98131A3D-40CF-154D-B4F2-C594423AAADF}"/>
              </a:ext>
            </a:extLst>
          </p:cNvPr>
          <p:cNvSpPr/>
          <p:nvPr/>
        </p:nvSpPr>
        <p:spPr>
          <a:xfrm>
            <a:off x="5960467" y="6998535"/>
            <a:ext cx="348172"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D7</a:t>
            </a:r>
          </a:p>
        </p:txBody>
      </p:sp>
      <p:sp>
        <p:nvSpPr>
          <p:cNvPr id="552" name="Rectangle 551">
            <a:extLst>
              <a:ext uri="{FF2B5EF4-FFF2-40B4-BE49-F238E27FC236}">
                <a16:creationId xmlns:a16="http://schemas.microsoft.com/office/drawing/2014/main" id="{4ADFAC52-8F9A-8E4B-B200-AAEED2E93C31}"/>
              </a:ext>
            </a:extLst>
          </p:cNvPr>
          <p:cNvSpPr/>
          <p:nvPr/>
        </p:nvSpPr>
        <p:spPr>
          <a:xfrm>
            <a:off x="4029376" y="6749596"/>
            <a:ext cx="1173719" cy="246221"/>
          </a:xfrm>
          <a:prstGeom prst="rect">
            <a:avLst/>
          </a:prstGeom>
        </p:spPr>
        <p:txBody>
          <a:bodyPr wrap="none">
            <a:spAutoFit/>
          </a:bodyPr>
          <a:lstStyle/>
          <a:p>
            <a:pPr algn="ctr"/>
            <a:r>
              <a:rPr lang="en-US" sz="1000" b="1" dirty="0">
                <a:latin typeface="Arial" panose="020B0604020202020204" pitchFamily="34" charset="0"/>
                <a:cs typeface="Arial" panose="020B0604020202020204" pitchFamily="34" charset="0"/>
              </a:rPr>
              <a:t>Reprogramming</a:t>
            </a:r>
          </a:p>
        </p:txBody>
      </p:sp>
      <p:sp>
        <p:nvSpPr>
          <p:cNvPr id="554" name="Rectangle 553">
            <a:extLst>
              <a:ext uri="{FF2B5EF4-FFF2-40B4-BE49-F238E27FC236}">
                <a16:creationId xmlns:a16="http://schemas.microsoft.com/office/drawing/2014/main" id="{EDFE4FDC-A26C-B24E-BCB3-BCF169DF50D4}"/>
              </a:ext>
            </a:extLst>
          </p:cNvPr>
          <p:cNvSpPr/>
          <p:nvPr/>
        </p:nvSpPr>
        <p:spPr>
          <a:xfrm>
            <a:off x="2336493" y="6694129"/>
            <a:ext cx="22794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f</a:t>
            </a:r>
          </a:p>
        </p:txBody>
      </p:sp>
      <p:pic>
        <p:nvPicPr>
          <p:cNvPr id="92" name="Picture 91">
            <a:extLst>
              <a:ext uri="{FF2B5EF4-FFF2-40B4-BE49-F238E27FC236}">
                <a16:creationId xmlns:a16="http://schemas.microsoft.com/office/drawing/2014/main" id="{9F232E62-5E66-0847-871C-8EF64F007EBC}"/>
              </a:ext>
            </a:extLst>
          </p:cNvPr>
          <p:cNvPicPr>
            <a:picLocks noChangeAspect="1"/>
          </p:cNvPicPr>
          <p:nvPr/>
        </p:nvPicPr>
        <p:blipFill>
          <a:blip r:embed="rId8"/>
          <a:stretch>
            <a:fillRect/>
          </a:stretch>
        </p:blipFill>
        <p:spPr>
          <a:xfrm rot="16200000" flipV="1">
            <a:off x="988693" y="6693623"/>
            <a:ext cx="864977" cy="1274695"/>
          </a:xfrm>
          <a:prstGeom prst="rect">
            <a:avLst/>
          </a:prstGeom>
        </p:spPr>
      </p:pic>
      <p:sp>
        <p:nvSpPr>
          <p:cNvPr id="556" name="Rectangle 555">
            <a:extLst>
              <a:ext uri="{FF2B5EF4-FFF2-40B4-BE49-F238E27FC236}">
                <a16:creationId xmlns:a16="http://schemas.microsoft.com/office/drawing/2014/main" id="{42AF3CA8-C45F-3049-876E-499820D4E8D8}"/>
              </a:ext>
            </a:extLst>
          </p:cNvPr>
          <p:cNvSpPr/>
          <p:nvPr/>
        </p:nvSpPr>
        <p:spPr>
          <a:xfrm rot="16200000">
            <a:off x="709855" y="7817803"/>
            <a:ext cx="44755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Late</a:t>
            </a:r>
          </a:p>
        </p:txBody>
      </p:sp>
      <p:sp>
        <p:nvSpPr>
          <p:cNvPr id="557" name="Rectangle 556">
            <a:extLst>
              <a:ext uri="{FF2B5EF4-FFF2-40B4-BE49-F238E27FC236}">
                <a16:creationId xmlns:a16="http://schemas.microsoft.com/office/drawing/2014/main" id="{E5A4BCAC-8605-E34E-B842-FE0B13D043AD}"/>
              </a:ext>
            </a:extLst>
          </p:cNvPr>
          <p:cNvSpPr/>
          <p:nvPr/>
        </p:nvSpPr>
        <p:spPr>
          <a:xfrm rot="16200000">
            <a:off x="881349" y="7841849"/>
            <a:ext cx="49564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Early</a:t>
            </a:r>
          </a:p>
        </p:txBody>
      </p:sp>
      <p:sp>
        <p:nvSpPr>
          <p:cNvPr id="558" name="Rectangle 557">
            <a:extLst>
              <a:ext uri="{FF2B5EF4-FFF2-40B4-BE49-F238E27FC236}">
                <a16:creationId xmlns:a16="http://schemas.microsoft.com/office/drawing/2014/main" id="{AEB3E014-C758-2843-ABA3-F529EB2558E5}"/>
              </a:ext>
            </a:extLst>
          </p:cNvPr>
          <p:cNvSpPr/>
          <p:nvPr/>
        </p:nvSpPr>
        <p:spPr>
          <a:xfrm rot="16200000">
            <a:off x="946020" y="7934380"/>
            <a:ext cx="795411"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Sustained</a:t>
            </a:r>
          </a:p>
        </p:txBody>
      </p:sp>
      <p:sp>
        <p:nvSpPr>
          <p:cNvPr id="559" name="Rectangle 558">
            <a:extLst>
              <a:ext uri="{FF2B5EF4-FFF2-40B4-BE49-F238E27FC236}">
                <a16:creationId xmlns:a16="http://schemas.microsoft.com/office/drawing/2014/main" id="{A585568F-6488-FD4D-A7C1-1614A16511C8}"/>
              </a:ext>
            </a:extLst>
          </p:cNvPr>
          <p:cNvSpPr/>
          <p:nvPr/>
        </p:nvSpPr>
        <p:spPr>
          <a:xfrm rot="16200000">
            <a:off x="1294406" y="7817803"/>
            <a:ext cx="44755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Late</a:t>
            </a:r>
          </a:p>
        </p:txBody>
      </p:sp>
      <p:sp>
        <p:nvSpPr>
          <p:cNvPr id="560" name="Rectangle 559">
            <a:extLst>
              <a:ext uri="{FF2B5EF4-FFF2-40B4-BE49-F238E27FC236}">
                <a16:creationId xmlns:a16="http://schemas.microsoft.com/office/drawing/2014/main" id="{AB3ECC07-965A-E849-9ECA-4CFB57851454}"/>
              </a:ext>
            </a:extLst>
          </p:cNvPr>
          <p:cNvSpPr/>
          <p:nvPr/>
        </p:nvSpPr>
        <p:spPr>
          <a:xfrm rot="16200000">
            <a:off x="1465900" y="7841849"/>
            <a:ext cx="495649"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Early</a:t>
            </a:r>
          </a:p>
        </p:txBody>
      </p:sp>
      <p:sp>
        <p:nvSpPr>
          <p:cNvPr id="561" name="Rectangle 560">
            <a:extLst>
              <a:ext uri="{FF2B5EF4-FFF2-40B4-BE49-F238E27FC236}">
                <a16:creationId xmlns:a16="http://schemas.microsoft.com/office/drawing/2014/main" id="{C7937099-B37E-8F4B-B154-6D3911660C45}"/>
              </a:ext>
            </a:extLst>
          </p:cNvPr>
          <p:cNvSpPr/>
          <p:nvPr/>
        </p:nvSpPr>
        <p:spPr>
          <a:xfrm rot="16200000">
            <a:off x="1530571" y="7934380"/>
            <a:ext cx="795411"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Sustained</a:t>
            </a:r>
          </a:p>
        </p:txBody>
      </p:sp>
      <p:cxnSp>
        <p:nvCxnSpPr>
          <p:cNvPr id="562" name="Straight Connector 561">
            <a:extLst>
              <a:ext uri="{FF2B5EF4-FFF2-40B4-BE49-F238E27FC236}">
                <a16:creationId xmlns:a16="http://schemas.microsoft.com/office/drawing/2014/main" id="{B2E56D29-FA2A-3245-ACD5-0BEF6FD8AC41}"/>
              </a:ext>
            </a:extLst>
          </p:cNvPr>
          <p:cNvCxnSpPr>
            <a:cxnSpLocks/>
          </p:cNvCxnSpPr>
          <p:nvPr/>
        </p:nvCxnSpPr>
        <p:spPr>
          <a:xfrm>
            <a:off x="878942" y="8374788"/>
            <a:ext cx="554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C208FF5B-3D11-CE4A-B367-92F23F4F1470}"/>
              </a:ext>
            </a:extLst>
          </p:cNvPr>
          <p:cNvCxnSpPr>
            <a:cxnSpLocks/>
          </p:cNvCxnSpPr>
          <p:nvPr/>
        </p:nvCxnSpPr>
        <p:spPr>
          <a:xfrm>
            <a:off x="1474141" y="8379954"/>
            <a:ext cx="554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4" name="Rectangle 563">
            <a:extLst>
              <a:ext uri="{FF2B5EF4-FFF2-40B4-BE49-F238E27FC236}">
                <a16:creationId xmlns:a16="http://schemas.microsoft.com/office/drawing/2014/main" id="{BC4F37E7-6977-5B4D-97B0-F7EDAF532455}"/>
              </a:ext>
            </a:extLst>
          </p:cNvPr>
          <p:cNvSpPr/>
          <p:nvPr/>
        </p:nvSpPr>
        <p:spPr>
          <a:xfrm>
            <a:off x="929029" y="8375912"/>
            <a:ext cx="362600"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EB</a:t>
            </a:r>
          </a:p>
        </p:txBody>
      </p:sp>
      <p:sp>
        <p:nvSpPr>
          <p:cNvPr id="565" name="Rectangle 564">
            <a:extLst>
              <a:ext uri="{FF2B5EF4-FFF2-40B4-BE49-F238E27FC236}">
                <a16:creationId xmlns:a16="http://schemas.microsoft.com/office/drawing/2014/main" id="{8DE5DECD-60C9-A843-A7EE-1DEF98988ABA}"/>
              </a:ext>
            </a:extLst>
          </p:cNvPr>
          <p:cNvSpPr/>
          <p:nvPr/>
        </p:nvSpPr>
        <p:spPr>
          <a:xfrm>
            <a:off x="1563515" y="8375912"/>
            <a:ext cx="45557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MEF</a:t>
            </a:r>
          </a:p>
        </p:txBody>
      </p:sp>
      <p:sp>
        <p:nvSpPr>
          <p:cNvPr id="566" name="Rectangle 565">
            <a:extLst>
              <a:ext uri="{FF2B5EF4-FFF2-40B4-BE49-F238E27FC236}">
                <a16:creationId xmlns:a16="http://schemas.microsoft.com/office/drawing/2014/main" id="{403E9CDA-30FA-2A46-99DC-26A6BD3C2830}"/>
              </a:ext>
            </a:extLst>
          </p:cNvPr>
          <p:cNvSpPr/>
          <p:nvPr/>
        </p:nvSpPr>
        <p:spPr>
          <a:xfrm>
            <a:off x="582233" y="6902522"/>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6</a:t>
            </a:r>
          </a:p>
        </p:txBody>
      </p:sp>
      <p:sp>
        <p:nvSpPr>
          <p:cNvPr id="567" name="Rectangle 566">
            <a:extLst>
              <a:ext uri="{FF2B5EF4-FFF2-40B4-BE49-F238E27FC236}">
                <a16:creationId xmlns:a16="http://schemas.microsoft.com/office/drawing/2014/main" id="{BD998D6F-B9F9-7443-87CB-8348226EE9EC}"/>
              </a:ext>
            </a:extLst>
          </p:cNvPr>
          <p:cNvSpPr/>
          <p:nvPr/>
        </p:nvSpPr>
        <p:spPr>
          <a:xfrm>
            <a:off x="576423" y="7610736"/>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0</a:t>
            </a:r>
          </a:p>
        </p:txBody>
      </p:sp>
      <p:sp>
        <p:nvSpPr>
          <p:cNvPr id="568" name="Rectangle 567">
            <a:extLst>
              <a:ext uri="{FF2B5EF4-FFF2-40B4-BE49-F238E27FC236}">
                <a16:creationId xmlns:a16="http://schemas.microsoft.com/office/drawing/2014/main" id="{07D0F2E9-E54C-9441-B725-6317CE8B89BF}"/>
              </a:ext>
            </a:extLst>
          </p:cNvPr>
          <p:cNvSpPr/>
          <p:nvPr/>
        </p:nvSpPr>
        <p:spPr>
          <a:xfrm>
            <a:off x="582233" y="7270575"/>
            <a:ext cx="255198"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3</a:t>
            </a:r>
          </a:p>
        </p:txBody>
      </p:sp>
      <p:sp>
        <p:nvSpPr>
          <p:cNvPr id="569" name="Rectangle 568">
            <a:extLst>
              <a:ext uri="{FF2B5EF4-FFF2-40B4-BE49-F238E27FC236}">
                <a16:creationId xmlns:a16="http://schemas.microsoft.com/office/drawing/2014/main" id="{9F9A2246-38BC-9943-AC85-53DD79B05790}"/>
              </a:ext>
            </a:extLst>
          </p:cNvPr>
          <p:cNvSpPr/>
          <p:nvPr/>
        </p:nvSpPr>
        <p:spPr>
          <a:xfrm rot="16200000">
            <a:off x="-21201" y="7302164"/>
            <a:ext cx="1156086"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 nearby genes</a:t>
            </a:r>
          </a:p>
        </p:txBody>
      </p:sp>
      <p:sp>
        <p:nvSpPr>
          <p:cNvPr id="570" name="Rectangle 569">
            <a:extLst>
              <a:ext uri="{FF2B5EF4-FFF2-40B4-BE49-F238E27FC236}">
                <a16:creationId xmlns:a16="http://schemas.microsoft.com/office/drawing/2014/main" id="{37C79BCF-C82E-3843-8147-C2317DF867EA}"/>
              </a:ext>
            </a:extLst>
          </p:cNvPr>
          <p:cNvSpPr/>
          <p:nvPr/>
        </p:nvSpPr>
        <p:spPr>
          <a:xfrm>
            <a:off x="377853" y="6700016"/>
            <a:ext cx="2077159"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Blood vessel development</a:t>
            </a:r>
          </a:p>
        </p:txBody>
      </p:sp>
      <p:sp>
        <p:nvSpPr>
          <p:cNvPr id="571" name="Rectangle 570">
            <a:extLst>
              <a:ext uri="{FF2B5EF4-FFF2-40B4-BE49-F238E27FC236}">
                <a16:creationId xmlns:a16="http://schemas.microsoft.com/office/drawing/2014/main" id="{D385CF51-7D68-2244-9BB0-C02126A716B2}"/>
              </a:ext>
            </a:extLst>
          </p:cNvPr>
          <p:cNvSpPr/>
          <p:nvPr/>
        </p:nvSpPr>
        <p:spPr>
          <a:xfrm>
            <a:off x="252237" y="6685862"/>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e</a:t>
            </a:r>
          </a:p>
        </p:txBody>
      </p:sp>
      <p:sp>
        <p:nvSpPr>
          <p:cNvPr id="94" name="Oval 93">
            <a:extLst>
              <a:ext uri="{FF2B5EF4-FFF2-40B4-BE49-F238E27FC236}">
                <a16:creationId xmlns:a16="http://schemas.microsoft.com/office/drawing/2014/main" id="{78AA19B0-23F7-4D4D-B955-87990F670CFF}"/>
              </a:ext>
            </a:extLst>
          </p:cNvPr>
          <p:cNvSpPr/>
          <p:nvPr/>
        </p:nvSpPr>
        <p:spPr>
          <a:xfrm>
            <a:off x="5021347" y="3967187"/>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2" name="Oval 571">
            <a:extLst>
              <a:ext uri="{FF2B5EF4-FFF2-40B4-BE49-F238E27FC236}">
                <a16:creationId xmlns:a16="http://schemas.microsoft.com/office/drawing/2014/main" id="{441EE136-BC44-9C49-BF97-ADA301694833}"/>
              </a:ext>
            </a:extLst>
          </p:cNvPr>
          <p:cNvSpPr/>
          <p:nvPr/>
        </p:nvSpPr>
        <p:spPr>
          <a:xfrm>
            <a:off x="5498057" y="3973832"/>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3" name="Rectangle 572">
            <a:extLst>
              <a:ext uri="{FF2B5EF4-FFF2-40B4-BE49-F238E27FC236}">
                <a16:creationId xmlns:a16="http://schemas.microsoft.com/office/drawing/2014/main" id="{FBB2DA41-9478-BC4F-B67F-94B2B674D278}"/>
              </a:ext>
            </a:extLst>
          </p:cNvPr>
          <p:cNvSpPr/>
          <p:nvPr/>
        </p:nvSpPr>
        <p:spPr>
          <a:xfrm>
            <a:off x="4849190" y="3738279"/>
            <a:ext cx="539774"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a:p>
            <a:pPr algn="ctr"/>
            <a:r>
              <a:rPr lang="en-US" sz="1000" b="1" dirty="0">
                <a:latin typeface="Arial" panose="020B0604020202020204" pitchFamily="34" charset="0"/>
                <a:cs typeface="Arial" panose="020B0604020202020204" pitchFamily="34" charset="0"/>
              </a:rPr>
              <a:t>(12h)</a:t>
            </a:r>
          </a:p>
        </p:txBody>
      </p:sp>
      <p:sp>
        <p:nvSpPr>
          <p:cNvPr id="574" name="Rectangle 573">
            <a:extLst>
              <a:ext uri="{FF2B5EF4-FFF2-40B4-BE49-F238E27FC236}">
                <a16:creationId xmlns:a16="http://schemas.microsoft.com/office/drawing/2014/main" id="{264FE83E-5F67-EE4C-9A21-98BBE877C771}"/>
              </a:ext>
            </a:extLst>
          </p:cNvPr>
          <p:cNvSpPr/>
          <p:nvPr/>
        </p:nvSpPr>
        <p:spPr>
          <a:xfrm>
            <a:off x="6070965" y="3746726"/>
            <a:ext cx="47923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a:p>
            <a:pPr algn="ctr"/>
            <a:r>
              <a:rPr lang="en-US" sz="1000" b="1" dirty="0">
                <a:latin typeface="Arial" panose="020B0604020202020204" pitchFamily="34" charset="0"/>
                <a:cs typeface="Arial" panose="020B0604020202020204" pitchFamily="34" charset="0"/>
              </a:rPr>
              <a:t>(D7)</a:t>
            </a:r>
          </a:p>
        </p:txBody>
      </p:sp>
      <p:sp>
        <p:nvSpPr>
          <p:cNvPr id="575" name="Rectangle 574">
            <a:extLst>
              <a:ext uri="{FF2B5EF4-FFF2-40B4-BE49-F238E27FC236}">
                <a16:creationId xmlns:a16="http://schemas.microsoft.com/office/drawing/2014/main" id="{B232D2C1-915E-6940-AB36-3F6164047227}"/>
              </a:ext>
            </a:extLst>
          </p:cNvPr>
          <p:cNvSpPr/>
          <p:nvPr/>
        </p:nvSpPr>
        <p:spPr>
          <a:xfrm>
            <a:off x="5465721" y="4290527"/>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4,031</a:t>
            </a:r>
          </a:p>
        </p:txBody>
      </p:sp>
      <p:sp>
        <p:nvSpPr>
          <p:cNvPr id="576" name="Rectangle 575">
            <a:extLst>
              <a:ext uri="{FF2B5EF4-FFF2-40B4-BE49-F238E27FC236}">
                <a16:creationId xmlns:a16="http://schemas.microsoft.com/office/drawing/2014/main" id="{35C274E6-D1A1-F14E-B6C2-675592107755}"/>
              </a:ext>
            </a:extLst>
          </p:cNvPr>
          <p:cNvSpPr/>
          <p:nvPr/>
        </p:nvSpPr>
        <p:spPr>
          <a:xfrm>
            <a:off x="4973733" y="4290527"/>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4,031</a:t>
            </a:r>
          </a:p>
        </p:txBody>
      </p:sp>
      <p:sp>
        <p:nvSpPr>
          <p:cNvPr id="577" name="Rectangle 576">
            <a:extLst>
              <a:ext uri="{FF2B5EF4-FFF2-40B4-BE49-F238E27FC236}">
                <a16:creationId xmlns:a16="http://schemas.microsoft.com/office/drawing/2014/main" id="{18DF734E-C403-6B49-A1FD-E98C0E4A16D9}"/>
              </a:ext>
            </a:extLst>
          </p:cNvPr>
          <p:cNvSpPr/>
          <p:nvPr/>
        </p:nvSpPr>
        <p:spPr>
          <a:xfrm>
            <a:off x="5926044" y="4290527"/>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6,921</a:t>
            </a:r>
          </a:p>
        </p:txBody>
      </p:sp>
      <p:sp>
        <p:nvSpPr>
          <p:cNvPr id="578" name="Rectangle 577">
            <a:extLst>
              <a:ext uri="{FF2B5EF4-FFF2-40B4-BE49-F238E27FC236}">
                <a16:creationId xmlns:a16="http://schemas.microsoft.com/office/drawing/2014/main" id="{F34396A5-D221-974D-B2CA-6F7C01C3ABE3}"/>
              </a:ext>
            </a:extLst>
          </p:cNvPr>
          <p:cNvSpPr/>
          <p:nvPr/>
        </p:nvSpPr>
        <p:spPr>
          <a:xfrm>
            <a:off x="5147076" y="3714739"/>
            <a:ext cx="10230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Genes</a:t>
            </a:r>
          </a:p>
        </p:txBody>
      </p:sp>
      <p:sp>
        <p:nvSpPr>
          <p:cNvPr id="579" name="Rectangle 578">
            <a:extLst>
              <a:ext uri="{FF2B5EF4-FFF2-40B4-BE49-F238E27FC236}">
                <a16:creationId xmlns:a16="http://schemas.microsoft.com/office/drawing/2014/main" id="{CC7AFAF6-F8CC-B344-A660-FB2F77B48688}"/>
              </a:ext>
            </a:extLst>
          </p:cNvPr>
          <p:cNvSpPr/>
          <p:nvPr/>
        </p:nvSpPr>
        <p:spPr>
          <a:xfrm>
            <a:off x="4904886" y="3496281"/>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c</a:t>
            </a:r>
          </a:p>
        </p:txBody>
      </p:sp>
      <p:sp>
        <p:nvSpPr>
          <p:cNvPr id="580" name="Oval 579">
            <a:extLst>
              <a:ext uri="{FF2B5EF4-FFF2-40B4-BE49-F238E27FC236}">
                <a16:creationId xmlns:a16="http://schemas.microsoft.com/office/drawing/2014/main" id="{FE4F37BE-3242-5440-9656-71C72AA343E6}"/>
              </a:ext>
            </a:extLst>
          </p:cNvPr>
          <p:cNvSpPr/>
          <p:nvPr/>
        </p:nvSpPr>
        <p:spPr>
          <a:xfrm>
            <a:off x="5014086" y="5467302"/>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1" name="Oval 580">
            <a:extLst>
              <a:ext uri="{FF2B5EF4-FFF2-40B4-BE49-F238E27FC236}">
                <a16:creationId xmlns:a16="http://schemas.microsoft.com/office/drawing/2014/main" id="{E478A04F-BD57-A143-86FD-47D5F4F08F28}"/>
              </a:ext>
            </a:extLst>
          </p:cNvPr>
          <p:cNvSpPr/>
          <p:nvPr/>
        </p:nvSpPr>
        <p:spPr>
          <a:xfrm>
            <a:off x="5490796" y="5473947"/>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4" name="Rectangle 583">
            <a:extLst>
              <a:ext uri="{FF2B5EF4-FFF2-40B4-BE49-F238E27FC236}">
                <a16:creationId xmlns:a16="http://schemas.microsoft.com/office/drawing/2014/main" id="{F7592062-9588-F44E-9D96-33E8C98D9BA9}"/>
              </a:ext>
            </a:extLst>
          </p:cNvPr>
          <p:cNvSpPr/>
          <p:nvPr/>
        </p:nvSpPr>
        <p:spPr>
          <a:xfrm>
            <a:off x="5458460" y="5798578"/>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4,790</a:t>
            </a:r>
          </a:p>
        </p:txBody>
      </p:sp>
      <p:sp>
        <p:nvSpPr>
          <p:cNvPr id="585" name="Rectangle 584">
            <a:extLst>
              <a:ext uri="{FF2B5EF4-FFF2-40B4-BE49-F238E27FC236}">
                <a16:creationId xmlns:a16="http://schemas.microsoft.com/office/drawing/2014/main" id="{715B6843-DFBF-2146-9BDD-BDEB944EBF49}"/>
              </a:ext>
            </a:extLst>
          </p:cNvPr>
          <p:cNvSpPr/>
          <p:nvPr/>
        </p:nvSpPr>
        <p:spPr>
          <a:xfrm>
            <a:off x="4966472" y="5798578"/>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6,373</a:t>
            </a:r>
          </a:p>
        </p:txBody>
      </p:sp>
      <p:sp>
        <p:nvSpPr>
          <p:cNvPr id="586" name="Rectangle 585">
            <a:extLst>
              <a:ext uri="{FF2B5EF4-FFF2-40B4-BE49-F238E27FC236}">
                <a16:creationId xmlns:a16="http://schemas.microsoft.com/office/drawing/2014/main" id="{D30E5371-4CDF-8249-A352-F009C4C37661}"/>
              </a:ext>
            </a:extLst>
          </p:cNvPr>
          <p:cNvSpPr/>
          <p:nvPr/>
        </p:nvSpPr>
        <p:spPr>
          <a:xfrm>
            <a:off x="5870690" y="5798578"/>
            <a:ext cx="635072"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11,602</a:t>
            </a:r>
          </a:p>
        </p:txBody>
      </p:sp>
      <p:sp>
        <p:nvSpPr>
          <p:cNvPr id="587" name="Rectangle 586">
            <a:extLst>
              <a:ext uri="{FF2B5EF4-FFF2-40B4-BE49-F238E27FC236}">
                <a16:creationId xmlns:a16="http://schemas.microsoft.com/office/drawing/2014/main" id="{5D07E076-B669-274B-BE58-85792F06E80C}"/>
              </a:ext>
            </a:extLst>
          </p:cNvPr>
          <p:cNvSpPr/>
          <p:nvPr/>
        </p:nvSpPr>
        <p:spPr>
          <a:xfrm>
            <a:off x="5157173" y="5155399"/>
            <a:ext cx="10230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Peaks</a:t>
            </a:r>
          </a:p>
        </p:txBody>
      </p:sp>
      <p:sp>
        <p:nvSpPr>
          <p:cNvPr id="588" name="Rectangle 587">
            <a:extLst>
              <a:ext uri="{FF2B5EF4-FFF2-40B4-BE49-F238E27FC236}">
                <a16:creationId xmlns:a16="http://schemas.microsoft.com/office/drawing/2014/main" id="{55C3C554-504D-0E47-BECA-74230C1A4ED7}"/>
              </a:ext>
            </a:extLst>
          </p:cNvPr>
          <p:cNvSpPr/>
          <p:nvPr/>
        </p:nvSpPr>
        <p:spPr>
          <a:xfrm>
            <a:off x="4885241" y="5014555"/>
            <a:ext cx="263214" cy="246221"/>
          </a:xfrm>
          <a:prstGeom prst="rect">
            <a:avLst/>
          </a:prstGeom>
        </p:spPr>
        <p:txBody>
          <a:bodyPr wrap="none">
            <a:spAutoFit/>
          </a:bodyPr>
          <a:lstStyle/>
          <a:p>
            <a:r>
              <a:rPr lang="en-US" sz="1000" b="1" dirty="0">
                <a:latin typeface="Arial" panose="020B0604020202020204" pitchFamily="34" charset="0"/>
                <a:cs typeface="Arial" panose="020B0604020202020204" pitchFamily="34" charset="0"/>
              </a:rPr>
              <a:t>d</a:t>
            </a:r>
          </a:p>
        </p:txBody>
      </p:sp>
      <p:sp>
        <p:nvSpPr>
          <p:cNvPr id="589" name="Rectangle 588">
            <a:extLst>
              <a:ext uri="{FF2B5EF4-FFF2-40B4-BE49-F238E27FC236}">
                <a16:creationId xmlns:a16="http://schemas.microsoft.com/office/drawing/2014/main" id="{F75BCFCF-3545-FA41-B7E3-90AB84A2C9D9}"/>
              </a:ext>
            </a:extLst>
          </p:cNvPr>
          <p:cNvSpPr/>
          <p:nvPr/>
        </p:nvSpPr>
        <p:spPr>
          <a:xfrm>
            <a:off x="4858664" y="5225657"/>
            <a:ext cx="539774"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a:p>
            <a:pPr algn="ctr"/>
            <a:r>
              <a:rPr lang="en-US" sz="1000" b="1" dirty="0">
                <a:latin typeface="Arial" panose="020B0604020202020204" pitchFamily="34" charset="0"/>
                <a:cs typeface="Arial" panose="020B0604020202020204" pitchFamily="34" charset="0"/>
              </a:rPr>
              <a:t>(12h)</a:t>
            </a:r>
          </a:p>
        </p:txBody>
      </p:sp>
      <p:sp>
        <p:nvSpPr>
          <p:cNvPr id="590" name="Rectangle 589">
            <a:extLst>
              <a:ext uri="{FF2B5EF4-FFF2-40B4-BE49-F238E27FC236}">
                <a16:creationId xmlns:a16="http://schemas.microsoft.com/office/drawing/2014/main" id="{C8AA3D9E-3AB2-CD46-BFE1-01F20A397FD9}"/>
              </a:ext>
            </a:extLst>
          </p:cNvPr>
          <p:cNvSpPr/>
          <p:nvPr/>
        </p:nvSpPr>
        <p:spPr>
          <a:xfrm>
            <a:off x="6080439" y="5234104"/>
            <a:ext cx="47923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a:p>
            <a:pPr algn="ctr"/>
            <a:r>
              <a:rPr lang="en-US" sz="1000" b="1" dirty="0">
                <a:latin typeface="Arial" panose="020B0604020202020204" pitchFamily="34" charset="0"/>
                <a:cs typeface="Arial" panose="020B0604020202020204" pitchFamily="34" charset="0"/>
              </a:rPr>
              <a:t>(D7)</a:t>
            </a:r>
          </a:p>
        </p:txBody>
      </p:sp>
      <p:sp>
        <p:nvSpPr>
          <p:cNvPr id="626" name="Triangle 625">
            <a:extLst>
              <a:ext uri="{FF2B5EF4-FFF2-40B4-BE49-F238E27FC236}">
                <a16:creationId xmlns:a16="http://schemas.microsoft.com/office/drawing/2014/main" id="{F9E1787F-B1BF-064B-AADE-C076AC5A6B0D}"/>
              </a:ext>
            </a:extLst>
          </p:cNvPr>
          <p:cNvSpPr>
            <a:spLocks noChangeAspect="1"/>
          </p:cNvSpPr>
          <p:nvPr/>
        </p:nvSpPr>
        <p:spPr>
          <a:xfrm>
            <a:off x="3113473" y="7244485"/>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Triangle 626">
            <a:extLst>
              <a:ext uri="{FF2B5EF4-FFF2-40B4-BE49-F238E27FC236}">
                <a16:creationId xmlns:a16="http://schemas.microsoft.com/office/drawing/2014/main" id="{0BC165DD-38EF-AF41-BDBF-94D08D8BAE37}"/>
              </a:ext>
            </a:extLst>
          </p:cNvPr>
          <p:cNvSpPr>
            <a:spLocks noChangeAspect="1"/>
          </p:cNvSpPr>
          <p:nvPr/>
        </p:nvSpPr>
        <p:spPr>
          <a:xfrm>
            <a:off x="6061372" y="7282249"/>
            <a:ext cx="106070" cy="91440"/>
          </a:xfrm>
          <a:prstGeom prst="triangle">
            <a:avLst/>
          </a:prstGeom>
          <a:solidFill>
            <a:srgbClr val="E76A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39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srcRect l="8970" t="2493" r="-2107" b="5481"/>
          <a:stretch/>
        </p:blipFill>
        <p:spPr>
          <a:xfrm>
            <a:off x="3596139" y="2269741"/>
            <a:ext cx="1026977" cy="1113540"/>
          </a:xfrm>
          <a:prstGeom prst="rect">
            <a:avLst/>
          </a:prstGeom>
        </p:spPr>
      </p:pic>
      <p:pic>
        <p:nvPicPr>
          <p:cNvPr id="24" name="Picture 23"/>
          <p:cNvPicPr>
            <a:picLocks noChangeAspect="1"/>
          </p:cNvPicPr>
          <p:nvPr/>
        </p:nvPicPr>
        <p:blipFill rotWithShape="1">
          <a:blip r:embed="rId4"/>
          <a:srcRect l="9560" t="2692" r="-2500" b="5680"/>
          <a:stretch/>
        </p:blipFill>
        <p:spPr>
          <a:xfrm>
            <a:off x="2542937" y="2269740"/>
            <a:ext cx="1040329" cy="1123644"/>
          </a:xfrm>
          <a:prstGeom prst="rect">
            <a:avLst/>
          </a:prstGeom>
        </p:spPr>
      </p:pic>
      <p:pic>
        <p:nvPicPr>
          <p:cNvPr id="19" name="Picture 18"/>
          <p:cNvPicPr>
            <a:picLocks noChangeAspect="1"/>
          </p:cNvPicPr>
          <p:nvPr/>
        </p:nvPicPr>
        <p:blipFill rotWithShape="1">
          <a:blip r:embed="rId5"/>
          <a:srcRect l="8774" t="2096" r="-1912" b="6277"/>
          <a:stretch/>
        </p:blipFill>
        <p:spPr>
          <a:xfrm>
            <a:off x="437345" y="2262374"/>
            <a:ext cx="1038365" cy="1120907"/>
          </a:xfrm>
          <a:prstGeom prst="rect">
            <a:avLst/>
          </a:prstGeom>
        </p:spPr>
      </p:pic>
      <p:pic>
        <p:nvPicPr>
          <p:cNvPr id="18" name="Picture 17"/>
          <p:cNvPicPr>
            <a:picLocks noChangeAspect="1"/>
          </p:cNvPicPr>
          <p:nvPr/>
        </p:nvPicPr>
        <p:blipFill rotWithShape="1">
          <a:blip r:embed="rId6"/>
          <a:srcRect l="8186" t="1697" r="-1519" b="5282"/>
          <a:stretch/>
        </p:blipFill>
        <p:spPr>
          <a:xfrm>
            <a:off x="1448418" y="2255648"/>
            <a:ext cx="1055531" cy="1133536"/>
          </a:xfrm>
          <a:prstGeom prst="rect">
            <a:avLst/>
          </a:prstGeom>
        </p:spPr>
      </p:pic>
      <p:sp>
        <p:nvSpPr>
          <p:cNvPr id="4" name="TextBox 3"/>
          <p:cNvSpPr txBox="1"/>
          <p:nvPr/>
        </p:nvSpPr>
        <p:spPr>
          <a:xfrm>
            <a:off x="107388" y="392060"/>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6" name="TextBox 5"/>
          <p:cNvSpPr txBox="1"/>
          <p:nvPr/>
        </p:nvSpPr>
        <p:spPr>
          <a:xfrm>
            <a:off x="89588" y="1848763"/>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
        <p:nvSpPr>
          <p:cNvPr id="7" name="TextBox 6"/>
          <p:cNvSpPr txBox="1"/>
          <p:nvPr/>
        </p:nvSpPr>
        <p:spPr>
          <a:xfrm>
            <a:off x="4027336" y="392060"/>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20" name="TextBox 19"/>
          <p:cNvSpPr txBox="1"/>
          <p:nvPr/>
        </p:nvSpPr>
        <p:spPr>
          <a:xfrm rot="16200000">
            <a:off x="130406" y="928947"/>
            <a:ext cx="588623" cy="246221"/>
          </a:xfrm>
          <a:prstGeom prst="rect">
            <a:avLst/>
          </a:prstGeom>
          <a:noFill/>
        </p:spPr>
        <p:txBody>
          <a:bodyPr wrap="none" rtlCol="0">
            <a:spAutoFit/>
          </a:bodyPr>
          <a:lstStyle/>
          <a:p>
            <a:r>
              <a:rPr lang="en-US" sz="1000" b="1" dirty="0">
                <a:latin typeface="Arial" panose="020B0604020202020204" pitchFamily="34" charset="0"/>
                <a:ea typeface="Arial" charset="0"/>
                <a:cs typeface="Arial" panose="020B0604020202020204" pitchFamily="34" charset="0"/>
              </a:rPr>
              <a:t>Thy1.2</a:t>
            </a:r>
          </a:p>
        </p:txBody>
      </p:sp>
      <p:sp>
        <p:nvSpPr>
          <p:cNvPr id="21" name="TextBox 20"/>
          <p:cNvSpPr txBox="1"/>
          <p:nvPr/>
        </p:nvSpPr>
        <p:spPr>
          <a:xfrm rot="16200000">
            <a:off x="1254824" y="924555"/>
            <a:ext cx="530915" cy="255006"/>
          </a:xfrm>
          <a:prstGeom prst="rect">
            <a:avLst/>
          </a:prstGeom>
          <a:noFill/>
        </p:spPr>
        <p:txBody>
          <a:bodyPr wrap="none" rtlCol="0">
            <a:spAutoFit/>
          </a:bodyPr>
          <a:lstStyle/>
          <a:p>
            <a:r>
              <a:rPr lang="en-US" sz="1057" b="1" dirty="0">
                <a:latin typeface="Arial" panose="020B0604020202020204" pitchFamily="34" charset="0"/>
                <a:ea typeface="Arial" charset="0"/>
                <a:cs typeface="Arial" panose="020B0604020202020204" pitchFamily="34" charset="0"/>
              </a:rPr>
              <a:t>CD44</a:t>
            </a:r>
          </a:p>
        </p:txBody>
      </p:sp>
      <p:sp>
        <p:nvSpPr>
          <p:cNvPr id="22" name="TextBox 21"/>
          <p:cNvSpPr txBox="1"/>
          <p:nvPr/>
        </p:nvSpPr>
        <p:spPr>
          <a:xfrm rot="16200000">
            <a:off x="2339287" y="924555"/>
            <a:ext cx="530915" cy="255006"/>
          </a:xfrm>
          <a:prstGeom prst="rect">
            <a:avLst/>
          </a:prstGeom>
          <a:noFill/>
        </p:spPr>
        <p:txBody>
          <a:bodyPr wrap="none" rtlCol="0">
            <a:spAutoFit/>
          </a:bodyPr>
          <a:lstStyle/>
          <a:p>
            <a:r>
              <a:rPr lang="en-US" sz="1057" b="1" dirty="0">
                <a:latin typeface="Arial" panose="020B0604020202020204" pitchFamily="34" charset="0"/>
                <a:ea typeface="Arial" charset="0"/>
                <a:cs typeface="Arial" panose="020B0604020202020204" pitchFamily="34" charset="0"/>
              </a:rPr>
              <a:t>CD29</a:t>
            </a:r>
          </a:p>
        </p:txBody>
      </p:sp>
      <p:sp>
        <p:nvSpPr>
          <p:cNvPr id="23" name="TextBox 22"/>
          <p:cNvSpPr txBox="1"/>
          <p:nvPr/>
        </p:nvSpPr>
        <p:spPr>
          <a:xfrm>
            <a:off x="475348" y="1479351"/>
            <a:ext cx="2249334" cy="246221"/>
          </a:xfrm>
          <a:prstGeom prst="rect">
            <a:avLst/>
          </a:prstGeom>
          <a:noFill/>
        </p:spPr>
        <p:txBody>
          <a:bodyPr wrap="none" rtlCol="0">
            <a:spAutoFit/>
          </a:bodyPr>
          <a:lstStyle/>
          <a:p>
            <a:r>
              <a:rPr lang="en-US" sz="1000" b="1" dirty="0">
                <a:latin typeface="Arial" panose="020B0604020202020204" pitchFamily="34" charset="0"/>
                <a:ea typeface="Arial" charset="0"/>
                <a:cs typeface="Arial" panose="020B0604020202020204" pitchFamily="34" charset="0"/>
              </a:rPr>
              <a:t>CD31/CD41/CD45/CD144/Flk1/Tie2</a:t>
            </a:r>
          </a:p>
        </p:txBody>
      </p:sp>
      <p:grpSp>
        <p:nvGrpSpPr>
          <p:cNvPr id="27" name="Group 26"/>
          <p:cNvGrpSpPr/>
          <p:nvPr/>
        </p:nvGrpSpPr>
        <p:grpSpPr>
          <a:xfrm>
            <a:off x="4043185" y="560342"/>
            <a:ext cx="2441812" cy="1038135"/>
            <a:chOff x="-86031" y="1262929"/>
            <a:chExt cx="2803761" cy="1176551"/>
          </a:xfrm>
        </p:grpSpPr>
        <p:pic>
          <p:nvPicPr>
            <p:cNvPr id="28" name="Picture 27"/>
            <p:cNvPicPr>
              <a:picLocks noChangeAspect="1"/>
            </p:cNvPicPr>
            <p:nvPr/>
          </p:nvPicPr>
          <p:blipFill rotWithShape="1">
            <a:blip r:embed="rId7" cstate="print">
              <a:extLst>
                <a:ext uri="{28A0092B-C50C-407E-A947-70E740481C1C}">
                  <a14:useLocalDpi xmlns:a14="http://schemas.microsoft.com/office/drawing/2010/main" val="0"/>
                </a:ext>
              </a:extLst>
            </a:blip>
            <a:srcRect l="14733" t="40037" r="30496" b="17657"/>
            <a:stretch/>
          </p:blipFill>
          <p:spPr>
            <a:xfrm>
              <a:off x="748309" y="1548045"/>
              <a:ext cx="1673900" cy="394587"/>
            </a:xfrm>
            <a:prstGeom prst="rect">
              <a:avLst/>
            </a:prstGeom>
            <a:ln>
              <a:solidFill>
                <a:schemeClr val="tx1"/>
              </a:solidFill>
            </a:ln>
          </p:spPr>
        </p:pic>
        <p:pic>
          <p:nvPicPr>
            <p:cNvPr id="29" name="Picture 28"/>
            <p:cNvPicPr>
              <a:picLocks noChangeAspect="1"/>
            </p:cNvPicPr>
            <p:nvPr/>
          </p:nvPicPr>
          <p:blipFill rotWithShape="1">
            <a:blip r:embed="rId8" cstate="print">
              <a:extLst>
                <a:ext uri="{28A0092B-C50C-407E-A947-70E740481C1C}">
                  <a14:useLocalDpi xmlns:a14="http://schemas.microsoft.com/office/drawing/2010/main" val="0"/>
                </a:ext>
              </a:extLst>
            </a:blip>
            <a:srcRect l="16879" t="37521" r="27977" b="34589"/>
            <a:stretch/>
          </p:blipFill>
          <p:spPr>
            <a:xfrm>
              <a:off x="736239" y="2040486"/>
              <a:ext cx="1685970" cy="398994"/>
            </a:xfrm>
            <a:prstGeom prst="rect">
              <a:avLst/>
            </a:prstGeom>
            <a:ln>
              <a:solidFill>
                <a:schemeClr val="tx1"/>
              </a:solidFill>
            </a:ln>
          </p:spPr>
        </p:pic>
        <p:sp>
          <p:nvSpPr>
            <p:cNvPr id="30" name="TextBox 29"/>
            <p:cNvSpPr txBox="1"/>
            <p:nvPr/>
          </p:nvSpPr>
          <p:spPr>
            <a:xfrm>
              <a:off x="-86031" y="1612803"/>
              <a:ext cx="882023" cy="279050"/>
            </a:xfrm>
            <a:prstGeom prst="rect">
              <a:avLst/>
            </a:prstGeom>
            <a:noFill/>
          </p:spPr>
          <p:txBody>
            <a:bodyPr wrap="none" rtlCol="0">
              <a:spAutoFit/>
            </a:bodyPr>
            <a:lstStyle/>
            <a:p>
              <a:r>
                <a:rPr lang="ko-KR" altLang="en-US" sz="1000" b="1"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HA-ETV2</a:t>
              </a:r>
            </a:p>
          </p:txBody>
        </p:sp>
        <p:sp>
          <p:nvSpPr>
            <p:cNvPr id="31" name="TextBox 30"/>
            <p:cNvSpPr txBox="1"/>
            <p:nvPr/>
          </p:nvSpPr>
          <p:spPr>
            <a:xfrm>
              <a:off x="55147" y="2073744"/>
              <a:ext cx="773427" cy="289006"/>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GAPDH</a:t>
              </a:r>
            </a:p>
          </p:txBody>
        </p:sp>
        <p:sp>
          <p:nvSpPr>
            <p:cNvPr id="32" name="TextBox 31"/>
            <p:cNvSpPr txBox="1"/>
            <p:nvPr/>
          </p:nvSpPr>
          <p:spPr>
            <a:xfrm>
              <a:off x="738707" y="1262929"/>
              <a:ext cx="1979023" cy="28900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0   0.5  </a:t>
              </a:r>
              <a:r>
                <a:rPr lang="ko-KR" altLang="en-US" sz="1000" b="1"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1    3    12   24 (h)</a:t>
              </a:r>
            </a:p>
          </p:txBody>
        </p:sp>
      </p:grpSp>
      <p:cxnSp>
        <p:nvCxnSpPr>
          <p:cNvPr id="13" name="Straight Arrow Connector 12">
            <a:extLst>
              <a:ext uri="{FF2B5EF4-FFF2-40B4-BE49-F238E27FC236}">
                <a16:creationId xmlns:a16="http://schemas.microsoft.com/office/drawing/2014/main" id="{A768CECA-46C6-B841-8AA9-6F44C8ABFCE7}"/>
              </a:ext>
            </a:extLst>
          </p:cNvPr>
          <p:cNvCxnSpPr/>
          <p:nvPr/>
        </p:nvCxnSpPr>
        <p:spPr>
          <a:xfrm>
            <a:off x="909935" y="3452178"/>
            <a:ext cx="3691667" cy="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867D1E5-2968-E046-BDA9-A6DF1E66554D}"/>
              </a:ext>
            </a:extLst>
          </p:cNvPr>
          <p:cNvCxnSpPr/>
          <p:nvPr/>
        </p:nvCxnSpPr>
        <p:spPr>
          <a:xfrm flipV="1">
            <a:off x="333953" y="2262371"/>
            <a:ext cx="0" cy="695192"/>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FC62145C-210B-4E46-9F94-067B59344EF3}"/>
              </a:ext>
            </a:extLst>
          </p:cNvPr>
          <p:cNvSpPr txBox="1"/>
          <p:nvPr/>
        </p:nvSpPr>
        <p:spPr>
          <a:xfrm>
            <a:off x="426823" y="3313672"/>
            <a:ext cx="871890" cy="25500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FLK1</a:t>
            </a:r>
          </a:p>
        </p:txBody>
      </p:sp>
      <p:sp>
        <p:nvSpPr>
          <p:cNvPr id="16" name="TextBox 15">
            <a:extLst>
              <a:ext uri="{FF2B5EF4-FFF2-40B4-BE49-F238E27FC236}">
                <a16:creationId xmlns:a16="http://schemas.microsoft.com/office/drawing/2014/main" id="{81F28C1A-3BAC-3D44-95B1-4C8547B17F9F}"/>
              </a:ext>
            </a:extLst>
          </p:cNvPr>
          <p:cNvSpPr txBox="1"/>
          <p:nvPr/>
        </p:nvSpPr>
        <p:spPr>
          <a:xfrm rot="16200000">
            <a:off x="-122788" y="2848902"/>
            <a:ext cx="889371" cy="25500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TIE2</a:t>
            </a:r>
          </a:p>
        </p:txBody>
      </p:sp>
      <p:sp>
        <p:nvSpPr>
          <p:cNvPr id="85" name="TextBox 84">
            <a:extLst>
              <a:ext uri="{FF2B5EF4-FFF2-40B4-BE49-F238E27FC236}">
                <a16:creationId xmlns:a16="http://schemas.microsoft.com/office/drawing/2014/main" id="{FC62145C-210B-4E46-9F94-067B59344EF3}"/>
              </a:ext>
            </a:extLst>
          </p:cNvPr>
          <p:cNvSpPr txBox="1"/>
          <p:nvPr/>
        </p:nvSpPr>
        <p:spPr>
          <a:xfrm>
            <a:off x="683300"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86" name="TextBox 85">
            <a:extLst>
              <a:ext uri="{FF2B5EF4-FFF2-40B4-BE49-F238E27FC236}">
                <a16:creationId xmlns:a16="http://schemas.microsoft.com/office/drawing/2014/main" id="{FC62145C-210B-4E46-9F94-067B59344EF3}"/>
              </a:ext>
            </a:extLst>
          </p:cNvPr>
          <p:cNvSpPr txBox="1"/>
          <p:nvPr/>
        </p:nvSpPr>
        <p:spPr>
          <a:xfrm>
            <a:off x="1686286"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D1</a:t>
            </a:r>
          </a:p>
        </p:txBody>
      </p:sp>
      <p:sp>
        <p:nvSpPr>
          <p:cNvPr id="87" name="TextBox 86">
            <a:extLst>
              <a:ext uri="{FF2B5EF4-FFF2-40B4-BE49-F238E27FC236}">
                <a16:creationId xmlns:a16="http://schemas.microsoft.com/office/drawing/2014/main" id="{FC62145C-210B-4E46-9F94-067B59344EF3}"/>
              </a:ext>
            </a:extLst>
          </p:cNvPr>
          <p:cNvSpPr txBox="1"/>
          <p:nvPr/>
        </p:nvSpPr>
        <p:spPr>
          <a:xfrm>
            <a:off x="2729972"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D2</a:t>
            </a:r>
          </a:p>
        </p:txBody>
      </p:sp>
      <p:sp>
        <p:nvSpPr>
          <p:cNvPr id="88" name="TextBox 87">
            <a:extLst>
              <a:ext uri="{FF2B5EF4-FFF2-40B4-BE49-F238E27FC236}">
                <a16:creationId xmlns:a16="http://schemas.microsoft.com/office/drawing/2014/main" id="{FC62145C-210B-4E46-9F94-067B59344EF3}"/>
              </a:ext>
            </a:extLst>
          </p:cNvPr>
          <p:cNvSpPr txBox="1"/>
          <p:nvPr/>
        </p:nvSpPr>
        <p:spPr>
          <a:xfrm>
            <a:off x="3845833" y="2038194"/>
            <a:ext cx="611996"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D7</a:t>
            </a:r>
          </a:p>
        </p:txBody>
      </p:sp>
      <p:sp>
        <p:nvSpPr>
          <p:cNvPr id="100" name="TextBox 99"/>
          <p:cNvSpPr txBox="1"/>
          <p:nvPr/>
        </p:nvSpPr>
        <p:spPr>
          <a:xfrm>
            <a:off x="109937"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a:t>
            </a:r>
          </a:p>
        </p:txBody>
      </p:sp>
      <p:sp>
        <p:nvSpPr>
          <p:cNvPr id="104" name="TextBox 103"/>
          <p:cNvSpPr txBox="1"/>
          <p:nvPr/>
        </p:nvSpPr>
        <p:spPr>
          <a:xfrm>
            <a:off x="1176932"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e</a:t>
            </a:r>
          </a:p>
        </p:txBody>
      </p:sp>
      <p:sp>
        <p:nvSpPr>
          <p:cNvPr id="106" name="TextBox 105"/>
          <p:cNvSpPr txBox="1"/>
          <p:nvPr/>
        </p:nvSpPr>
        <p:spPr>
          <a:xfrm>
            <a:off x="3514652"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g</a:t>
            </a:r>
          </a:p>
        </p:txBody>
      </p:sp>
      <p:cxnSp>
        <p:nvCxnSpPr>
          <p:cNvPr id="107" name="Straight Arrow Connector 106">
            <a:extLst>
              <a:ext uri="{FF2B5EF4-FFF2-40B4-BE49-F238E27FC236}">
                <a16:creationId xmlns:a16="http://schemas.microsoft.com/office/drawing/2014/main" id="{A768CECA-46C6-B841-8AA9-6F44C8ABFCE7}"/>
              </a:ext>
            </a:extLst>
          </p:cNvPr>
          <p:cNvCxnSpPr/>
          <p:nvPr/>
        </p:nvCxnSpPr>
        <p:spPr>
          <a:xfrm>
            <a:off x="2743769" y="1598476"/>
            <a:ext cx="85237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pic>
        <p:nvPicPr>
          <p:cNvPr id="109" name="Picture 1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8854" y="4016160"/>
            <a:ext cx="1118276" cy="867052"/>
          </a:xfrm>
          <a:prstGeom prst="rect">
            <a:avLst/>
          </a:prstGeom>
        </p:spPr>
      </p:pic>
      <p:pic>
        <p:nvPicPr>
          <p:cNvPr id="110" name="Picture 109"/>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5441138" y="4019838"/>
            <a:ext cx="1118276" cy="867052"/>
          </a:xfrm>
          <a:prstGeom prst="rect">
            <a:avLst/>
          </a:prstGeom>
          <a:ln w="19050">
            <a:noFill/>
          </a:ln>
        </p:spPr>
      </p:pic>
      <p:sp>
        <p:nvSpPr>
          <p:cNvPr id="111" name="TextBox 110"/>
          <p:cNvSpPr txBox="1"/>
          <p:nvPr/>
        </p:nvSpPr>
        <p:spPr>
          <a:xfrm>
            <a:off x="3888379" y="4670820"/>
            <a:ext cx="622286" cy="255006"/>
          </a:xfrm>
          <a:prstGeom prst="rect">
            <a:avLst/>
          </a:prstGeom>
          <a:noFill/>
        </p:spPr>
        <p:txBody>
          <a:bodyPr wrap="none" rtlCol="0">
            <a:spAutoFit/>
          </a:bodyPr>
          <a:lstStyle/>
          <a:p>
            <a:r>
              <a:rPr lang="en-US" sz="1057" b="1" dirty="0">
                <a:solidFill>
                  <a:srgbClr val="FF0000"/>
                </a:solidFill>
                <a:latin typeface="Arial" panose="020B0604020202020204" pitchFamily="34" charset="0"/>
                <a:ea typeface="Arial" charset="0"/>
                <a:cs typeface="Arial" panose="020B0604020202020204" pitchFamily="34" charset="0"/>
              </a:rPr>
              <a:t>AcLDL</a:t>
            </a:r>
            <a:endParaRPr lang="en-US" sz="1057" b="1" dirty="0">
              <a:solidFill>
                <a:srgbClr val="2140F7"/>
              </a:solidFill>
              <a:latin typeface="Arial" panose="020B0604020202020204" pitchFamily="34" charset="0"/>
              <a:ea typeface="Arial" charset="0"/>
              <a:cs typeface="Arial" panose="020B0604020202020204" pitchFamily="34" charset="0"/>
            </a:endParaRPr>
          </a:p>
        </p:txBody>
      </p:sp>
      <p:sp>
        <p:nvSpPr>
          <p:cNvPr id="112" name="TextBox 111"/>
          <p:cNvSpPr txBox="1"/>
          <p:nvPr/>
        </p:nvSpPr>
        <p:spPr>
          <a:xfrm>
            <a:off x="5420661" y="4668230"/>
            <a:ext cx="978345" cy="255006"/>
          </a:xfrm>
          <a:prstGeom prst="rect">
            <a:avLst/>
          </a:prstGeom>
          <a:noFill/>
        </p:spPr>
        <p:txBody>
          <a:bodyPr wrap="square" rtlCol="0">
            <a:spAutoFit/>
          </a:bodyPr>
          <a:lstStyle/>
          <a:p>
            <a:r>
              <a:rPr lang="en-US" sz="1057" b="1" dirty="0">
                <a:latin typeface="Arial" panose="020B0604020202020204" pitchFamily="34" charset="0"/>
                <a:ea typeface="Arial" charset="0"/>
                <a:cs typeface="Arial" panose="020B0604020202020204" pitchFamily="34" charset="0"/>
              </a:rPr>
              <a:t>Tube assay</a:t>
            </a:r>
          </a:p>
        </p:txBody>
      </p:sp>
      <p:sp>
        <p:nvSpPr>
          <p:cNvPr id="113" name="TextBox 112"/>
          <p:cNvSpPr txBox="1"/>
          <p:nvPr/>
        </p:nvSpPr>
        <p:spPr>
          <a:xfrm>
            <a:off x="5046936"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h</a:t>
            </a:r>
          </a:p>
        </p:txBody>
      </p:sp>
      <p:sp>
        <p:nvSpPr>
          <p:cNvPr id="114" name="TextBox 113">
            <a:extLst>
              <a:ext uri="{FF2B5EF4-FFF2-40B4-BE49-F238E27FC236}">
                <a16:creationId xmlns:a16="http://schemas.microsoft.com/office/drawing/2014/main" id="{FC62145C-210B-4E46-9F94-067B59344EF3}"/>
              </a:ext>
            </a:extLst>
          </p:cNvPr>
          <p:cNvSpPr txBox="1"/>
          <p:nvPr/>
        </p:nvSpPr>
        <p:spPr>
          <a:xfrm>
            <a:off x="4147355" y="3692518"/>
            <a:ext cx="611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15" name="TextBox 114"/>
          <p:cNvSpPr txBox="1"/>
          <p:nvPr/>
        </p:nvSpPr>
        <p:spPr>
          <a:xfrm>
            <a:off x="99537" y="5467630"/>
            <a:ext cx="334510" cy="246221"/>
          </a:xfrm>
          <a:prstGeom prst="rect">
            <a:avLst/>
          </a:prstGeom>
          <a:noFill/>
        </p:spPr>
        <p:txBody>
          <a:bodyPr wrap="square" rtlCol="0">
            <a:spAutoFit/>
          </a:bodyPr>
          <a:lstStyle/>
          <a:p>
            <a:pPr algn="ctr"/>
            <a:r>
              <a:rPr lang="en-US" sz="1000" b="1" dirty="0" err="1">
                <a:latin typeface="Arial" panose="020B0604020202020204" pitchFamily="34" charset="0"/>
                <a:cs typeface="Arial" panose="020B0604020202020204" pitchFamily="34" charset="0"/>
              </a:rPr>
              <a:t>i</a:t>
            </a:r>
            <a:endParaRPr lang="en-US" sz="1000" b="1" dirty="0">
              <a:latin typeface="Arial" panose="020B0604020202020204" pitchFamily="34" charset="0"/>
              <a:cs typeface="Arial" panose="020B0604020202020204" pitchFamily="34" charset="0"/>
            </a:endParaRPr>
          </a:p>
        </p:txBody>
      </p:sp>
      <p:graphicFrame>
        <p:nvGraphicFramePr>
          <p:cNvPr id="118" name="Object 117"/>
          <p:cNvGraphicFramePr>
            <a:graphicFrameLocks noChangeAspect="1"/>
          </p:cNvGraphicFramePr>
          <p:nvPr>
            <p:extLst>
              <p:ext uri="{D42A27DB-BD31-4B8C-83A1-F6EECF244321}">
                <p14:modId xmlns:p14="http://schemas.microsoft.com/office/powerpoint/2010/main" val="3987206041"/>
              </p:ext>
            </p:extLst>
          </p:nvPr>
        </p:nvGraphicFramePr>
        <p:xfrm>
          <a:off x="253925" y="5531546"/>
          <a:ext cx="1216131" cy="1466609"/>
        </p:xfrm>
        <a:graphic>
          <a:graphicData uri="http://schemas.openxmlformats.org/presentationml/2006/ole">
            <mc:AlternateContent xmlns:mc="http://schemas.openxmlformats.org/markup-compatibility/2006">
              <mc:Choice xmlns:v="urn:schemas-microsoft-com:vml" Requires="v">
                <p:oleObj spid="_x0000_s7649" name="Prism 8" r:id="rId12" imgW="1757822" imgH="2119146" progId="Prism8.Document">
                  <p:embed/>
                </p:oleObj>
              </mc:Choice>
              <mc:Fallback>
                <p:oleObj name="Prism 8" r:id="rId12" imgW="1757822" imgH="2119146" progId="Prism8.Document">
                  <p:embed/>
                  <p:pic>
                    <p:nvPicPr>
                      <p:cNvPr id="118" name="Object 117"/>
                      <p:cNvPicPr/>
                      <p:nvPr/>
                    </p:nvPicPr>
                    <p:blipFill>
                      <a:blip r:embed="rId13"/>
                      <a:stretch>
                        <a:fillRect/>
                      </a:stretch>
                    </p:blipFill>
                    <p:spPr>
                      <a:xfrm>
                        <a:off x="253925" y="5531546"/>
                        <a:ext cx="1216131" cy="1466609"/>
                      </a:xfrm>
                      <a:prstGeom prst="rect">
                        <a:avLst/>
                      </a:prstGeom>
                    </p:spPr>
                  </p:pic>
                </p:oleObj>
              </mc:Fallback>
            </mc:AlternateContent>
          </a:graphicData>
        </a:graphic>
      </p:graphicFrame>
      <p:graphicFrame>
        <p:nvGraphicFramePr>
          <p:cNvPr id="119" name="Object 118"/>
          <p:cNvGraphicFramePr>
            <a:graphicFrameLocks noChangeAspect="1"/>
          </p:cNvGraphicFramePr>
          <p:nvPr>
            <p:extLst>
              <p:ext uri="{D42A27DB-BD31-4B8C-83A1-F6EECF244321}">
                <p14:modId xmlns:p14="http://schemas.microsoft.com/office/powerpoint/2010/main" val="943735598"/>
              </p:ext>
            </p:extLst>
          </p:nvPr>
        </p:nvGraphicFramePr>
        <p:xfrm>
          <a:off x="1487122" y="5517162"/>
          <a:ext cx="1265569" cy="1466609"/>
        </p:xfrm>
        <a:graphic>
          <a:graphicData uri="http://schemas.openxmlformats.org/presentationml/2006/ole">
            <mc:AlternateContent xmlns:mc="http://schemas.openxmlformats.org/markup-compatibility/2006">
              <mc:Choice xmlns:v="urn:schemas-microsoft-com:vml" Requires="v">
                <p:oleObj spid="_x0000_s7650" name="Prism 8" r:id="rId14" imgW="1829489" imgH="2119146" progId="Prism8.Document">
                  <p:embed/>
                </p:oleObj>
              </mc:Choice>
              <mc:Fallback>
                <p:oleObj name="Prism 8" r:id="rId14" imgW="1829489" imgH="2119146" progId="Prism8.Document">
                  <p:embed/>
                  <p:pic>
                    <p:nvPicPr>
                      <p:cNvPr id="119" name="Object 118"/>
                      <p:cNvPicPr/>
                      <p:nvPr/>
                    </p:nvPicPr>
                    <p:blipFill>
                      <a:blip r:embed="rId15"/>
                      <a:stretch>
                        <a:fillRect/>
                      </a:stretch>
                    </p:blipFill>
                    <p:spPr>
                      <a:xfrm>
                        <a:off x="1487122" y="5517162"/>
                        <a:ext cx="1265569" cy="1466609"/>
                      </a:xfrm>
                      <a:prstGeom prst="rect">
                        <a:avLst/>
                      </a:prstGeom>
                    </p:spPr>
                  </p:pic>
                </p:oleObj>
              </mc:Fallback>
            </mc:AlternateContent>
          </a:graphicData>
        </a:graphic>
      </p:graphicFrame>
      <p:graphicFrame>
        <p:nvGraphicFramePr>
          <p:cNvPr id="121" name="Object 120"/>
          <p:cNvGraphicFramePr>
            <a:graphicFrameLocks noChangeAspect="1"/>
          </p:cNvGraphicFramePr>
          <p:nvPr>
            <p:extLst>
              <p:ext uri="{D42A27DB-BD31-4B8C-83A1-F6EECF244321}">
                <p14:modId xmlns:p14="http://schemas.microsoft.com/office/powerpoint/2010/main" val="636841420"/>
              </p:ext>
            </p:extLst>
          </p:nvPr>
        </p:nvGraphicFramePr>
        <p:xfrm>
          <a:off x="2785848" y="5517162"/>
          <a:ext cx="1218327" cy="1466609"/>
        </p:xfrm>
        <a:graphic>
          <a:graphicData uri="http://schemas.openxmlformats.org/presentationml/2006/ole">
            <mc:AlternateContent xmlns:mc="http://schemas.openxmlformats.org/markup-compatibility/2006">
              <mc:Choice xmlns:v="urn:schemas-microsoft-com:vml" Requires="v">
                <p:oleObj spid="_x0000_s7651" name="Prism 8" r:id="rId16" imgW="1761064" imgH="2119146" progId="Prism8.Document">
                  <p:embed/>
                </p:oleObj>
              </mc:Choice>
              <mc:Fallback>
                <p:oleObj name="Prism 8" r:id="rId16" imgW="1761064" imgH="2119146" progId="Prism8.Document">
                  <p:embed/>
                  <p:pic>
                    <p:nvPicPr>
                      <p:cNvPr id="121" name="Object 120"/>
                      <p:cNvPicPr/>
                      <p:nvPr/>
                    </p:nvPicPr>
                    <p:blipFill>
                      <a:blip r:embed="rId17"/>
                      <a:stretch>
                        <a:fillRect/>
                      </a:stretch>
                    </p:blipFill>
                    <p:spPr>
                      <a:xfrm>
                        <a:off x="2785848" y="5517162"/>
                        <a:ext cx="1218327" cy="1466609"/>
                      </a:xfrm>
                      <a:prstGeom prst="rect">
                        <a:avLst/>
                      </a:prstGeom>
                    </p:spPr>
                  </p:pic>
                </p:oleObj>
              </mc:Fallback>
            </mc:AlternateContent>
          </a:graphicData>
        </a:graphic>
      </p:graphicFrame>
      <p:graphicFrame>
        <p:nvGraphicFramePr>
          <p:cNvPr id="122" name="Object 121"/>
          <p:cNvGraphicFramePr>
            <a:graphicFrameLocks noChangeAspect="1"/>
          </p:cNvGraphicFramePr>
          <p:nvPr>
            <p:extLst>
              <p:ext uri="{D42A27DB-BD31-4B8C-83A1-F6EECF244321}">
                <p14:modId xmlns:p14="http://schemas.microsoft.com/office/powerpoint/2010/main" val="3568050475"/>
              </p:ext>
            </p:extLst>
          </p:nvPr>
        </p:nvGraphicFramePr>
        <p:xfrm>
          <a:off x="3978610" y="5511840"/>
          <a:ext cx="1236208" cy="1471931"/>
        </p:xfrm>
        <a:graphic>
          <a:graphicData uri="http://schemas.openxmlformats.org/presentationml/2006/ole">
            <mc:AlternateContent xmlns:mc="http://schemas.openxmlformats.org/markup-compatibility/2006">
              <mc:Choice xmlns:v="urn:schemas-microsoft-com:vml" Requires="v">
                <p:oleObj spid="_x0000_s7652" name="Prism 8" r:id="rId18" imgW="1838493" imgH="2122388" progId="Prism8.Document">
                  <p:embed/>
                </p:oleObj>
              </mc:Choice>
              <mc:Fallback>
                <p:oleObj name="Prism 8" r:id="rId18" imgW="1838493" imgH="2122388" progId="Prism8.Document">
                  <p:embed/>
                  <p:pic>
                    <p:nvPicPr>
                      <p:cNvPr id="122" name="Object 121"/>
                      <p:cNvPicPr/>
                      <p:nvPr/>
                    </p:nvPicPr>
                    <p:blipFill>
                      <a:blip r:embed="rId19"/>
                      <a:stretch>
                        <a:fillRect/>
                      </a:stretch>
                    </p:blipFill>
                    <p:spPr>
                      <a:xfrm>
                        <a:off x="3978610" y="5511840"/>
                        <a:ext cx="1236208" cy="1471931"/>
                      </a:xfrm>
                      <a:prstGeom prst="rect">
                        <a:avLst/>
                      </a:prstGeom>
                    </p:spPr>
                  </p:pic>
                </p:oleObj>
              </mc:Fallback>
            </mc:AlternateContent>
          </a:graphicData>
        </a:graphic>
      </p:graphicFrame>
      <p:graphicFrame>
        <p:nvGraphicFramePr>
          <p:cNvPr id="124" name="Object 123"/>
          <p:cNvGraphicFramePr>
            <a:graphicFrameLocks noChangeAspect="1"/>
          </p:cNvGraphicFramePr>
          <p:nvPr>
            <p:extLst>
              <p:ext uri="{D42A27DB-BD31-4B8C-83A1-F6EECF244321}">
                <p14:modId xmlns:p14="http://schemas.microsoft.com/office/powerpoint/2010/main" val="928811675"/>
              </p:ext>
            </p:extLst>
          </p:nvPr>
        </p:nvGraphicFramePr>
        <p:xfrm>
          <a:off x="5207768" y="5463149"/>
          <a:ext cx="1351033" cy="1520620"/>
        </p:xfrm>
        <a:graphic>
          <a:graphicData uri="http://schemas.openxmlformats.org/presentationml/2006/ole">
            <mc:AlternateContent xmlns:mc="http://schemas.openxmlformats.org/markup-compatibility/2006">
              <mc:Choice xmlns:v="urn:schemas-microsoft-com:vml" Requires="v">
                <p:oleObj spid="_x0000_s7653" name="Prism 8" r:id="rId20" imgW="1884230" imgH="2120947" progId="Prism8.Document">
                  <p:embed/>
                </p:oleObj>
              </mc:Choice>
              <mc:Fallback>
                <p:oleObj name="Prism 8" r:id="rId20" imgW="1884230" imgH="2120947" progId="Prism8.Document">
                  <p:embed/>
                  <p:pic>
                    <p:nvPicPr>
                      <p:cNvPr id="124" name="Object 123"/>
                      <p:cNvPicPr/>
                      <p:nvPr/>
                    </p:nvPicPr>
                    <p:blipFill>
                      <a:blip r:embed="rId21"/>
                      <a:stretch>
                        <a:fillRect/>
                      </a:stretch>
                    </p:blipFill>
                    <p:spPr>
                      <a:xfrm>
                        <a:off x="5207768" y="5463149"/>
                        <a:ext cx="1351033" cy="1520620"/>
                      </a:xfrm>
                      <a:prstGeom prst="rect">
                        <a:avLst/>
                      </a:prstGeom>
                    </p:spPr>
                  </p:pic>
                </p:oleObj>
              </mc:Fallback>
            </mc:AlternateContent>
          </a:graphicData>
        </a:graphic>
      </p:graphicFrame>
      <p:sp>
        <p:nvSpPr>
          <p:cNvPr id="126" name="TextBox 125">
            <a:extLst>
              <a:ext uri="{FF2B5EF4-FFF2-40B4-BE49-F238E27FC236}">
                <a16:creationId xmlns:a16="http://schemas.microsoft.com/office/drawing/2014/main" id="{FC62145C-210B-4E46-9F94-067B59344EF3}"/>
              </a:ext>
            </a:extLst>
          </p:cNvPr>
          <p:cNvSpPr txBox="1"/>
          <p:nvPr/>
        </p:nvSpPr>
        <p:spPr>
          <a:xfrm>
            <a:off x="5679639" y="3692518"/>
            <a:ext cx="611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16" name="Rectangle 115"/>
          <p:cNvSpPr/>
          <p:nvPr/>
        </p:nvSpPr>
        <p:spPr>
          <a:xfrm>
            <a:off x="2098507" y="2626663"/>
            <a:ext cx="114590" cy="50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22"/>
          <a:srcRect l="10659" t="2603" r="-1948" b="6156"/>
          <a:stretch/>
        </p:blipFill>
        <p:spPr>
          <a:xfrm>
            <a:off x="560560" y="628867"/>
            <a:ext cx="887184" cy="872877"/>
          </a:xfrm>
          <a:prstGeom prst="rect">
            <a:avLst/>
          </a:prstGeom>
        </p:spPr>
      </p:pic>
      <p:pic>
        <p:nvPicPr>
          <p:cNvPr id="9" name="Picture 8"/>
          <p:cNvPicPr>
            <a:picLocks noChangeAspect="1"/>
          </p:cNvPicPr>
          <p:nvPr/>
        </p:nvPicPr>
        <p:blipFill rotWithShape="1">
          <a:blip r:embed="rId23"/>
          <a:srcRect l="8139" t="2067" r="-1889" b="5869"/>
          <a:stretch/>
        </p:blipFill>
        <p:spPr>
          <a:xfrm>
            <a:off x="2704531" y="632934"/>
            <a:ext cx="907222" cy="876984"/>
          </a:xfrm>
          <a:prstGeom prst="rect">
            <a:avLst/>
          </a:prstGeom>
        </p:spPr>
      </p:pic>
      <p:pic>
        <p:nvPicPr>
          <p:cNvPr id="10" name="Picture 9"/>
          <p:cNvPicPr>
            <a:picLocks noChangeAspect="1"/>
          </p:cNvPicPr>
          <p:nvPr/>
        </p:nvPicPr>
        <p:blipFill rotWithShape="1">
          <a:blip r:embed="rId24"/>
          <a:srcRect l="8776" t="1777" r="-1589" b="3936"/>
          <a:stretch/>
        </p:blipFill>
        <p:spPr>
          <a:xfrm>
            <a:off x="1623595" y="623141"/>
            <a:ext cx="894289" cy="905730"/>
          </a:xfrm>
          <a:prstGeom prst="rect">
            <a:avLst/>
          </a:prstGeom>
        </p:spPr>
      </p:pic>
      <p:sp>
        <p:nvSpPr>
          <p:cNvPr id="125" name="TextBox 124"/>
          <p:cNvSpPr txBox="1"/>
          <p:nvPr/>
        </p:nvSpPr>
        <p:spPr>
          <a:xfrm>
            <a:off x="584916" y="1268846"/>
            <a:ext cx="347390"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4.37</a:t>
            </a:r>
          </a:p>
        </p:txBody>
      </p:sp>
      <p:sp>
        <p:nvSpPr>
          <p:cNvPr id="132" name="TextBox 131"/>
          <p:cNvSpPr txBox="1"/>
          <p:nvPr/>
        </p:nvSpPr>
        <p:spPr>
          <a:xfrm>
            <a:off x="575577" y="600353"/>
            <a:ext cx="356726"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95.5</a:t>
            </a:r>
          </a:p>
        </p:txBody>
      </p:sp>
      <p:sp>
        <p:nvSpPr>
          <p:cNvPr id="133" name="TextBox 132"/>
          <p:cNvSpPr txBox="1"/>
          <p:nvPr/>
        </p:nvSpPr>
        <p:spPr>
          <a:xfrm>
            <a:off x="1209331" y="1267510"/>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.02</a:t>
            </a:r>
          </a:p>
        </p:txBody>
      </p:sp>
      <p:sp>
        <p:nvSpPr>
          <p:cNvPr id="134" name="TextBox 133"/>
          <p:cNvSpPr txBox="1"/>
          <p:nvPr/>
        </p:nvSpPr>
        <p:spPr>
          <a:xfrm>
            <a:off x="1248036" y="598689"/>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a:t>
            </a:r>
          </a:p>
        </p:txBody>
      </p:sp>
      <p:sp>
        <p:nvSpPr>
          <p:cNvPr id="135" name="TextBox 134"/>
          <p:cNvSpPr txBox="1"/>
          <p:nvPr/>
        </p:nvSpPr>
        <p:spPr>
          <a:xfrm>
            <a:off x="1668965" y="1276469"/>
            <a:ext cx="37194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2.05</a:t>
            </a:r>
          </a:p>
        </p:txBody>
      </p:sp>
      <p:sp>
        <p:nvSpPr>
          <p:cNvPr id="136" name="TextBox 135"/>
          <p:cNvSpPr txBox="1"/>
          <p:nvPr/>
        </p:nvSpPr>
        <p:spPr>
          <a:xfrm>
            <a:off x="1659629" y="607974"/>
            <a:ext cx="38617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97.6</a:t>
            </a:r>
          </a:p>
        </p:txBody>
      </p:sp>
      <p:sp>
        <p:nvSpPr>
          <p:cNvPr id="137" name="TextBox 136"/>
          <p:cNvSpPr txBox="1"/>
          <p:nvPr/>
        </p:nvSpPr>
        <p:spPr>
          <a:xfrm>
            <a:off x="2288695" y="1275133"/>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.02</a:t>
            </a:r>
          </a:p>
        </p:txBody>
      </p:sp>
      <p:sp>
        <p:nvSpPr>
          <p:cNvPr id="138" name="TextBox 137"/>
          <p:cNvSpPr txBox="1"/>
          <p:nvPr/>
        </p:nvSpPr>
        <p:spPr>
          <a:xfrm>
            <a:off x="2285183" y="606311"/>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.33</a:t>
            </a:r>
          </a:p>
        </p:txBody>
      </p:sp>
      <p:sp>
        <p:nvSpPr>
          <p:cNvPr id="139" name="TextBox 138"/>
          <p:cNvSpPr txBox="1"/>
          <p:nvPr/>
        </p:nvSpPr>
        <p:spPr>
          <a:xfrm>
            <a:off x="2754435" y="1275500"/>
            <a:ext cx="356614"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0.28</a:t>
            </a:r>
          </a:p>
        </p:txBody>
      </p:sp>
      <p:sp>
        <p:nvSpPr>
          <p:cNvPr id="140" name="TextBox 139"/>
          <p:cNvSpPr txBox="1"/>
          <p:nvPr/>
        </p:nvSpPr>
        <p:spPr>
          <a:xfrm>
            <a:off x="2745098" y="607006"/>
            <a:ext cx="415084"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99.6</a:t>
            </a:r>
          </a:p>
        </p:txBody>
      </p:sp>
      <p:sp>
        <p:nvSpPr>
          <p:cNvPr id="141" name="TextBox 140"/>
          <p:cNvSpPr txBox="1"/>
          <p:nvPr/>
        </p:nvSpPr>
        <p:spPr>
          <a:xfrm>
            <a:off x="3383541" y="1274165"/>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.01</a:t>
            </a:r>
          </a:p>
        </p:txBody>
      </p:sp>
      <p:sp>
        <p:nvSpPr>
          <p:cNvPr id="142" name="TextBox 141"/>
          <p:cNvSpPr txBox="1"/>
          <p:nvPr/>
        </p:nvSpPr>
        <p:spPr>
          <a:xfrm>
            <a:off x="3417553" y="605343"/>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a:t>
            </a:r>
          </a:p>
        </p:txBody>
      </p:sp>
      <p:sp>
        <p:nvSpPr>
          <p:cNvPr id="143" name="TextBox 142"/>
          <p:cNvSpPr txBox="1"/>
          <p:nvPr/>
        </p:nvSpPr>
        <p:spPr>
          <a:xfrm>
            <a:off x="1317513"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j</a:t>
            </a:r>
          </a:p>
        </p:txBody>
      </p:sp>
      <p:sp>
        <p:nvSpPr>
          <p:cNvPr id="144" name="TextBox 143"/>
          <p:cNvSpPr txBox="1"/>
          <p:nvPr/>
        </p:nvSpPr>
        <p:spPr>
          <a:xfrm>
            <a:off x="2647196"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k</a:t>
            </a:r>
          </a:p>
        </p:txBody>
      </p:sp>
      <p:sp>
        <p:nvSpPr>
          <p:cNvPr id="145" name="TextBox 144"/>
          <p:cNvSpPr txBox="1"/>
          <p:nvPr/>
        </p:nvSpPr>
        <p:spPr>
          <a:xfrm>
            <a:off x="3854160"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l</a:t>
            </a:r>
          </a:p>
        </p:txBody>
      </p:sp>
      <p:sp>
        <p:nvSpPr>
          <p:cNvPr id="146" name="TextBox 145"/>
          <p:cNvSpPr txBox="1"/>
          <p:nvPr/>
        </p:nvSpPr>
        <p:spPr>
          <a:xfrm>
            <a:off x="5005709" y="546385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m</a:t>
            </a:r>
          </a:p>
        </p:txBody>
      </p:sp>
      <p:cxnSp>
        <p:nvCxnSpPr>
          <p:cNvPr id="147" name="Straight Connector 146"/>
          <p:cNvCxnSpPr/>
          <p:nvPr/>
        </p:nvCxnSpPr>
        <p:spPr>
          <a:xfrm>
            <a:off x="1945098" y="2052146"/>
            <a:ext cx="2236006" cy="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C62145C-210B-4E46-9F94-067B59344EF3}"/>
              </a:ext>
            </a:extLst>
          </p:cNvPr>
          <p:cNvSpPr txBox="1"/>
          <p:nvPr/>
        </p:nvSpPr>
        <p:spPr>
          <a:xfrm>
            <a:off x="2729971" y="1816938"/>
            <a:ext cx="611997"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+Dox</a:t>
            </a:r>
          </a:p>
        </p:txBody>
      </p:sp>
      <p:sp>
        <p:nvSpPr>
          <p:cNvPr id="149" name="TextBox 148"/>
          <p:cNvSpPr txBox="1"/>
          <p:nvPr/>
        </p:nvSpPr>
        <p:spPr>
          <a:xfrm>
            <a:off x="600280" y="2373299"/>
            <a:ext cx="370008"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0.06</a:t>
            </a:r>
          </a:p>
        </p:txBody>
      </p:sp>
      <p:sp>
        <p:nvSpPr>
          <p:cNvPr id="150" name="TextBox 149"/>
          <p:cNvSpPr txBox="1"/>
          <p:nvPr/>
        </p:nvSpPr>
        <p:spPr>
          <a:xfrm>
            <a:off x="1276430" y="2371085"/>
            <a:ext cx="184398"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a:t>
            </a:r>
          </a:p>
        </p:txBody>
      </p:sp>
      <p:sp>
        <p:nvSpPr>
          <p:cNvPr id="151" name="TextBox 150"/>
          <p:cNvSpPr txBox="1"/>
          <p:nvPr/>
        </p:nvSpPr>
        <p:spPr>
          <a:xfrm>
            <a:off x="1154462" y="3117229"/>
            <a:ext cx="341118"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0.35</a:t>
            </a:r>
          </a:p>
        </p:txBody>
      </p:sp>
      <p:sp>
        <p:nvSpPr>
          <p:cNvPr id="153" name="TextBox 152"/>
          <p:cNvSpPr txBox="1"/>
          <p:nvPr/>
        </p:nvSpPr>
        <p:spPr>
          <a:xfrm>
            <a:off x="1620759" y="2374780"/>
            <a:ext cx="344024"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0.33</a:t>
            </a:r>
          </a:p>
        </p:txBody>
      </p:sp>
      <p:sp>
        <p:nvSpPr>
          <p:cNvPr id="154" name="TextBox 153"/>
          <p:cNvSpPr txBox="1"/>
          <p:nvPr/>
        </p:nvSpPr>
        <p:spPr>
          <a:xfrm>
            <a:off x="2187427" y="2364786"/>
            <a:ext cx="352590"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0.33</a:t>
            </a:r>
          </a:p>
        </p:txBody>
      </p:sp>
      <p:sp>
        <p:nvSpPr>
          <p:cNvPr id="155" name="TextBox 154"/>
          <p:cNvSpPr txBox="1"/>
          <p:nvPr/>
        </p:nvSpPr>
        <p:spPr>
          <a:xfrm>
            <a:off x="2228720" y="3109256"/>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6.8</a:t>
            </a:r>
          </a:p>
        </p:txBody>
      </p:sp>
      <p:sp>
        <p:nvSpPr>
          <p:cNvPr id="156" name="TextBox 155"/>
          <p:cNvSpPr txBox="1"/>
          <p:nvPr/>
        </p:nvSpPr>
        <p:spPr>
          <a:xfrm>
            <a:off x="2683082" y="2373815"/>
            <a:ext cx="364610"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0.37</a:t>
            </a:r>
          </a:p>
        </p:txBody>
      </p:sp>
      <p:sp>
        <p:nvSpPr>
          <p:cNvPr id="157" name="TextBox 156"/>
          <p:cNvSpPr txBox="1"/>
          <p:nvPr/>
        </p:nvSpPr>
        <p:spPr>
          <a:xfrm>
            <a:off x="3232743" y="2373815"/>
            <a:ext cx="37898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0.36</a:t>
            </a:r>
          </a:p>
        </p:txBody>
      </p:sp>
      <p:sp>
        <p:nvSpPr>
          <p:cNvPr id="158" name="TextBox 157"/>
          <p:cNvSpPr txBox="1"/>
          <p:nvPr/>
        </p:nvSpPr>
        <p:spPr>
          <a:xfrm>
            <a:off x="3237090" y="3111274"/>
            <a:ext cx="338073"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14.2</a:t>
            </a:r>
          </a:p>
        </p:txBody>
      </p:sp>
      <p:sp>
        <p:nvSpPr>
          <p:cNvPr id="159" name="TextBox 158"/>
          <p:cNvSpPr txBox="1"/>
          <p:nvPr/>
        </p:nvSpPr>
        <p:spPr>
          <a:xfrm>
            <a:off x="3748175" y="2381219"/>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1.4</a:t>
            </a:r>
          </a:p>
        </p:txBody>
      </p:sp>
      <p:sp>
        <p:nvSpPr>
          <p:cNvPr id="160" name="TextBox 159"/>
          <p:cNvSpPr txBox="1"/>
          <p:nvPr/>
        </p:nvSpPr>
        <p:spPr>
          <a:xfrm>
            <a:off x="4272007" y="2378207"/>
            <a:ext cx="382930"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0.16</a:t>
            </a:r>
          </a:p>
        </p:txBody>
      </p:sp>
      <p:sp>
        <p:nvSpPr>
          <p:cNvPr id="161" name="TextBox 160"/>
          <p:cNvSpPr txBox="1"/>
          <p:nvPr/>
        </p:nvSpPr>
        <p:spPr>
          <a:xfrm>
            <a:off x="4296685" y="3108428"/>
            <a:ext cx="341508"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16.4</a:t>
            </a:r>
          </a:p>
        </p:txBody>
      </p:sp>
      <p:sp>
        <p:nvSpPr>
          <p:cNvPr id="162" name="TextBox 161"/>
          <p:cNvSpPr txBox="1"/>
          <p:nvPr/>
        </p:nvSpPr>
        <p:spPr>
          <a:xfrm>
            <a:off x="2287274" y="3692518"/>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f</a:t>
            </a:r>
          </a:p>
        </p:txBody>
      </p:sp>
      <p:graphicFrame>
        <p:nvGraphicFramePr>
          <p:cNvPr id="37" name="Object 36"/>
          <p:cNvGraphicFramePr>
            <a:graphicFrameLocks noChangeAspect="1"/>
          </p:cNvGraphicFramePr>
          <p:nvPr>
            <p:extLst>
              <p:ext uri="{D42A27DB-BD31-4B8C-83A1-F6EECF244321}">
                <p14:modId xmlns:p14="http://schemas.microsoft.com/office/powerpoint/2010/main" val="2192804704"/>
              </p:ext>
            </p:extLst>
          </p:nvPr>
        </p:nvGraphicFramePr>
        <p:xfrm>
          <a:off x="1328642" y="3835770"/>
          <a:ext cx="1050603" cy="1453827"/>
        </p:xfrm>
        <a:graphic>
          <a:graphicData uri="http://schemas.openxmlformats.org/presentationml/2006/ole">
            <mc:AlternateContent xmlns:mc="http://schemas.openxmlformats.org/markup-compatibility/2006">
              <mc:Choice xmlns:v="urn:schemas-microsoft-com:vml" Requires="v">
                <p:oleObj spid="_x0000_s7654" name="Prism 8" r:id="rId25" imgW="2254810" imgH="3119294" progId="Prism8.Document">
                  <p:embed/>
                </p:oleObj>
              </mc:Choice>
              <mc:Fallback>
                <p:oleObj name="Prism 8" r:id="rId25" imgW="2254810" imgH="3119294" progId="Prism8.Document">
                  <p:embed/>
                  <p:pic>
                    <p:nvPicPr>
                      <p:cNvPr id="37" name="Object 36"/>
                      <p:cNvPicPr/>
                      <p:nvPr/>
                    </p:nvPicPr>
                    <p:blipFill>
                      <a:blip r:embed="rId26"/>
                      <a:stretch>
                        <a:fillRect/>
                      </a:stretch>
                    </p:blipFill>
                    <p:spPr>
                      <a:xfrm>
                        <a:off x="1328642" y="3835770"/>
                        <a:ext cx="1050603" cy="1453827"/>
                      </a:xfrm>
                      <a:prstGeom prst="rect">
                        <a:avLst/>
                      </a:prstGeom>
                    </p:spPr>
                  </p:pic>
                </p:oleObj>
              </mc:Fallback>
            </mc:AlternateContent>
          </a:graphicData>
        </a:graphic>
      </p:graphicFrame>
      <p:graphicFrame>
        <p:nvGraphicFramePr>
          <p:cNvPr id="59" name="Object 58"/>
          <p:cNvGraphicFramePr>
            <a:graphicFrameLocks noChangeAspect="1"/>
          </p:cNvGraphicFramePr>
          <p:nvPr>
            <p:extLst>
              <p:ext uri="{D42A27DB-BD31-4B8C-83A1-F6EECF244321}">
                <p14:modId xmlns:p14="http://schemas.microsoft.com/office/powerpoint/2010/main" val="2984414522"/>
              </p:ext>
            </p:extLst>
          </p:nvPr>
        </p:nvGraphicFramePr>
        <p:xfrm>
          <a:off x="2505233" y="3814980"/>
          <a:ext cx="1064378" cy="1451424"/>
        </p:xfrm>
        <a:graphic>
          <a:graphicData uri="http://schemas.openxmlformats.org/presentationml/2006/ole">
            <mc:AlternateContent xmlns:mc="http://schemas.openxmlformats.org/markup-compatibility/2006">
              <mc:Choice xmlns:v="urn:schemas-microsoft-com:vml" Requires="v">
                <p:oleObj spid="_x0000_s7655" name="Prism 8" r:id="rId27" imgW="2288302" imgH="3119294" progId="Prism8.Document">
                  <p:embed/>
                </p:oleObj>
              </mc:Choice>
              <mc:Fallback>
                <p:oleObj name="Prism 8" r:id="rId27" imgW="2288302" imgH="3119294" progId="Prism8.Document">
                  <p:embed/>
                  <p:pic>
                    <p:nvPicPr>
                      <p:cNvPr id="59" name="Object 58"/>
                      <p:cNvPicPr/>
                      <p:nvPr/>
                    </p:nvPicPr>
                    <p:blipFill>
                      <a:blip r:embed="rId28"/>
                      <a:stretch>
                        <a:fillRect/>
                      </a:stretch>
                    </p:blipFill>
                    <p:spPr>
                      <a:xfrm>
                        <a:off x="2505233" y="3814980"/>
                        <a:ext cx="1064378" cy="1451424"/>
                      </a:xfrm>
                      <a:prstGeom prst="rect">
                        <a:avLst/>
                      </a:prstGeom>
                    </p:spPr>
                  </p:pic>
                </p:oleObj>
              </mc:Fallback>
            </mc:AlternateContent>
          </a:graphicData>
        </a:graphic>
      </p:graphicFrame>
      <p:graphicFrame>
        <p:nvGraphicFramePr>
          <p:cNvPr id="60" name="Object 59"/>
          <p:cNvGraphicFramePr>
            <a:graphicFrameLocks noChangeAspect="1"/>
          </p:cNvGraphicFramePr>
          <p:nvPr>
            <p:extLst>
              <p:ext uri="{D42A27DB-BD31-4B8C-83A1-F6EECF244321}">
                <p14:modId xmlns:p14="http://schemas.microsoft.com/office/powerpoint/2010/main" val="488587650"/>
              </p:ext>
            </p:extLst>
          </p:nvPr>
        </p:nvGraphicFramePr>
        <p:xfrm>
          <a:off x="246932" y="3836179"/>
          <a:ext cx="1032892" cy="1458072"/>
        </p:xfrm>
        <a:graphic>
          <a:graphicData uri="http://schemas.openxmlformats.org/presentationml/2006/ole">
            <mc:AlternateContent xmlns:mc="http://schemas.openxmlformats.org/markup-compatibility/2006">
              <mc:Choice xmlns:v="urn:schemas-microsoft-com:vml" Requires="v">
                <p:oleObj spid="_x0000_s7656" name="Prism 8" r:id="rId29" imgW="2210513" imgH="3119294" progId="Prism8.Document">
                  <p:embed/>
                </p:oleObj>
              </mc:Choice>
              <mc:Fallback>
                <p:oleObj name="Prism 8" r:id="rId29" imgW="2210513" imgH="3119294" progId="Prism8.Document">
                  <p:embed/>
                  <p:pic>
                    <p:nvPicPr>
                      <p:cNvPr id="60" name="Object 59"/>
                      <p:cNvPicPr/>
                      <p:nvPr/>
                    </p:nvPicPr>
                    <p:blipFill>
                      <a:blip r:embed="rId30"/>
                      <a:stretch>
                        <a:fillRect/>
                      </a:stretch>
                    </p:blipFill>
                    <p:spPr>
                      <a:xfrm>
                        <a:off x="246932" y="3836179"/>
                        <a:ext cx="1032892" cy="1458072"/>
                      </a:xfrm>
                      <a:prstGeom prst="rect">
                        <a:avLst/>
                      </a:prstGeom>
                    </p:spPr>
                  </p:pic>
                </p:oleObj>
              </mc:Fallback>
            </mc:AlternateContent>
          </a:graphicData>
        </a:graphic>
      </p:graphicFrame>
      <p:sp>
        <p:nvSpPr>
          <p:cNvPr id="127" name="TextBox 126">
            <a:extLst>
              <a:ext uri="{FF2B5EF4-FFF2-40B4-BE49-F238E27FC236}">
                <a16:creationId xmlns:a16="http://schemas.microsoft.com/office/drawing/2014/main" id="{4CD5F15D-3A1B-FE47-871F-04908AF36457}"/>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1</a:t>
            </a:r>
          </a:p>
        </p:txBody>
      </p:sp>
    </p:spTree>
    <p:extLst>
      <p:ext uri="{BB962C8B-B14F-4D97-AF65-F5344CB8AC3E}">
        <p14:creationId xmlns:p14="http://schemas.microsoft.com/office/powerpoint/2010/main" val="238121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2</a:t>
            </a:r>
          </a:p>
        </p:txBody>
      </p:sp>
      <p:grpSp>
        <p:nvGrpSpPr>
          <p:cNvPr id="22" name="Group 21">
            <a:extLst>
              <a:ext uri="{FF2B5EF4-FFF2-40B4-BE49-F238E27FC236}">
                <a16:creationId xmlns:a16="http://schemas.microsoft.com/office/drawing/2014/main" id="{CFFF101D-477E-0D4F-8B6F-11B16804CA90}"/>
              </a:ext>
            </a:extLst>
          </p:cNvPr>
          <p:cNvGrpSpPr/>
          <p:nvPr/>
        </p:nvGrpSpPr>
        <p:grpSpPr>
          <a:xfrm>
            <a:off x="626152" y="7849689"/>
            <a:ext cx="1886854" cy="248530"/>
            <a:chOff x="513136" y="4027705"/>
            <a:chExt cx="1886854" cy="248530"/>
          </a:xfrm>
        </p:grpSpPr>
        <p:sp>
          <p:nvSpPr>
            <p:cNvPr id="135" name="TextBox 134">
              <a:extLst>
                <a:ext uri="{FF2B5EF4-FFF2-40B4-BE49-F238E27FC236}">
                  <a16:creationId xmlns:a16="http://schemas.microsoft.com/office/drawing/2014/main" id="{61677417-05AD-0D44-B42D-260981F428B2}"/>
                </a:ext>
              </a:extLst>
            </p:cNvPr>
            <p:cNvSpPr txBox="1"/>
            <p:nvPr/>
          </p:nvSpPr>
          <p:spPr>
            <a:xfrm>
              <a:off x="5131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36" name="TextBox 135">
              <a:extLst>
                <a:ext uri="{FF2B5EF4-FFF2-40B4-BE49-F238E27FC236}">
                  <a16:creationId xmlns:a16="http://schemas.microsoft.com/office/drawing/2014/main" id="{657DE724-9BF0-E241-A4BB-63B35CEE3077}"/>
                </a:ext>
              </a:extLst>
            </p:cNvPr>
            <p:cNvSpPr txBox="1"/>
            <p:nvPr/>
          </p:nvSpPr>
          <p:spPr>
            <a:xfrm>
              <a:off x="7848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2</a:t>
              </a:r>
            </a:p>
          </p:txBody>
        </p:sp>
        <p:sp>
          <p:nvSpPr>
            <p:cNvPr id="137" name="TextBox 136">
              <a:extLst>
                <a:ext uri="{FF2B5EF4-FFF2-40B4-BE49-F238E27FC236}">
                  <a16:creationId xmlns:a16="http://schemas.microsoft.com/office/drawing/2014/main" id="{68118C22-6CE5-8F41-9F57-9FF555D0C806}"/>
                </a:ext>
              </a:extLst>
            </p:cNvPr>
            <p:cNvSpPr txBox="1"/>
            <p:nvPr/>
          </p:nvSpPr>
          <p:spPr>
            <a:xfrm>
              <a:off x="105648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38" name="TextBox 137">
              <a:extLst>
                <a:ext uri="{FF2B5EF4-FFF2-40B4-BE49-F238E27FC236}">
                  <a16:creationId xmlns:a16="http://schemas.microsoft.com/office/drawing/2014/main" id="{CDE6D68A-B4EF-0F4F-8002-4F67A60E78B1}"/>
                </a:ext>
              </a:extLst>
            </p:cNvPr>
            <p:cNvSpPr txBox="1"/>
            <p:nvPr/>
          </p:nvSpPr>
          <p:spPr>
            <a:xfrm>
              <a:off x="132816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39" name="TextBox 138">
              <a:extLst>
                <a:ext uri="{FF2B5EF4-FFF2-40B4-BE49-F238E27FC236}">
                  <a16:creationId xmlns:a16="http://schemas.microsoft.com/office/drawing/2014/main" id="{697EFDCA-5372-1B48-B2D8-7CE571DEA77F}"/>
                </a:ext>
              </a:extLst>
            </p:cNvPr>
            <p:cNvSpPr txBox="1"/>
            <p:nvPr/>
          </p:nvSpPr>
          <p:spPr>
            <a:xfrm>
              <a:off x="15998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40" name="TextBox 139">
              <a:extLst>
                <a:ext uri="{FF2B5EF4-FFF2-40B4-BE49-F238E27FC236}">
                  <a16:creationId xmlns:a16="http://schemas.microsoft.com/office/drawing/2014/main" id="{8D81B734-D985-5643-9008-D17FAA566C12}"/>
                </a:ext>
              </a:extLst>
            </p:cNvPr>
            <p:cNvSpPr txBox="1"/>
            <p:nvPr/>
          </p:nvSpPr>
          <p:spPr>
            <a:xfrm>
              <a:off x="18715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6</a:t>
              </a:r>
            </a:p>
          </p:txBody>
        </p:sp>
        <p:sp>
          <p:nvSpPr>
            <p:cNvPr id="141" name="TextBox 140">
              <a:extLst>
                <a:ext uri="{FF2B5EF4-FFF2-40B4-BE49-F238E27FC236}">
                  <a16:creationId xmlns:a16="http://schemas.microsoft.com/office/drawing/2014/main" id="{A9B27530-0C86-2F42-BF27-831B4FA3ED96}"/>
                </a:ext>
              </a:extLst>
            </p:cNvPr>
            <p:cNvSpPr txBox="1"/>
            <p:nvPr/>
          </p:nvSpPr>
          <p:spPr>
            <a:xfrm>
              <a:off x="2143188"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7</a:t>
              </a:r>
            </a:p>
          </p:txBody>
        </p:sp>
      </p:grpSp>
      <p:grpSp>
        <p:nvGrpSpPr>
          <p:cNvPr id="142" name="Group 141">
            <a:extLst>
              <a:ext uri="{FF2B5EF4-FFF2-40B4-BE49-F238E27FC236}">
                <a16:creationId xmlns:a16="http://schemas.microsoft.com/office/drawing/2014/main" id="{617E80C1-4B3E-0849-B063-32B75609F347}"/>
              </a:ext>
            </a:extLst>
          </p:cNvPr>
          <p:cNvGrpSpPr/>
          <p:nvPr/>
        </p:nvGrpSpPr>
        <p:grpSpPr>
          <a:xfrm>
            <a:off x="2597797" y="7855730"/>
            <a:ext cx="1886854" cy="248530"/>
            <a:chOff x="513136" y="4027705"/>
            <a:chExt cx="1886854" cy="248530"/>
          </a:xfrm>
        </p:grpSpPr>
        <p:sp>
          <p:nvSpPr>
            <p:cNvPr id="143" name="TextBox 142">
              <a:extLst>
                <a:ext uri="{FF2B5EF4-FFF2-40B4-BE49-F238E27FC236}">
                  <a16:creationId xmlns:a16="http://schemas.microsoft.com/office/drawing/2014/main" id="{97A04B13-5040-6046-8D6A-6B5702D2C388}"/>
                </a:ext>
              </a:extLst>
            </p:cNvPr>
            <p:cNvSpPr txBox="1"/>
            <p:nvPr/>
          </p:nvSpPr>
          <p:spPr>
            <a:xfrm>
              <a:off x="5131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44" name="TextBox 143">
              <a:extLst>
                <a:ext uri="{FF2B5EF4-FFF2-40B4-BE49-F238E27FC236}">
                  <a16:creationId xmlns:a16="http://schemas.microsoft.com/office/drawing/2014/main" id="{5C190382-B876-BD4C-8051-22431B955F30}"/>
                </a:ext>
              </a:extLst>
            </p:cNvPr>
            <p:cNvSpPr txBox="1"/>
            <p:nvPr/>
          </p:nvSpPr>
          <p:spPr>
            <a:xfrm>
              <a:off x="7848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2</a:t>
              </a:r>
            </a:p>
          </p:txBody>
        </p:sp>
        <p:sp>
          <p:nvSpPr>
            <p:cNvPr id="145" name="TextBox 144">
              <a:extLst>
                <a:ext uri="{FF2B5EF4-FFF2-40B4-BE49-F238E27FC236}">
                  <a16:creationId xmlns:a16="http://schemas.microsoft.com/office/drawing/2014/main" id="{CA906040-D861-1B45-996D-E91CBA107D51}"/>
                </a:ext>
              </a:extLst>
            </p:cNvPr>
            <p:cNvSpPr txBox="1"/>
            <p:nvPr/>
          </p:nvSpPr>
          <p:spPr>
            <a:xfrm>
              <a:off x="105648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46" name="TextBox 145">
              <a:extLst>
                <a:ext uri="{FF2B5EF4-FFF2-40B4-BE49-F238E27FC236}">
                  <a16:creationId xmlns:a16="http://schemas.microsoft.com/office/drawing/2014/main" id="{5F919024-51D7-EF4E-8D4F-65687E41E9BE}"/>
                </a:ext>
              </a:extLst>
            </p:cNvPr>
            <p:cNvSpPr txBox="1"/>
            <p:nvPr/>
          </p:nvSpPr>
          <p:spPr>
            <a:xfrm>
              <a:off x="132816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47" name="TextBox 146">
              <a:extLst>
                <a:ext uri="{FF2B5EF4-FFF2-40B4-BE49-F238E27FC236}">
                  <a16:creationId xmlns:a16="http://schemas.microsoft.com/office/drawing/2014/main" id="{AAB4AA76-FDFF-1740-B4E8-A6E38AEAA19E}"/>
                </a:ext>
              </a:extLst>
            </p:cNvPr>
            <p:cNvSpPr txBox="1"/>
            <p:nvPr/>
          </p:nvSpPr>
          <p:spPr>
            <a:xfrm>
              <a:off x="15998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48" name="TextBox 147">
              <a:extLst>
                <a:ext uri="{FF2B5EF4-FFF2-40B4-BE49-F238E27FC236}">
                  <a16:creationId xmlns:a16="http://schemas.microsoft.com/office/drawing/2014/main" id="{EC8C8847-A768-3C49-AB78-4A1709CAA6E4}"/>
                </a:ext>
              </a:extLst>
            </p:cNvPr>
            <p:cNvSpPr txBox="1"/>
            <p:nvPr/>
          </p:nvSpPr>
          <p:spPr>
            <a:xfrm>
              <a:off x="18715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6</a:t>
              </a:r>
            </a:p>
          </p:txBody>
        </p:sp>
        <p:sp>
          <p:nvSpPr>
            <p:cNvPr id="149" name="TextBox 148">
              <a:extLst>
                <a:ext uri="{FF2B5EF4-FFF2-40B4-BE49-F238E27FC236}">
                  <a16:creationId xmlns:a16="http://schemas.microsoft.com/office/drawing/2014/main" id="{82B7B985-CCC2-E043-BE03-7D8F22612A3F}"/>
                </a:ext>
              </a:extLst>
            </p:cNvPr>
            <p:cNvSpPr txBox="1"/>
            <p:nvPr/>
          </p:nvSpPr>
          <p:spPr>
            <a:xfrm>
              <a:off x="2143188"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7</a:t>
              </a:r>
            </a:p>
          </p:txBody>
        </p:sp>
      </p:grpSp>
      <p:grpSp>
        <p:nvGrpSpPr>
          <p:cNvPr id="150" name="Group 149">
            <a:extLst>
              <a:ext uri="{FF2B5EF4-FFF2-40B4-BE49-F238E27FC236}">
                <a16:creationId xmlns:a16="http://schemas.microsoft.com/office/drawing/2014/main" id="{D5CC0B5B-2302-5A4D-9BB3-C16B4D110E3B}"/>
              </a:ext>
            </a:extLst>
          </p:cNvPr>
          <p:cNvGrpSpPr/>
          <p:nvPr/>
        </p:nvGrpSpPr>
        <p:grpSpPr>
          <a:xfrm>
            <a:off x="4590888" y="7852640"/>
            <a:ext cx="1886854" cy="248530"/>
            <a:chOff x="513136" y="4027705"/>
            <a:chExt cx="1886854" cy="248530"/>
          </a:xfrm>
        </p:grpSpPr>
        <p:sp>
          <p:nvSpPr>
            <p:cNvPr id="151" name="TextBox 150">
              <a:extLst>
                <a:ext uri="{FF2B5EF4-FFF2-40B4-BE49-F238E27FC236}">
                  <a16:creationId xmlns:a16="http://schemas.microsoft.com/office/drawing/2014/main" id="{82D66D13-F1EF-7948-8C29-9AE6EE225287}"/>
                </a:ext>
              </a:extLst>
            </p:cNvPr>
            <p:cNvSpPr txBox="1"/>
            <p:nvPr/>
          </p:nvSpPr>
          <p:spPr>
            <a:xfrm>
              <a:off x="5131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52" name="TextBox 151">
              <a:extLst>
                <a:ext uri="{FF2B5EF4-FFF2-40B4-BE49-F238E27FC236}">
                  <a16:creationId xmlns:a16="http://schemas.microsoft.com/office/drawing/2014/main" id="{B2786957-9094-804B-A36D-E17E514F02B4}"/>
                </a:ext>
              </a:extLst>
            </p:cNvPr>
            <p:cNvSpPr txBox="1"/>
            <p:nvPr/>
          </p:nvSpPr>
          <p:spPr>
            <a:xfrm>
              <a:off x="7848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2</a:t>
              </a:r>
            </a:p>
          </p:txBody>
        </p:sp>
        <p:sp>
          <p:nvSpPr>
            <p:cNvPr id="153" name="TextBox 152">
              <a:extLst>
                <a:ext uri="{FF2B5EF4-FFF2-40B4-BE49-F238E27FC236}">
                  <a16:creationId xmlns:a16="http://schemas.microsoft.com/office/drawing/2014/main" id="{F6877893-C810-5D43-B0E4-D767ACA71EA3}"/>
                </a:ext>
              </a:extLst>
            </p:cNvPr>
            <p:cNvSpPr txBox="1"/>
            <p:nvPr/>
          </p:nvSpPr>
          <p:spPr>
            <a:xfrm>
              <a:off x="105648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54" name="TextBox 153">
              <a:extLst>
                <a:ext uri="{FF2B5EF4-FFF2-40B4-BE49-F238E27FC236}">
                  <a16:creationId xmlns:a16="http://schemas.microsoft.com/office/drawing/2014/main" id="{FC01D540-1F71-F14B-923F-95D6A3D4BDCD}"/>
                </a:ext>
              </a:extLst>
            </p:cNvPr>
            <p:cNvSpPr txBox="1"/>
            <p:nvPr/>
          </p:nvSpPr>
          <p:spPr>
            <a:xfrm>
              <a:off x="132816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55" name="TextBox 154">
              <a:extLst>
                <a:ext uri="{FF2B5EF4-FFF2-40B4-BE49-F238E27FC236}">
                  <a16:creationId xmlns:a16="http://schemas.microsoft.com/office/drawing/2014/main" id="{6B3EBAB2-9B41-134E-A641-4DE44EDDEBFA}"/>
                </a:ext>
              </a:extLst>
            </p:cNvPr>
            <p:cNvSpPr txBox="1"/>
            <p:nvPr/>
          </p:nvSpPr>
          <p:spPr>
            <a:xfrm>
              <a:off x="1599836"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56" name="TextBox 155">
              <a:extLst>
                <a:ext uri="{FF2B5EF4-FFF2-40B4-BE49-F238E27FC236}">
                  <a16:creationId xmlns:a16="http://schemas.microsoft.com/office/drawing/2014/main" id="{3BDFB6BD-16A1-4345-9432-D513377FEA08}"/>
                </a:ext>
              </a:extLst>
            </p:cNvPr>
            <p:cNvSpPr txBox="1"/>
            <p:nvPr/>
          </p:nvSpPr>
          <p:spPr>
            <a:xfrm>
              <a:off x="1871511"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6</a:t>
              </a:r>
            </a:p>
          </p:txBody>
        </p:sp>
        <p:sp>
          <p:nvSpPr>
            <p:cNvPr id="157" name="TextBox 156">
              <a:extLst>
                <a:ext uri="{FF2B5EF4-FFF2-40B4-BE49-F238E27FC236}">
                  <a16:creationId xmlns:a16="http://schemas.microsoft.com/office/drawing/2014/main" id="{61E265E9-9BCC-6B42-8DE5-DC2C22E31F36}"/>
                </a:ext>
              </a:extLst>
            </p:cNvPr>
            <p:cNvSpPr txBox="1"/>
            <p:nvPr/>
          </p:nvSpPr>
          <p:spPr>
            <a:xfrm>
              <a:off x="2143188" y="4027705"/>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7</a:t>
              </a:r>
            </a:p>
          </p:txBody>
        </p:sp>
      </p:grpSp>
      <p:sp>
        <p:nvSpPr>
          <p:cNvPr id="158" name="TextBox 157">
            <a:extLst>
              <a:ext uri="{FF2B5EF4-FFF2-40B4-BE49-F238E27FC236}">
                <a16:creationId xmlns:a16="http://schemas.microsoft.com/office/drawing/2014/main" id="{74FDBE39-D89D-E444-A33B-A31132A0CAB7}"/>
              </a:ext>
            </a:extLst>
          </p:cNvPr>
          <p:cNvSpPr txBox="1"/>
          <p:nvPr/>
        </p:nvSpPr>
        <p:spPr>
          <a:xfrm>
            <a:off x="3224637" y="8027548"/>
            <a:ext cx="70724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Clusters</a:t>
            </a:r>
          </a:p>
        </p:txBody>
      </p:sp>
      <p:grpSp>
        <p:nvGrpSpPr>
          <p:cNvPr id="23" name="Group 22">
            <a:extLst>
              <a:ext uri="{FF2B5EF4-FFF2-40B4-BE49-F238E27FC236}">
                <a16:creationId xmlns:a16="http://schemas.microsoft.com/office/drawing/2014/main" id="{910BA131-B46B-C046-A0B1-98750D4B1A34}"/>
              </a:ext>
            </a:extLst>
          </p:cNvPr>
          <p:cNvGrpSpPr/>
          <p:nvPr/>
        </p:nvGrpSpPr>
        <p:grpSpPr>
          <a:xfrm>
            <a:off x="359378" y="6390032"/>
            <a:ext cx="256802" cy="1551045"/>
            <a:chOff x="246362" y="2568048"/>
            <a:chExt cx="256802" cy="1551045"/>
          </a:xfrm>
        </p:grpSpPr>
        <p:sp>
          <p:nvSpPr>
            <p:cNvPr id="161" name="TextBox 160">
              <a:extLst>
                <a:ext uri="{FF2B5EF4-FFF2-40B4-BE49-F238E27FC236}">
                  <a16:creationId xmlns:a16="http://schemas.microsoft.com/office/drawing/2014/main" id="{7A22EED9-A7E0-EE40-97C2-B229CE02BA50}"/>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71" name="TextBox 170">
              <a:extLst>
                <a:ext uri="{FF2B5EF4-FFF2-40B4-BE49-F238E27FC236}">
                  <a16:creationId xmlns:a16="http://schemas.microsoft.com/office/drawing/2014/main" id="{984D68FB-8EC9-E84E-AB23-0B45EDFAFB63}"/>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172" name="TextBox 171">
              <a:extLst>
                <a:ext uri="{FF2B5EF4-FFF2-40B4-BE49-F238E27FC236}">
                  <a16:creationId xmlns:a16="http://schemas.microsoft.com/office/drawing/2014/main" id="{A1F71672-2870-6F41-A6DF-B0979A45BD3D}"/>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73" name="TextBox 172">
              <a:extLst>
                <a:ext uri="{FF2B5EF4-FFF2-40B4-BE49-F238E27FC236}">
                  <a16:creationId xmlns:a16="http://schemas.microsoft.com/office/drawing/2014/main" id="{2E10D868-8E76-2E4A-A596-3D4A64987267}"/>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74" name="TextBox 173">
              <a:extLst>
                <a:ext uri="{FF2B5EF4-FFF2-40B4-BE49-F238E27FC236}">
                  <a16:creationId xmlns:a16="http://schemas.microsoft.com/office/drawing/2014/main" id="{C5A13E6A-FC37-794D-AC38-1CD36EDC7902}"/>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77" name="TextBox 176">
              <a:extLst>
                <a:ext uri="{FF2B5EF4-FFF2-40B4-BE49-F238E27FC236}">
                  <a16:creationId xmlns:a16="http://schemas.microsoft.com/office/drawing/2014/main" id="{A2908747-F1BF-7B4E-A3E7-F2C59B8ADEAE}"/>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grpSp>
        <p:nvGrpSpPr>
          <p:cNvPr id="178" name="Group 177">
            <a:extLst>
              <a:ext uri="{FF2B5EF4-FFF2-40B4-BE49-F238E27FC236}">
                <a16:creationId xmlns:a16="http://schemas.microsoft.com/office/drawing/2014/main" id="{BE9B5E29-61B0-E842-9CDB-7B9B23928950}"/>
              </a:ext>
            </a:extLst>
          </p:cNvPr>
          <p:cNvGrpSpPr/>
          <p:nvPr/>
        </p:nvGrpSpPr>
        <p:grpSpPr>
          <a:xfrm>
            <a:off x="361444" y="4711952"/>
            <a:ext cx="256802" cy="1551045"/>
            <a:chOff x="246362" y="2568048"/>
            <a:chExt cx="256802" cy="1551045"/>
          </a:xfrm>
        </p:grpSpPr>
        <p:sp>
          <p:nvSpPr>
            <p:cNvPr id="179" name="TextBox 178">
              <a:extLst>
                <a:ext uri="{FF2B5EF4-FFF2-40B4-BE49-F238E27FC236}">
                  <a16:creationId xmlns:a16="http://schemas.microsoft.com/office/drawing/2014/main" id="{9531459B-E29D-924A-9C2C-8BD91571C452}"/>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180" name="TextBox 179">
              <a:extLst>
                <a:ext uri="{FF2B5EF4-FFF2-40B4-BE49-F238E27FC236}">
                  <a16:creationId xmlns:a16="http://schemas.microsoft.com/office/drawing/2014/main" id="{3A853030-209C-7E4D-A04C-3EDC5BE14A97}"/>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181" name="TextBox 180">
              <a:extLst>
                <a:ext uri="{FF2B5EF4-FFF2-40B4-BE49-F238E27FC236}">
                  <a16:creationId xmlns:a16="http://schemas.microsoft.com/office/drawing/2014/main" id="{51B99616-EADF-E442-B6BE-9E5101995D4F}"/>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182" name="TextBox 181">
              <a:extLst>
                <a:ext uri="{FF2B5EF4-FFF2-40B4-BE49-F238E27FC236}">
                  <a16:creationId xmlns:a16="http://schemas.microsoft.com/office/drawing/2014/main" id="{19ED7421-AA25-994A-B04E-328374B8BF5B}"/>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183" name="TextBox 182">
              <a:extLst>
                <a:ext uri="{FF2B5EF4-FFF2-40B4-BE49-F238E27FC236}">
                  <a16:creationId xmlns:a16="http://schemas.microsoft.com/office/drawing/2014/main" id="{C14BEA8F-4304-FD4F-8B65-F0A6AF7F0AB1}"/>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184" name="TextBox 183">
              <a:extLst>
                <a:ext uri="{FF2B5EF4-FFF2-40B4-BE49-F238E27FC236}">
                  <a16:creationId xmlns:a16="http://schemas.microsoft.com/office/drawing/2014/main" id="{D28E5CE6-3189-EC44-BD93-3E82A238AECF}"/>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sp>
        <p:nvSpPr>
          <p:cNvPr id="185" name="TextBox 184">
            <a:extLst>
              <a:ext uri="{FF2B5EF4-FFF2-40B4-BE49-F238E27FC236}">
                <a16:creationId xmlns:a16="http://schemas.microsoft.com/office/drawing/2014/main" id="{5FCC97EC-C3F1-5A43-8072-4CDE7642D3A6}"/>
              </a:ext>
            </a:extLst>
          </p:cNvPr>
          <p:cNvSpPr txBox="1"/>
          <p:nvPr/>
        </p:nvSpPr>
        <p:spPr>
          <a:xfrm rot="16200000">
            <a:off x="-156576" y="6138731"/>
            <a:ext cx="88838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Expression</a:t>
            </a:r>
          </a:p>
        </p:txBody>
      </p:sp>
      <p:sp>
        <p:nvSpPr>
          <p:cNvPr id="186" name="TextBox 185">
            <a:extLst>
              <a:ext uri="{FF2B5EF4-FFF2-40B4-BE49-F238E27FC236}">
                <a16:creationId xmlns:a16="http://schemas.microsoft.com/office/drawing/2014/main" id="{732F200F-6A93-ED46-9943-E35CED7FB3B7}"/>
              </a:ext>
            </a:extLst>
          </p:cNvPr>
          <p:cNvSpPr txBox="1"/>
          <p:nvPr/>
        </p:nvSpPr>
        <p:spPr>
          <a:xfrm>
            <a:off x="334147" y="4362668"/>
            <a:ext cx="316324" cy="246221"/>
          </a:xfrm>
          <a:prstGeom prst="rect">
            <a:avLst/>
          </a:prstGeom>
          <a:noFill/>
          <a:ln>
            <a:noFill/>
          </a:ln>
        </p:spPr>
        <p:txBody>
          <a:bodyPr wrap="square" rtlCol="0">
            <a:spAutoFit/>
          </a:bodyPr>
          <a:lstStyle/>
          <a:p>
            <a:pPr algn="ctr"/>
            <a:r>
              <a:rPr lang="en-US" sz="1000" b="1" dirty="0">
                <a:latin typeface="Arial"/>
                <a:cs typeface="Arial"/>
              </a:rPr>
              <a:t>b</a:t>
            </a:r>
          </a:p>
        </p:txBody>
      </p:sp>
      <p:pic>
        <p:nvPicPr>
          <p:cNvPr id="30" name="Picture 29">
            <a:extLst>
              <a:ext uri="{FF2B5EF4-FFF2-40B4-BE49-F238E27FC236}">
                <a16:creationId xmlns:a16="http://schemas.microsoft.com/office/drawing/2014/main" id="{3C10FA21-2BD1-0241-BCA9-C9643D6F767A}"/>
              </a:ext>
            </a:extLst>
          </p:cNvPr>
          <p:cNvPicPr>
            <a:picLocks noChangeAspect="1"/>
          </p:cNvPicPr>
          <p:nvPr/>
        </p:nvPicPr>
        <p:blipFill>
          <a:blip r:embed="rId3"/>
          <a:stretch>
            <a:fillRect/>
          </a:stretch>
        </p:blipFill>
        <p:spPr>
          <a:xfrm>
            <a:off x="564852" y="534122"/>
            <a:ext cx="5951474" cy="3335197"/>
          </a:xfrm>
          <a:prstGeom prst="rect">
            <a:avLst/>
          </a:prstGeom>
        </p:spPr>
      </p:pic>
      <p:grpSp>
        <p:nvGrpSpPr>
          <p:cNvPr id="201" name="Group 200">
            <a:extLst>
              <a:ext uri="{FF2B5EF4-FFF2-40B4-BE49-F238E27FC236}">
                <a16:creationId xmlns:a16="http://schemas.microsoft.com/office/drawing/2014/main" id="{852E69EC-F279-3849-BCA0-6D8A966B407D}"/>
              </a:ext>
            </a:extLst>
          </p:cNvPr>
          <p:cNvGrpSpPr/>
          <p:nvPr/>
        </p:nvGrpSpPr>
        <p:grpSpPr>
          <a:xfrm>
            <a:off x="359378" y="2363323"/>
            <a:ext cx="256802" cy="1551045"/>
            <a:chOff x="246362" y="2568048"/>
            <a:chExt cx="256802" cy="1551045"/>
          </a:xfrm>
        </p:grpSpPr>
        <p:sp>
          <p:nvSpPr>
            <p:cNvPr id="202" name="TextBox 201">
              <a:extLst>
                <a:ext uri="{FF2B5EF4-FFF2-40B4-BE49-F238E27FC236}">
                  <a16:creationId xmlns:a16="http://schemas.microsoft.com/office/drawing/2014/main" id="{98D675DE-FF73-034A-9AAC-0CED4B665E01}"/>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203" name="TextBox 202">
              <a:extLst>
                <a:ext uri="{FF2B5EF4-FFF2-40B4-BE49-F238E27FC236}">
                  <a16:creationId xmlns:a16="http://schemas.microsoft.com/office/drawing/2014/main" id="{44C0E31A-A93B-AD4B-8D10-E4C2BD6C017E}"/>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204" name="TextBox 203">
              <a:extLst>
                <a:ext uri="{FF2B5EF4-FFF2-40B4-BE49-F238E27FC236}">
                  <a16:creationId xmlns:a16="http://schemas.microsoft.com/office/drawing/2014/main" id="{8BDD50AA-66B3-3A45-9C4E-CFBEA3EAD012}"/>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205" name="TextBox 204">
              <a:extLst>
                <a:ext uri="{FF2B5EF4-FFF2-40B4-BE49-F238E27FC236}">
                  <a16:creationId xmlns:a16="http://schemas.microsoft.com/office/drawing/2014/main" id="{4DD13627-A319-3746-A88F-97968DBB709E}"/>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206" name="TextBox 205">
              <a:extLst>
                <a:ext uri="{FF2B5EF4-FFF2-40B4-BE49-F238E27FC236}">
                  <a16:creationId xmlns:a16="http://schemas.microsoft.com/office/drawing/2014/main" id="{ED3AFF0F-F3B7-1347-A738-8F0A9B89FB5C}"/>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207" name="TextBox 206">
              <a:extLst>
                <a:ext uri="{FF2B5EF4-FFF2-40B4-BE49-F238E27FC236}">
                  <a16:creationId xmlns:a16="http://schemas.microsoft.com/office/drawing/2014/main" id="{407E1649-31D5-CF46-A130-676718B9847D}"/>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grpSp>
        <p:nvGrpSpPr>
          <p:cNvPr id="208" name="Group 207">
            <a:extLst>
              <a:ext uri="{FF2B5EF4-FFF2-40B4-BE49-F238E27FC236}">
                <a16:creationId xmlns:a16="http://schemas.microsoft.com/office/drawing/2014/main" id="{64375A55-C0FA-BF49-859E-77989DE3ED4A}"/>
              </a:ext>
            </a:extLst>
          </p:cNvPr>
          <p:cNvGrpSpPr/>
          <p:nvPr/>
        </p:nvGrpSpPr>
        <p:grpSpPr>
          <a:xfrm>
            <a:off x="361444" y="685243"/>
            <a:ext cx="256802" cy="1551045"/>
            <a:chOff x="246362" y="2568048"/>
            <a:chExt cx="256802" cy="1551045"/>
          </a:xfrm>
        </p:grpSpPr>
        <p:sp>
          <p:nvSpPr>
            <p:cNvPr id="209" name="TextBox 208">
              <a:extLst>
                <a:ext uri="{FF2B5EF4-FFF2-40B4-BE49-F238E27FC236}">
                  <a16:creationId xmlns:a16="http://schemas.microsoft.com/office/drawing/2014/main" id="{AFAD49CD-B46A-8149-AA3A-05D3576211FA}"/>
                </a:ext>
              </a:extLst>
            </p:cNvPr>
            <p:cNvSpPr txBox="1"/>
            <p:nvPr/>
          </p:nvSpPr>
          <p:spPr>
            <a:xfrm>
              <a:off x="246362" y="3610060"/>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1</a:t>
              </a:r>
            </a:p>
          </p:txBody>
        </p:sp>
        <p:sp>
          <p:nvSpPr>
            <p:cNvPr id="210" name="TextBox 209">
              <a:extLst>
                <a:ext uri="{FF2B5EF4-FFF2-40B4-BE49-F238E27FC236}">
                  <a16:creationId xmlns:a16="http://schemas.microsoft.com/office/drawing/2014/main" id="{E5C785D5-F107-DF46-9C2F-E09C2FA34CE0}"/>
                </a:ext>
              </a:extLst>
            </p:cNvPr>
            <p:cNvSpPr txBox="1"/>
            <p:nvPr/>
          </p:nvSpPr>
          <p:spPr>
            <a:xfrm>
              <a:off x="246362" y="3349557"/>
              <a:ext cx="256802" cy="248530"/>
            </a:xfrm>
            <a:prstGeom prst="rect">
              <a:avLst/>
            </a:prstGeom>
            <a:noFill/>
          </p:spPr>
          <p:txBody>
            <a:bodyPr wrap="square" rtlCol="0">
              <a:spAutoFit/>
            </a:bodyPr>
            <a:lstStyle/>
            <a:p>
              <a:r>
                <a:rPr lang="en-US" sz="1015" b="1" dirty="0">
                  <a:latin typeface="Arial" panose="020B0604020202020204" pitchFamily="34" charset="0"/>
                  <a:cs typeface="Arial" panose="020B0604020202020204" pitchFamily="34" charset="0"/>
                </a:rPr>
                <a:t>2</a:t>
              </a:r>
            </a:p>
          </p:txBody>
        </p:sp>
        <p:sp>
          <p:nvSpPr>
            <p:cNvPr id="211" name="TextBox 210">
              <a:extLst>
                <a:ext uri="{FF2B5EF4-FFF2-40B4-BE49-F238E27FC236}">
                  <a16:creationId xmlns:a16="http://schemas.microsoft.com/office/drawing/2014/main" id="{53FE24EC-12BD-104B-B708-ACA6F33A074F}"/>
                </a:ext>
              </a:extLst>
            </p:cNvPr>
            <p:cNvSpPr txBox="1"/>
            <p:nvPr/>
          </p:nvSpPr>
          <p:spPr>
            <a:xfrm>
              <a:off x="246362" y="3089054"/>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3</a:t>
              </a:r>
            </a:p>
          </p:txBody>
        </p:sp>
        <p:sp>
          <p:nvSpPr>
            <p:cNvPr id="212" name="TextBox 211">
              <a:extLst>
                <a:ext uri="{FF2B5EF4-FFF2-40B4-BE49-F238E27FC236}">
                  <a16:creationId xmlns:a16="http://schemas.microsoft.com/office/drawing/2014/main" id="{53275057-0E2B-6044-855A-5204D88E4A05}"/>
                </a:ext>
              </a:extLst>
            </p:cNvPr>
            <p:cNvSpPr txBox="1"/>
            <p:nvPr/>
          </p:nvSpPr>
          <p:spPr>
            <a:xfrm>
              <a:off x="246362" y="2828551"/>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4</a:t>
              </a:r>
            </a:p>
          </p:txBody>
        </p:sp>
        <p:sp>
          <p:nvSpPr>
            <p:cNvPr id="213" name="TextBox 212">
              <a:extLst>
                <a:ext uri="{FF2B5EF4-FFF2-40B4-BE49-F238E27FC236}">
                  <a16:creationId xmlns:a16="http://schemas.microsoft.com/office/drawing/2014/main" id="{A8BEFF5E-0BFE-794C-B2BB-17A86814B17E}"/>
                </a:ext>
              </a:extLst>
            </p:cNvPr>
            <p:cNvSpPr txBox="1"/>
            <p:nvPr/>
          </p:nvSpPr>
          <p:spPr>
            <a:xfrm>
              <a:off x="246362" y="2568048"/>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5</a:t>
              </a:r>
            </a:p>
          </p:txBody>
        </p:sp>
        <p:sp>
          <p:nvSpPr>
            <p:cNvPr id="214" name="TextBox 213">
              <a:extLst>
                <a:ext uri="{FF2B5EF4-FFF2-40B4-BE49-F238E27FC236}">
                  <a16:creationId xmlns:a16="http://schemas.microsoft.com/office/drawing/2014/main" id="{D0ECBE64-54C7-674A-84C4-1A230FF2CF9C}"/>
                </a:ext>
              </a:extLst>
            </p:cNvPr>
            <p:cNvSpPr txBox="1"/>
            <p:nvPr/>
          </p:nvSpPr>
          <p:spPr>
            <a:xfrm>
              <a:off x="246362" y="3870563"/>
              <a:ext cx="25680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0</a:t>
              </a:r>
            </a:p>
          </p:txBody>
        </p:sp>
      </p:grpSp>
      <p:sp>
        <p:nvSpPr>
          <p:cNvPr id="215" name="TextBox 214">
            <a:extLst>
              <a:ext uri="{FF2B5EF4-FFF2-40B4-BE49-F238E27FC236}">
                <a16:creationId xmlns:a16="http://schemas.microsoft.com/office/drawing/2014/main" id="{60D9FEAE-6D47-9F4D-B059-E15E55E9D3A8}"/>
              </a:ext>
            </a:extLst>
          </p:cNvPr>
          <p:cNvSpPr txBox="1"/>
          <p:nvPr/>
        </p:nvSpPr>
        <p:spPr>
          <a:xfrm rot="16200000">
            <a:off x="-156576" y="2112022"/>
            <a:ext cx="88838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Expression</a:t>
            </a:r>
          </a:p>
        </p:txBody>
      </p:sp>
      <p:grpSp>
        <p:nvGrpSpPr>
          <p:cNvPr id="57" name="Group 56">
            <a:extLst>
              <a:ext uri="{FF2B5EF4-FFF2-40B4-BE49-F238E27FC236}">
                <a16:creationId xmlns:a16="http://schemas.microsoft.com/office/drawing/2014/main" id="{8EC95744-319A-C646-B5EA-687B79B471DC}"/>
              </a:ext>
            </a:extLst>
          </p:cNvPr>
          <p:cNvGrpSpPr/>
          <p:nvPr/>
        </p:nvGrpSpPr>
        <p:grpSpPr>
          <a:xfrm>
            <a:off x="602410" y="3862998"/>
            <a:ext cx="2096161" cy="248530"/>
            <a:chOff x="602410" y="3862998"/>
            <a:chExt cx="2096161" cy="248530"/>
          </a:xfrm>
        </p:grpSpPr>
        <p:sp>
          <p:nvSpPr>
            <p:cNvPr id="217" name="TextBox 216">
              <a:extLst>
                <a:ext uri="{FF2B5EF4-FFF2-40B4-BE49-F238E27FC236}">
                  <a16:creationId xmlns:a16="http://schemas.microsoft.com/office/drawing/2014/main" id="{A97EE8F0-91A0-1547-9B91-39A4E951384C}"/>
                </a:ext>
              </a:extLst>
            </p:cNvPr>
            <p:cNvSpPr txBox="1"/>
            <p:nvPr/>
          </p:nvSpPr>
          <p:spPr>
            <a:xfrm>
              <a:off x="602410" y="3862998"/>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218" name="TextBox 217">
              <a:extLst>
                <a:ext uri="{FF2B5EF4-FFF2-40B4-BE49-F238E27FC236}">
                  <a16:creationId xmlns:a16="http://schemas.microsoft.com/office/drawing/2014/main" id="{D05BA036-3440-1347-88AF-ED0E98DFB090}"/>
                </a:ext>
              </a:extLst>
            </p:cNvPr>
            <p:cNvSpPr txBox="1"/>
            <p:nvPr/>
          </p:nvSpPr>
          <p:spPr>
            <a:xfrm>
              <a:off x="1040265"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219" name="TextBox 218">
              <a:extLst>
                <a:ext uri="{FF2B5EF4-FFF2-40B4-BE49-F238E27FC236}">
                  <a16:creationId xmlns:a16="http://schemas.microsoft.com/office/drawing/2014/main" id="{592655AD-F81B-8048-B669-2B8D20BDD515}"/>
                </a:ext>
              </a:extLst>
            </p:cNvPr>
            <p:cNvSpPr txBox="1"/>
            <p:nvPr/>
          </p:nvSpPr>
          <p:spPr>
            <a:xfrm>
              <a:off x="1406202"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220" name="TextBox 219">
              <a:extLst>
                <a:ext uri="{FF2B5EF4-FFF2-40B4-BE49-F238E27FC236}">
                  <a16:creationId xmlns:a16="http://schemas.microsoft.com/office/drawing/2014/main" id="{DF55FF0A-1763-B140-981E-B181CA79392D}"/>
                </a:ext>
              </a:extLst>
            </p:cNvPr>
            <p:cNvSpPr txBox="1"/>
            <p:nvPr/>
          </p:nvSpPr>
          <p:spPr>
            <a:xfrm>
              <a:off x="1782413"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221" name="TextBox 220">
              <a:extLst>
                <a:ext uri="{FF2B5EF4-FFF2-40B4-BE49-F238E27FC236}">
                  <a16:creationId xmlns:a16="http://schemas.microsoft.com/office/drawing/2014/main" id="{481A02E1-03A9-7844-B38B-221CE5F37FA9}"/>
                </a:ext>
              </a:extLst>
            </p:cNvPr>
            <p:cNvSpPr txBox="1"/>
            <p:nvPr/>
          </p:nvSpPr>
          <p:spPr>
            <a:xfrm>
              <a:off x="1973693" y="3862998"/>
              <a:ext cx="7248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 Flk1</a:t>
              </a:r>
              <a:r>
                <a:rPr lang="en-US" sz="1015" b="1" baseline="30000" dirty="0">
                  <a:latin typeface="Arial" panose="020B0604020202020204" pitchFamily="34" charset="0"/>
                  <a:cs typeface="Arial" panose="020B0604020202020204" pitchFamily="34" charset="0"/>
                </a:rPr>
                <a:t>+</a:t>
              </a:r>
            </a:p>
          </p:txBody>
        </p:sp>
      </p:grpSp>
      <p:grpSp>
        <p:nvGrpSpPr>
          <p:cNvPr id="236" name="Group 235">
            <a:extLst>
              <a:ext uri="{FF2B5EF4-FFF2-40B4-BE49-F238E27FC236}">
                <a16:creationId xmlns:a16="http://schemas.microsoft.com/office/drawing/2014/main" id="{4F47E6E7-D2D4-8C41-9159-DABBDC7B4103}"/>
              </a:ext>
            </a:extLst>
          </p:cNvPr>
          <p:cNvGrpSpPr/>
          <p:nvPr/>
        </p:nvGrpSpPr>
        <p:grpSpPr>
          <a:xfrm>
            <a:off x="2543584" y="3869319"/>
            <a:ext cx="2096161" cy="248530"/>
            <a:chOff x="602410" y="3862998"/>
            <a:chExt cx="2096161" cy="248530"/>
          </a:xfrm>
        </p:grpSpPr>
        <p:sp>
          <p:nvSpPr>
            <p:cNvPr id="237" name="TextBox 236">
              <a:extLst>
                <a:ext uri="{FF2B5EF4-FFF2-40B4-BE49-F238E27FC236}">
                  <a16:creationId xmlns:a16="http://schemas.microsoft.com/office/drawing/2014/main" id="{2A3B7718-9248-F94C-A472-7E7C19729356}"/>
                </a:ext>
              </a:extLst>
            </p:cNvPr>
            <p:cNvSpPr txBox="1"/>
            <p:nvPr/>
          </p:nvSpPr>
          <p:spPr>
            <a:xfrm>
              <a:off x="602410" y="3862998"/>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238" name="TextBox 237">
              <a:extLst>
                <a:ext uri="{FF2B5EF4-FFF2-40B4-BE49-F238E27FC236}">
                  <a16:creationId xmlns:a16="http://schemas.microsoft.com/office/drawing/2014/main" id="{B36953C1-E05C-3742-9B18-BEAFCF0E4D11}"/>
                </a:ext>
              </a:extLst>
            </p:cNvPr>
            <p:cNvSpPr txBox="1"/>
            <p:nvPr/>
          </p:nvSpPr>
          <p:spPr>
            <a:xfrm>
              <a:off x="1040265"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239" name="TextBox 238">
              <a:extLst>
                <a:ext uri="{FF2B5EF4-FFF2-40B4-BE49-F238E27FC236}">
                  <a16:creationId xmlns:a16="http://schemas.microsoft.com/office/drawing/2014/main" id="{49262CDE-643F-384D-BA19-21C05333EBAA}"/>
                </a:ext>
              </a:extLst>
            </p:cNvPr>
            <p:cNvSpPr txBox="1"/>
            <p:nvPr/>
          </p:nvSpPr>
          <p:spPr>
            <a:xfrm>
              <a:off x="1406202"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240" name="TextBox 239">
              <a:extLst>
                <a:ext uri="{FF2B5EF4-FFF2-40B4-BE49-F238E27FC236}">
                  <a16:creationId xmlns:a16="http://schemas.microsoft.com/office/drawing/2014/main" id="{9A8D978E-18B2-A341-87E7-9195169D566B}"/>
                </a:ext>
              </a:extLst>
            </p:cNvPr>
            <p:cNvSpPr txBox="1"/>
            <p:nvPr/>
          </p:nvSpPr>
          <p:spPr>
            <a:xfrm>
              <a:off x="1782413"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241" name="TextBox 240">
              <a:extLst>
                <a:ext uri="{FF2B5EF4-FFF2-40B4-BE49-F238E27FC236}">
                  <a16:creationId xmlns:a16="http://schemas.microsoft.com/office/drawing/2014/main" id="{13FD1B2A-7ADF-AA48-95B1-E8050BAE9EAB}"/>
                </a:ext>
              </a:extLst>
            </p:cNvPr>
            <p:cNvSpPr txBox="1"/>
            <p:nvPr/>
          </p:nvSpPr>
          <p:spPr>
            <a:xfrm>
              <a:off x="1973693" y="3862998"/>
              <a:ext cx="7248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 Flk1</a:t>
              </a:r>
              <a:r>
                <a:rPr lang="en-US" sz="1015" b="1" baseline="30000" dirty="0">
                  <a:latin typeface="Arial" panose="020B0604020202020204" pitchFamily="34" charset="0"/>
                  <a:cs typeface="Arial" panose="020B0604020202020204" pitchFamily="34" charset="0"/>
                </a:rPr>
                <a:t>+</a:t>
              </a:r>
            </a:p>
          </p:txBody>
        </p:sp>
      </p:grpSp>
      <p:grpSp>
        <p:nvGrpSpPr>
          <p:cNvPr id="242" name="Group 241">
            <a:extLst>
              <a:ext uri="{FF2B5EF4-FFF2-40B4-BE49-F238E27FC236}">
                <a16:creationId xmlns:a16="http://schemas.microsoft.com/office/drawing/2014/main" id="{F07796F7-CBF0-9A4D-85B7-7E944244D591}"/>
              </a:ext>
            </a:extLst>
          </p:cNvPr>
          <p:cNvGrpSpPr/>
          <p:nvPr/>
        </p:nvGrpSpPr>
        <p:grpSpPr>
          <a:xfrm>
            <a:off x="4550038" y="3862269"/>
            <a:ext cx="2096161" cy="248530"/>
            <a:chOff x="602410" y="3862998"/>
            <a:chExt cx="2096161" cy="248530"/>
          </a:xfrm>
        </p:grpSpPr>
        <p:sp>
          <p:nvSpPr>
            <p:cNvPr id="243" name="TextBox 242">
              <a:extLst>
                <a:ext uri="{FF2B5EF4-FFF2-40B4-BE49-F238E27FC236}">
                  <a16:creationId xmlns:a16="http://schemas.microsoft.com/office/drawing/2014/main" id="{1B2759B2-4722-A341-95AC-166FEBFF833F}"/>
                </a:ext>
              </a:extLst>
            </p:cNvPr>
            <p:cNvSpPr txBox="1"/>
            <p:nvPr/>
          </p:nvSpPr>
          <p:spPr>
            <a:xfrm>
              <a:off x="602410" y="3862998"/>
              <a:ext cx="460382"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MEF</a:t>
              </a:r>
            </a:p>
          </p:txBody>
        </p:sp>
        <p:sp>
          <p:nvSpPr>
            <p:cNvPr id="244" name="TextBox 243">
              <a:extLst>
                <a:ext uri="{FF2B5EF4-FFF2-40B4-BE49-F238E27FC236}">
                  <a16:creationId xmlns:a16="http://schemas.microsoft.com/office/drawing/2014/main" id="{455AC84C-5D52-874F-AF6B-B3C126C879E0}"/>
                </a:ext>
              </a:extLst>
            </p:cNvPr>
            <p:cNvSpPr txBox="1"/>
            <p:nvPr/>
          </p:nvSpPr>
          <p:spPr>
            <a:xfrm>
              <a:off x="1040265"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D1</a:t>
              </a:r>
            </a:p>
          </p:txBody>
        </p:sp>
        <p:sp>
          <p:nvSpPr>
            <p:cNvPr id="245" name="TextBox 244">
              <a:extLst>
                <a:ext uri="{FF2B5EF4-FFF2-40B4-BE49-F238E27FC236}">
                  <a16:creationId xmlns:a16="http://schemas.microsoft.com/office/drawing/2014/main" id="{76BC67C4-C23D-A247-BD5B-8F52ACF2079C}"/>
                </a:ext>
              </a:extLst>
            </p:cNvPr>
            <p:cNvSpPr txBox="1"/>
            <p:nvPr/>
          </p:nvSpPr>
          <p:spPr>
            <a:xfrm>
              <a:off x="1406202"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D2</a:t>
              </a:r>
            </a:p>
          </p:txBody>
        </p:sp>
        <p:sp>
          <p:nvSpPr>
            <p:cNvPr id="246" name="TextBox 245">
              <a:extLst>
                <a:ext uri="{FF2B5EF4-FFF2-40B4-BE49-F238E27FC236}">
                  <a16:creationId xmlns:a16="http://schemas.microsoft.com/office/drawing/2014/main" id="{7B6368C0-B9AD-EA49-B693-31B69E56CE1E}"/>
                </a:ext>
              </a:extLst>
            </p:cNvPr>
            <p:cNvSpPr txBox="1"/>
            <p:nvPr/>
          </p:nvSpPr>
          <p:spPr>
            <a:xfrm>
              <a:off x="1782413" y="3862998"/>
              <a:ext cx="3513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a:t>
              </a:r>
            </a:p>
          </p:txBody>
        </p:sp>
        <p:sp>
          <p:nvSpPr>
            <p:cNvPr id="247" name="TextBox 246">
              <a:extLst>
                <a:ext uri="{FF2B5EF4-FFF2-40B4-BE49-F238E27FC236}">
                  <a16:creationId xmlns:a16="http://schemas.microsoft.com/office/drawing/2014/main" id="{900D02A9-CC22-0741-96E3-2077453AF8CA}"/>
                </a:ext>
              </a:extLst>
            </p:cNvPr>
            <p:cNvSpPr txBox="1"/>
            <p:nvPr/>
          </p:nvSpPr>
          <p:spPr>
            <a:xfrm>
              <a:off x="1973693" y="3862998"/>
              <a:ext cx="724878"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D7 Flk1</a:t>
              </a:r>
              <a:r>
                <a:rPr lang="en-US" sz="1015" b="1" baseline="30000" dirty="0">
                  <a:latin typeface="Arial" panose="020B0604020202020204" pitchFamily="34" charset="0"/>
                  <a:cs typeface="Arial" panose="020B0604020202020204" pitchFamily="34" charset="0"/>
                </a:rPr>
                <a:t>+</a:t>
              </a:r>
            </a:p>
          </p:txBody>
        </p:sp>
      </p:grpSp>
      <p:sp>
        <p:nvSpPr>
          <p:cNvPr id="248" name="TextBox 247">
            <a:extLst>
              <a:ext uri="{FF2B5EF4-FFF2-40B4-BE49-F238E27FC236}">
                <a16:creationId xmlns:a16="http://schemas.microsoft.com/office/drawing/2014/main" id="{9C3C62F8-B374-3042-A0FB-9BF39880F78C}"/>
              </a:ext>
            </a:extLst>
          </p:cNvPr>
          <p:cNvSpPr txBox="1"/>
          <p:nvPr/>
        </p:nvSpPr>
        <p:spPr>
          <a:xfrm>
            <a:off x="359378" y="334623"/>
            <a:ext cx="316324" cy="246221"/>
          </a:xfrm>
          <a:prstGeom prst="rect">
            <a:avLst/>
          </a:prstGeom>
          <a:noFill/>
          <a:ln>
            <a:noFill/>
          </a:ln>
        </p:spPr>
        <p:txBody>
          <a:bodyPr wrap="square" rtlCol="0">
            <a:spAutoFit/>
          </a:bodyPr>
          <a:lstStyle/>
          <a:p>
            <a:pPr algn="ctr"/>
            <a:r>
              <a:rPr lang="en-US" sz="1000" b="1" dirty="0">
                <a:latin typeface="Arial"/>
                <a:cs typeface="Arial"/>
              </a:rPr>
              <a:t>a</a:t>
            </a:r>
          </a:p>
        </p:txBody>
      </p:sp>
      <p:pic>
        <p:nvPicPr>
          <p:cNvPr id="74" name="Picture 73">
            <a:extLst>
              <a:ext uri="{FF2B5EF4-FFF2-40B4-BE49-F238E27FC236}">
                <a16:creationId xmlns:a16="http://schemas.microsoft.com/office/drawing/2014/main" id="{880362D1-60F5-C648-9701-720976186DD0}"/>
              </a:ext>
            </a:extLst>
          </p:cNvPr>
          <p:cNvPicPr>
            <a:picLocks noChangeAspect="1"/>
          </p:cNvPicPr>
          <p:nvPr/>
        </p:nvPicPr>
        <p:blipFill>
          <a:blip r:embed="rId4"/>
          <a:stretch>
            <a:fillRect/>
          </a:stretch>
        </p:blipFill>
        <p:spPr>
          <a:xfrm>
            <a:off x="564853" y="4570403"/>
            <a:ext cx="5951474" cy="3340266"/>
          </a:xfrm>
          <a:prstGeom prst="rect">
            <a:avLst/>
          </a:prstGeom>
        </p:spPr>
      </p:pic>
      <p:sp>
        <p:nvSpPr>
          <p:cNvPr id="249" name="TextBox 248">
            <a:extLst>
              <a:ext uri="{FF2B5EF4-FFF2-40B4-BE49-F238E27FC236}">
                <a16:creationId xmlns:a16="http://schemas.microsoft.com/office/drawing/2014/main" id="{0C6C8DCE-2719-7B4A-9109-165D2638BAB5}"/>
              </a:ext>
            </a:extLst>
          </p:cNvPr>
          <p:cNvSpPr txBox="1"/>
          <p:nvPr/>
        </p:nvSpPr>
        <p:spPr>
          <a:xfrm>
            <a:off x="3186966" y="4068818"/>
            <a:ext cx="611065" cy="248530"/>
          </a:xfrm>
          <a:prstGeom prst="rect">
            <a:avLst/>
          </a:prstGeom>
          <a:noFill/>
        </p:spPr>
        <p:txBody>
          <a:bodyPr wrap="none" rtlCol="0">
            <a:spAutoFit/>
          </a:bodyPr>
          <a:lstStyle/>
          <a:p>
            <a:r>
              <a:rPr lang="en-US" sz="1015" b="1" dirty="0">
                <a:latin typeface="Arial" panose="020B0604020202020204" pitchFamily="34" charset="0"/>
                <a:cs typeface="Arial" panose="020B0604020202020204" pitchFamily="34" charset="0"/>
              </a:rPr>
              <a:t>Stages</a:t>
            </a:r>
          </a:p>
        </p:txBody>
      </p:sp>
    </p:spTree>
    <p:extLst>
      <p:ext uri="{BB962C8B-B14F-4D97-AF65-F5344CB8AC3E}">
        <p14:creationId xmlns:p14="http://schemas.microsoft.com/office/powerpoint/2010/main" val="405547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DAF54F-E020-5F4B-A15B-43AEB72259E1}"/>
              </a:ext>
            </a:extLst>
          </p:cNvPr>
          <p:cNvSpPr txBox="1"/>
          <p:nvPr/>
        </p:nvSpPr>
        <p:spPr>
          <a:xfrm>
            <a:off x="839362" y="574617"/>
            <a:ext cx="2331087" cy="2372124"/>
          </a:xfrm>
          <a:prstGeom prst="rect">
            <a:avLst/>
          </a:prstGeom>
          <a:noFill/>
        </p:spPr>
        <p:txBody>
          <a:bodyPr wrap="none" rtlCol="0">
            <a:spAutoFit/>
          </a:bodyPr>
          <a:lstStyle/>
          <a:p>
            <a:pPr algn="r">
              <a:lnSpc>
                <a:spcPct val="150000"/>
              </a:lnSpc>
            </a:pPr>
            <a:r>
              <a:rPr lang="en-US" sz="1000" b="1" dirty="0">
                <a:latin typeface="Arial" panose="020B0604020202020204" pitchFamily="34" charset="0"/>
                <a:cs typeface="Arial" panose="020B0604020202020204" pitchFamily="34" charset="0"/>
              </a:rPr>
              <a:t>Regulation of cell cycle</a:t>
            </a:r>
          </a:p>
          <a:p>
            <a:pPr algn="r">
              <a:lnSpc>
                <a:spcPct val="150000"/>
              </a:lnSpc>
            </a:pPr>
            <a:r>
              <a:rPr lang="en-US" sz="1000" b="1" dirty="0">
                <a:latin typeface="Arial" panose="020B0604020202020204" pitchFamily="34" charset="0"/>
                <a:cs typeface="Arial" panose="020B0604020202020204" pitchFamily="34" charset="0"/>
              </a:rPr>
              <a:t>protein modification</a:t>
            </a:r>
          </a:p>
          <a:p>
            <a:pPr algn="r">
              <a:lnSpc>
                <a:spcPct val="150000"/>
              </a:lnSpc>
            </a:pPr>
            <a:r>
              <a:rPr lang="en-US" sz="1000" b="1" dirty="0">
                <a:latin typeface="Arial" panose="020B0604020202020204" pitchFamily="34" charset="0"/>
                <a:cs typeface="Arial" panose="020B0604020202020204" pitchFamily="34" charset="0"/>
              </a:rPr>
              <a:t>negative regulation of transcription</a:t>
            </a:r>
          </a:p>
          <a:p>
            <a:pPr algn="r">
              <a:lnSpc>
                <a:spcPct val="150000"/>
              </a:lnSpc>
            </a:pPr>
            <a:r>
              <a:rPr lang="en-US" sz="1000" b="1" dirty="0">
                <a:latin typeface="Arial" panose="020B0604020202020204" pitchFamily="34" charset="0"/>
                <a:cs typeface="Arial" panose="020B0604020202020204" pitchFamily="34" charset="0"/>
              </a:rPr>
              <a:t>transcription by RNA Pol II</a:t>
            </a:r>
          </a:p>
          <a:p>
            <a:pPr algn="r">
              <a:lnSpc>
                <a:spcPct val="150000"/>
              </a:lnSpc>
            </a:pPr>
            <a:r>
              <a:rPr lang="en-US" sz="1000" b="1" dirty="0">
                <a:latin typeface="Arial" panose="020B0604020202020204" pitchFamily="34" charset="0"/>
                <a:cs typeface="Arial" panose="020B0604020202020204" pitchFamily="34" charset="0"/>
              </a:rPr>
              <a:t>mitotic cell cycle process</a:t>
            </a:r>
          </a:p>
          <a:p>
            <a:pPr algn="r">
              <a:lnSpc>
                <a:spcPct val="150000"/>
              </a:lnSpc>
            </a:pPr>
            <a:r>
              <a:rPr lang="en-US" sz="1000" b="1" dirty="0">
                <a:latin typeface="Arial" panose="020B0604020202020204" pitchFamily="34" charset="0"/>
                <a:cs typeface="Arial" panose="020B0604020202020204" pitchFamily="34" charset="0"/>
              </a:rPr>
              <a:t>mitotic cell cycle</a:t>
            </a:r>
          </a:p>
          <a:p>
            <a:pPr algn="r">
              <a:lnSpc>
                <a:spcPct val="150000"/>
              </a:lnSpc>
            </a:pPr>
            <a:r>
              <a:rPr lang="en-US" sz="1000" b="1" dirty="0">
                <a:latin typeface="Arial" panose="020B0604020202020204" pitchFamily="34" charset="0"/>
                <a:cs typeface="Arial" panose="020B0604020202020204" pitchFamily="34" charset="0"/>
              </a:rPr>
              <a:t>chromosome organization</a:t>
            </a:r>
          </a:p>
          <a:p>
            <a:pPr algn="r">
              <a:lnSpc>
                <a:spcPct val="150000"/>
              </a:lnSpc>
            </a:pPr>
            <a:r>
              <a:rPr lang="en-US" sz="1000" b="1" dirty="0">
                <a:latin typeface="Arial" panose="020B0604020202020204" pitchFamily="34" charset="0"/>
                <a:cs typeface="Arial" panose="020B0604020202020204" pitchFamily="34" charset="0"/>
              </a:rPr>
              <a:t>chromatin organization</a:t>
            </a:r>
          </a:p>
          <a:p>
            <a:pPr algn="r">
              <a:lnSpc>
                <a:spcPct val="150000"/>
              </a:lnSpc>
            </a:pPr>
            <a:r>
              <a:rPr lang="en-US" sz="1000" b="1" dirty="0">
                <a:latin typeface="Arial" panose="020B0604020202020204" pitchFamily="34" charset="0"/>
                <a:cs typeface="Arial" panose="020B0604020202020204" pitchFamily="34" charset="0"/>
              </a:rPr>
              <a:t>cell division</a:t>
            </a:r>
          </a:p>
          <a:p>
            <a:pPr algn="r">
              <a:lnSpc>
                <a:spcPct val="150000"/>
              </a:lnSpc>
            </a:pPr>
            <a:r>
              <a:rPr lang="en-US" sz="1000" b="1" dirty="0">
                <a:latin typeface="Arial" panose="020B0604020202020204" pitchFamily="34" charset="0"/>
                <a:cs typeface="Arial" panose="020B0604020202020204" pitchFamily="34" charset="0"/>
              </a:rPr>
              <a:t>cell cycle process</a:t>
            </a:r>
          </a:p>
        </p:txBody>
      </p:sp>
      <p:sp>
        <p:nvSpPr>
          <p:cNvPr id="13" name="TextBox 12">
            <a:extLst>
              <a:ext uri="{FF2B5EF4-FFF2-40B4-BE49-F238E27FC236}">
                <a16:creationId xmlns:a16="http://schemas.microsoft.com/office/drawing/2014/main" id="{FC3BC642-6057-3141-907D-03D225927026}"/>
              </a:ext>
            </a:extLst>
          </p:cNvPr>
          <p:cNvSpPr txBox="1"/>
          <p:nvPr/>
        </p:nvSpPr>
        <p:spPr>
          <a:xfrm>
            <a:off x="119298" y="415926"/>
            <a:ext cx="316324" cy="246221"/>
          </a:xfrm>
          <a:prstGeom prst="rect">
            <a:avLst/>
          </a:prstGeom>
          <a:noFill/>
          <a:ln>
            <a:noFill/>
          </a:ln>
        </p:spPr>
        <p:txBody>
          <a:bodyPr wrap="square" rtlCol="0">
            <a:spAutoFit/>
          </a:bodyPr>
          <a:lstStyle/>
          <a:p>
            <a:pPr algn="ctr"/>
            <a:r>
              <a:rPr lang="en-US" sz="1000" b="1" dirty="0">
                <a:latin typeface="Arial"/>
                <a:cs typeface="Arial"/>
              </a:rPr>
              <a:t>c</a:t>
            </a:r>
          </a:p>
        </p:txBody>
      </p:sp>
      <p:sp>
        <p:nvSpPr>
          <p:cNvPr id="14" name="TextBox 13">
            <a:extLst>
              <a:ext uri="{FF2B5EF4-FFF2-40B4-BE49-F238E27FC236}">
                <a16:creationId xmlns:a16="http://schemas.microsoft.com/office/drawing/2014/main" id="{86567392-A96E-0741-B3C4-1B1CDC3AC0B8}"/>
              </a:ext>
            </a:extLst>
          </p:cNvPr>
          <p:cNvSpPr txBox="1"/>
          <p:nvPr/>
        </p:nvSpPr>
        <p:spPr>
          <a:xfrm>
            <a:off x="3061484"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59</a:t>
            </a:r>
          </a:p>
        </p:txBody>
      </p:sp>
      <p:sp>
        <p:nvSpPr>
          <p:cNvPr id="15" name="TextBox 14">
            <a:extLst>
              <a:ext uri="{FF2B5EF4-FFF2-40B4-BE49-F238E27FC236}">
                <a16:creationId xmlns:a16="http://schemas.microsoft.com/office/drawing/2014/main" id="{12957829-6CA5-8049-9BEA-C4A114CE4909}"/>
              </a:ext>
            </a:extLst>
          </p:cNvPr>
          <p:cNvSpPr txBox="1"/>
          <p:nvPr/>
        </p:nvSpPr>
        <p:spPr>
          <a:xfrm>
            <a:off x="3290100"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60</a:t>
            </a:r>
          </a:p>
        </p:txBody>
      </p:sp>
      <p:sp>
        <p:nvSpPr>
          <p:cNvPr id="16" name="TextBox 15">
            <a:extLst>
              <a:ext uri="{FF2B5EF4-FFF2-40B4-BE49-F238E27FC236}">
                <a16:creationId xmlns:a16="http://schemas.microsoft.com/office/drawing/2014/main" id="{FE0EB3C1-DD7F-AB4D-955E-246D27C463FA}"/>
              </a:ext>
            </a:extLst>
          </p:cNvPr>
          <p:cNvSpPr txBox="1"/>
          <p:nvPr/>
        </p:nvSpPr>
        <p:spPr>
          <a:xfrm>
            <a:off x="3518716"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61</a:t>
            </a:r>
          </a:p>
        </p:txBody>
      </p:sp>
      <p:sp>
        <p:nvSpPr>
          <p:cNvPr id="17" name="TextBox 16">
            <a:extLst>
              <a:ext uri="{FF2B5EF4-FFF2-40B4-BE49-F238E27FC236}">
                <a16:creationId xmlns:a16="http://schemas.microsoft.com/office/drawing/2014/main" id="{A55D697C-0E8A-7F4A-90EC-EA88B1AE26FF}"/>
              </a:ext>
            </a:extLst>
          </p:cNvPr>
          <p:cNvSpPr txBox="1"/>
          <p:nvPr/>
        </p:nvSpPr>
        <p:spPr>
          <a:xfrm>
            <a:off x="3747332" y="29718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62</a:t>
            </a:r>
          </a:p>
        </p:txBody>
      </p:sp>
      <p:sp>
        <p:nvSpPr>
          <p:cNvPr id="18" name="TextBox 17">
            <a:extLst>
              <a:ext uri="{FF2B5EF4-FFF2-40B4-BE49-F238E27FC236}">
                <a16:creationId xmlns:a16="http://schemas.microsoft.com/office/drawing/2014/main" id="{DE4758D8-029C-9E47-AB30-98226FD94D49}"/>
              </a:ext>
            </a:extLst>
          </p:cNvPr>
          <p:cNvSpPr txBox="1"/>
          <p:nvPr/>
        </p:nvSpPr>
        <p:spPr>
          <a:xfrm>
            <a:off x="3975949" y="296756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63</a:t>
            </a:r>
          </a:p>
        </p:txBody>
      </p:sp>
      <p:sp>
        <p:nvSpPr>
          <p:cNvPr id="21" name="TextBox 20">
            <a:extLst>
              <a:ext uri="{FF2B5EF4-FFF2-40B4-BE49-F238E27FC236}">
                <a16:creationId xmlns:a16="http://schemas.microsoft.com/office/drawing/2014/main" id="{23A8F77C-709C-904D-824C-AB3C2A055AA1}"/>
              </a:ext>
            </a:extLst>
          </p:cNvPr>
          <p:cNvSpPr txBox="1"/>
          <p:nvPr/>
        </p:nvSpPr>
        <p:spPr>
          <a:xfrm>
            <a:off x="4274216" y="2971818"/>
            <a:ext cx="662362"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Hits (%)</a:t>
            </a:r>
          </a:p>
        </p:txBody>
      </p:sp>
      <p:sp>
        <p:nvSpPr>
          <p:cNvPr id="24" name="TextBox 23">
            <a:extLst>
              <a:ext uri="{FF2B5EF4-FFF2-40B4-BE49-F238E27FC236}">
                <a16:creationId xmlns:a16="http://schemas.microsoft.com/office/drawing/2014/main" id="{86C23EE8-EAA7-6348-9AC0-63259F1952FD}"/>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2</a:t>
            </a:r>
          </a:p>
        </p:txBody>
      </p:sp>
      <p:pic>
        <p:nvPicPr>
          <p:cNvPr id="35" name="Picture 34">
            <a:extLst>
              <a:ext uri="{FF2B5EF4-FFF2-40B4-BE49-F238E27FC236}">
                <a16:creationId xmlns:a16="http://schemas.microsoft.com/office/drawing/2014/main" id="{C60DCA69-CD27-E143-8781-95A1F6DE4113}"/>
              </a:ext>
            </a:extLst>
          </p:cNvPr>
          <p:cNvPicPr>
            <a:picLocks noChangeAspect="1"/>
          </p:cNvPicPr>
          <p:nvPr/>
        </p:nvPicPr>
        <p:blipFill>
          <a:blip r:embed="rId2"/>
          <a:stretch>
            <a:fillRect/>
          </a:stretch>
        </p:blipFill>
        <p:spPr>
          <a:xfrm>
            <a:off x="3130476" y="600528"/>
            <a:ext cx="1736610" cy="2398357"/>
          </a:xfrm>
          <a:prstGeom prst="rect">
            <a:avLst/>
          </a:prstGeom>
        </p:spPr>
      </p:pic>
      <p:sp>
        <p:nvSpPr>
          <p:cNvPr id="49" name="TextBox 48">
            <a:extLst>
              <a:ext uri="{FF2B5EF4-FFF2-40B4-BE49-F238E27FC236}">
                <a16:creationId xmlns:a16="http://schemas.microsoft.com/office/drawing/2014/main" id="{9649D65C-E14D-9C4E-950B-5F89869DDBB2}"/>
              </a:ext>
            </a:extLst>
          </p:cNvPr>
          <p:cNvSpPr txBox="1"/>
          <p:nvPr/>
        </p:nvSpPr>
        <p:spPr>
          <a:xfrm>
            <a:off x="2627776" y="321727"/>
            <a:ext cx="20874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Up-regulated genes in cluster 7</a:t>
            </a:r>
          </a:p>
        </p:txBody>
      </p:sp>
    </p:spTree>
    <p:extLst>
      <p:ext uri="{BB962C8B-B14F-4D97-AF65-F5344CB8AC3E}">
        <p14:creationId xmlns:p14="http://schemas.microsoft.com/office/powerpoint/2010/main" val="285513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504517030"/>
              </p:ext>
            </p:extLst>
          </p:nvPr>
        </p:nvGraphicFramePr>
        <p:xfrm>
          <a:off x="538348" y="604127"/>
          <a:ext cx="2517249" cy="1951694"/>
        </p:xfrm>
        <a:graphic>
          <a:graphicData uri="http://schemas.openxmlformats.org/presentationml/2006/ole">
            <mc:AlternateContent xmlns:mc="http://schemas.openxmlformats.org/markup-compatibility/2006">
              <mc:Choice xmlns:v="urn:schemas-microsoft-com:vml" Requires="v">
                <p:oleObj spid="_x0000_s5117" name="Prism 8" r:id="rId3" imgW="3744331" imgH="2902842" progId="Prism8.Document">
                  <p:embed/>
                </p:oleObj>
              </mc:Choice>
              <mc:Fallback>
                <p:oleObj name="Prism 8" r:id="rId3" imgW="3744331" imgH="2902842" progId="Prism8.Document">
                  <p:embed/>
                  <p:pic>
                    <p:nvPicPr>
                      <p:cNvPr id="5" name="Object 4"/>
                      <p:cNvPicPr/>
                      <p:nvPr/>
                    </p:nvPicPr>
                    <p:blipFill>
                      <a:blip r:embed="rId4"/>
                      <a:stretch>
                        <a:fillRect/>
                      </a:stretch>
                    </p:blipFill>
                    <p:spPr>
                      <a:xfrm>
                        <a:off x="538348" y="604127"/>
                        <a:ext cx="2517249" cy="1951694"/>
                      </a:xfrm>
                      <a:prstGeom prst="rect">
                        <a:avLst/>
                      </a:prstGeom>
                    </p:spPr>
                  </p:pic>
                </p:oleObj>
              </mc:Fallback>
            </mc:AlternateContent>
          </a:graphicData>
        </a:graphic>
      </p:graphicFrame>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679" y="2777237"/>
            <a:ext cx="2804537" cy="3017184"/>
          </a:xfrm>
          <a:prstGeom prst="rect">
            <a:avLst/>
          </a:prstGeom>
        </p:spPr>
      </p:pic>
      <p:sp>
        <p:nvSpPr>
          <p:cNvPr id="9" name="TextBox 8"/>
          <p:cNvSpPr txBox="1"/>
          <p:nvPr/>
        </p:nvSpPr>
        <p:spPr>
          <a:xfrm>
            <a:off x="231128" y="398064"/>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a</a:t>
            </a:r>
          </a:p>
        </p:txBody>
      </p:sp>
      <p:sp>
        <p:nvSpPr>
          <p:cNvPr id="10" name="TextBox 9"/>
          <p:cNvSpPr txBox="1"/>
          <p:nvPr/>
        </p:nvSpPr>
        <p:spPr>
          <a:xfrm>
            <a:off x="243171" y="233376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b</a:t>
            </a:r>
          </a:p>
        </p:txBody>
      </p:sp>
      <p:sp>
        <p:nvSpPr>
          <p:cNvPr id="11" name="TextBox 10"/>
          <p:cNvSpPr txBox="1"/>
          <p:nvPr/>
        </p:nvSpPr>
        <p:spPr>
          <a:xfrm>
            <a:off x="3382218" y="2333765"/>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c</a:t>
            </a:r>
          </a:p>
        </p:txBody>
      </p:sp>
      <p:sp>
        <p:nvSpPr>
          <p:cNvPr id="12" name="TextBox 11"/>
          <p:cNvSpPr txBox="1"/>
          <p:nvPr/>
        </p:nvSpPr>
        <p:spPr>
          <a:xfrm>
            <a:off x="243171" y="6261847"/>
            <a:ext cx="334510" cy="246221"/>
          </a:xfrm>
          <a:prstGeom prst="rect">
            <a:avLst/>
          </a:prstGeom>
          <a:noFill/>
        </p:spPr>
        <p:txBody>
          <a:bodyPr wrap="square" rtlCol="0">
            <a:spAutoFit/>
          </a:bodyPr>
          <a:lstStyle/>
          <a:p>
            <a:pPr algn="ctr"/>
            <a:r>
              <a:rPr lang="en-US" sz="1000" b="1" dirty="0">
                <a:latin typeface="Arial" panose="020B0604020202020204" pitchFamily="34" charset="0"/>
                <a:cs typeface="Arial" panose="020B0604020202020204" pitchFamily="34" charset="0"/>
              </a:rPr>
              <a:t>d</a:t>
            </a:r>
          </a:p>
        </p:txBody>
      </p:sp>
      <p:cxnSp>
        <p:nvCxnSpPr>
          <p:cNvPr id="14" name="Straight Arrow Connector 13">
            <a:extLst>
              <a:ext uri="{FF2B5EF4-FFF2-40B4-BE49-F238E27FC236}">
                <a16:creationId xmlns:a16="http://schemas.microsoft.com/office/drawing/2014/main" id="{A768CECA-46C6-B841-8AA9-6F44C8ABFCE7}"/>
              </a:ext>
            </a:extLst>
          </p:cNvPr>
          <p:cNvCxnSpPr/>
          <p:nvPr/>
        </p:nvCxnSpPr>
        <p:spPr>
          <a:xfrm>
            <a:off x="1439398" y="5840512"/>
            <a:ext cx="1847300"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7867D1E5-2968-E046-BDA9-A6DF1E66554D}"/>
              </a:ext>
            </a:extLst>
          </p:cNvPr>
          <p:cNvCxnSpPr/>
          <p:nvPr/>
        </p:nvCxnSpPr>
        <p:spPr>
          <a:xfrm flipV="1">
            <a:off x="473910" y="3076580"/>
            <a:ext cx="10069" cy="2172789"/>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FC62145C-210B-4E46-9F94-067B59344EF3}"/>
              </a:ext>
            </a:extLst>
          </p:cNvPr>
          <p:cNvSpPr txBox="1"/>
          <p:nvPr/>
        </p:nvSpPr>
        <p:spPr>
          <a:xfrm>
            <a:off x="650962" y="5689668"/>
            <a:ext cx="87189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PDGFRa</a:t>
            </a:r>
          </a:p>
        </p:txBody>
      </p:sp>
      <p:sp>
        <p:nvSpPr>
          <p:cNvPr id="17" name="TextBox 16">
            <a:extLst>
              <a:ext uri="{FF2B5EF4-FFF2-40B4-BE49-F238E27FC236}">
                <a16:creationId xmlns:a16="http://schemas.microsoft.com/office/drawing/2014/main" id="{81F28C1A-3BAC-3D44-95B1-4C8547B17F9F}"/>
              </a:ext>
            </a:extLst>
          </p:cNvPr>
          <p:cNvSpPr txBox="1"/>
          <p:nvPr/>
        </p:nvSpPr>
        <p:spPr>
          <a:xfrm rot="16200000">
            <a:off x="37965" y="5175059"/>
            <a:ext cx="87189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FLK1</a:t>
            </a:r>
          </a:p>
        </p:txBody>
      </p:sp>
      <p:sp>
        <p:nvSpPr>
          <p:cNvPr id="75" name="TextBox 74">
            <a:extLst>
              <a:ext uri="{FF2B5EF4-FFF2-40B4-BE49-F238E27FC236}">
                <a16:creationId xmlns:a16="http://schemas.microsoft.com/office/drawing/2014/main" id="{FC62145C-210B-4E46-9F94-067B59344EF3}"/>
              </a:ext>
            </a:extLst>
          </p:cNvPr>
          <p:cNvSpPr txBox="1"/>
          <p:nvPr/>
        </p:nvSpPr>
        <p:spPr>
          <a:xfrm>
            <a:off x="791116" y="2784537"/>
            <a:ext cx="1115409"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D2.125 - Dox</a:t>
            </a:r>
          </a:p>
        </p:txBody>
      </p:sp>
      <p:sp>
        <p:nvSpPr>
          <p:cNvPr id="76" name="TextBox 75">
            <a:extLst>
              <a:ext uri="{FF2B5EF4-FFF2-40B4-BE49-F238E27FC236}">
                <a16:creationId xmlns:a16="http://schemas.microsoft.com/office/drawing/2014/main" id="{FC62145C-210B-4E46-9F94-067B59344EF3}"/>
              </a:ext>
            </a:extLst>
          </p:cNvPr>
          <p:cNvSpPr txBox="1"/>
          <p:nvPr/>
        </p:nvSpPr>
        <p:spPr>
          <a:xfrm>
            <a:off x="2117443" y="2782483"/>
            <a:ext cx="1169254"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D2.125 + Dox</a:t>
            </a:r>
          </a:p>
        </p:txBody>
      </p:sp>
      <p:sp>
        <p:nvSpPr>
          <p:cNvPr id="77" name="TextBox 76">
            <a:extLst>
              <a:ext uri="{FF2B5EF4-FFF2-40B4-BE49-F238E27FC236}">
                <a16:creationId xmlns:a16="http://schemas.microsoft.com/office/drawing/2014/main" id="{FC62145C-210B-4E46-9F94-067B59344EF3}"/>
              </a:ext>
            </a:extLst>
          </p:cNvPr>
          <p:cNvSpPr txBox="1"/>
          <p:nvPr/>
        </p:nvSpPr>
        <p:spPr>
          <a:xfrm>
            <a:off x="770946" y="4257380"/>
            <a:ext cx="1077028"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D2.5 - Dox</a:t>
            </a:r>
          </a:p>
        </p:txBody>
      </p:sp>
      <p:sp>
        <p:nvSpPr>
          <p:cNvPr id="78" name="TextBox 77">
            <a:extLst>
              <a:ext uri="{FF2B5EF4-FFF2-40B4-BE49-F238E27FC236}">
                <a16:creationId xmlns:a16="http://schemas.microsoft.com/office/drawing/2014/main" id="{FC62145C-210B-4E46-9F94-067B59344EF3}"/>
              </a:ext>
            </a:extLst>
          </p:cNvPr>
          <p:cNvSpPr txBox="1"/>
          <p:nvPr/>
        </p:nvSpPr>
        <p:spPr>
          <a:xfrm>
            <a:off x="2097271" y="4255327"/>
            <a:ext cx="1128661"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D2.5 + Dox</a:t>
            </a:r>
          </a:p>
        </p:txBody>
      </p:sp>
      <p:sp>
        <p:nvSpPr>
          <p:cNvPr id="62" name="TextBox 61">
            <a:extLst>
              <a:ext uri="{FF2B5EF4-FFF2-40B4-BE49-F238E27FC236}">
                <a16:creationId xmlns:a16="http://schemas.microsoft.com/office/drawing/2014/main" id="{3809ECF6-E2E0-B449-99C4-E507AB2D4501}"/>
              </a:ext>
            </a:extLst>
          </p:cNvPr>
          <p:cNvSpPr txBox="1"/>
          <p:nvPr/>
        </p:nvSpPr>
        <p:spPr>
          <a:xfrm>
            <a:off x="4388091" y="2505670"/>
            <a:ext cx="1115409"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D2.125</a:t>
            </a:r>
          </a:p>
        </p:txBody>
      </p:sp>
      <p:sp>
        <p:nvSpPr>
          <p:cNvPr id="63" name="TextBox 62">
            <a:extLst>
              <a:ext uri="{FF2B5EF4-FFF2-40B4-BE49-F238E27FC236}">
                <a16:creationId xmlns:a16="http://schemas.microsoft.com/office/drawing/2014/main" id="{2D83D3D9-908C-F44E-BD6C-00C5AABF342C}"/>
              </a:ext>
            </a:extLst>
          </p:cNvPr>
          <p:cNvSpPr txBox="1"/>
          <p:nvPr/>
        </p:nvSpPr>
        <p:spPr>
          <a:xfrm>
            <a:off x="4367922" y="4408965"/>
            <a:ext cx="1077028" cy="246221"/>
          </a:xfrm>
          <a:prstGeom prst="rect">
            <a:avLst/>
          </a:prstGeom>
          <a:solidFill>
            <a:schemeClr val="bg1"/>
          </a:solidFill>
        </p:spPr>
        <p:txBody>
          <a:bodyPr wrap="square" rtlCol="0">
            <a:spAutoFit/>
          </a:bodyPr>
          <a:lstStyle/>
          <a:p>
            <a:pPr algn="ctr"/>
            <a:r>
              <a:rPr lang="en-US" sz="1000" b="1" dirty="0">
                <a:latin typeface="Arial" panose="020B0604020202020204" pitchFamily="34" charset="0"/>
                <a:cs typeface="Arial" panose="020B0604020202020204" pitchFamily="34" charset="0"/>
              </a:rPr>
              <a:t>D2.5</a:t>
            </a:r>
          </a:p>
        </p:txBody>
      </p:sp>
      <p:graphicFrame>
        <p:nvGraphicFramePr>
          <p:cNvPr id="2" name="Object 1"/>
          <p:cNvGraphicFramePr>
            <a:graphicFrameLocks noChangeAspect="1"/>
          </p:cNvGraphicFramePr>
          <p:nvPr>
            <p:extLst>
              <p:ext uri="{D42A27DB-BD31-4B8C-83A1-F6EECF244321}">
                <p14:modId xmlns:p14="http://schemas.microsoft.com/office/powerpoint/2010/main" val="1593792330"/>
              </p:ext>
            </p:extLst>
          </p:nvPr>
        </p:nvGraphicFramePr>
        <p:xfrm>
          <a:off x="3704685" y="2694566"/>
          <a:ext cx="2482887" cy="1774661"/>
        </p:xfrm>
        <a:graphic>
          <a:graphicData uri="http://schemas.openxmlformats.org/presentationml/2006/ole">
            <mc:AlternateContent xmlns:mc="http://schemas.openxmlformats.org/markup-compatibility/2006">
              <mc:Choice xmlns:v="urn:schemas-microsoft-com:vml" Requires="v">
                <p:oleObj spid="_x0000_s5118" name="Prism 8" r:id="rId6" imgW="3850931" imgH="2753378" progId="Prism8.Document">
                  <p:embed/>
                </p:oleObj>
              </mc:Choice>
              <mc:Fallback>
                <p:oleObj name="Prism 8" r:id="rId6" imgW="3850931" imgH="2753378" progId="Prism8.Document">
                  <p:embed/>
                  <p:pic>
                    <p:nvPicPr>
                      <p:cNvPr id="2" name="Object 1"/>
                      <p:cNvPicPr/>
                      <p:nvPr/>
                    </p:nvPicPr>
                    <p:blipFill>
                      <a:blip r:embed="rId7"/>
                      <a:stretch>
                        <a:fillRect/>
                      </a:stretch>
                    </p:blipFill>
                    <p:spPr>
                      <a:xfrm>
                        <a:off x="3704685" y="2694566"/>
                        <a:ext cx="2482887" cy="1774661"/>
                      </a:xfrm>
                      <a:prstGeom prst="rect">
                        <a:avLst/>
                      </a:prstGeom>
                    </p:spPr>
                  </p:pic>
                </p:oleObj>
              </mc:Fallback>
            </mc:AlternateContent>
          </a:graphicData>
        </a:graphic>
      </p:graphicFrame>
      <p:sp>
        <p:nvSpPr>
          <p:cNvPr id="4" name="Rectangle 3"/>
          <p:cNvSpPr/>
          <p:nvPr/>
        </p:nvSpPr>
        <p:spPr>
          <a:xfrm>
            <a:off x="770946" y="3096655"/>
            <a:ext cx="108174" cy="116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5" name="Rectangle 64"/>
          <p:cNvSpPr/>
          <p:nvPr/>
        </p:nvSpPr>
        <p:spPr>
          <a:xfrm>
            <a:off x="1688799" y="311559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6" name="Rectangle 65"/>
          <p:cNvSpPr/>
          <p:nvPr/>
        </p:nvSpPr>
        <p:spPr>
          <a:xfrm>
            <a:off x="3066759" y="311559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8" name="Rectangle 67"/>
          <p:cNvSpPr/>
          <p:nvPr/>
        </p:nvSpPr>
        <p:spPr>
          <a:xfrm>
            <a:off x="2170444" y="311559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9" name="Rectangle 68"/>
          <p:cNvSpPr/>
          <p:nvPr/>
        </p:nvSpPr>
        <p:spPr>
          <a:xfrm>
            <a:off x="1688799" y="4048308"/>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0" name="Rectangle 69"/>
          <p:cNvSpPr/>
          <p:nvPr/>
        </p:nvSpPr>
        <p:spPr>
          <a:xfrm>
            <a:off x="3066759" y="403732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1" name="Rectangle 70"/>
          <p:cNvSpPr/>
          <p:nvPr/>
        </p:nvSpPr>
        <p:spPr>
          <a:xfrm>
            <a:off x="745444" y="4583247"/>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72" name="Rectangle 71"/>
          <p:cNvSpPr/>
          <p:nvPr/>
        </p:nvSpPr>
        <p:spPr>
          <a:xfrm>
            <a:off x="1688799" y="4565868"/>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2" name="Rectangle 81"/>
          <p:cNvSpPr/>
          <p:nvPr/>
        </p:nvSpPr>
        <p:spPr>
          <a:xfrm>
            <a:off x="3086458" y="4572984"/>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3" name="Rectangle 82"/>
          <p:cNvSpPr/>
          <p:nvPr/>
        </p:nvSpPr>
        <p:spPr>
          <a:xfrm>
            <a:off x="2160544" y="4568035"/>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4" name="Rectangle 83"/>
          <p:cNvSpPr/>
          <p:nvPr/>
        </p:nvSpPr>
        <p:spPr>
          <a:xfrm>
            <a:off x="1688799" y="5485645"/>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85" name="Rectangle 84"/>
          <p:cNvSpPr/>
          <p:nvPr/>
        </p:nvSpPr>
        <p:spPr>
          <a:xfrm>
            <a:off x="3086455" y="5498030"/>
            <a:ext cx="159177" cy="97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6" name="TextBox 5"/>
          <p:cNvSpPr txBox="1"/>
          <p:nvPr/>
        </p:nvSpPr>
        <p:spPr>
          <a:xfrm>
            <a:off x="671947" y="5473451"/>
            <a:ext cx="276469"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82</a:t>
            </a:r>
          </a:p>
        </p:txBody>
      </p:sp>
      <p:sp>
        <p:nvSpPr>
          <p:cNvPr id="86" name="TextBox 85"/>
          <p:cNvSpPr txBox="1"/>
          <p:nvPr/>
        </p:nvSpPr>
        <p:spPr>
          <a:xfrm>
            <a:off x="2086576" y="5483945"/>
            <a:ext cx="373374"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45.7</a:t>
            </a:r>
          </a:p>
        </p:txBody>
      </p:sp>
      <p:sp>
        <p:nvSpPr>
          <p:cNvPr id="87" name="TextBox 86"/>
          <p:cNvSpPr txBox="1"/>
          <p:nvPr/>
        </p:nvSpPr>
        <p:spPr>
          <a:xfrm>
            <a:off x="671948" y="4504300"/>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2.5</a:t>
            </a:r>
          </a:p>
        </p:txBody>
      </p:sp>
      <p:sp>
        <p:nvSpPr>
          <p:cNvPr id="88" name="TextBox 87"/>
          <p:cNvSpPr txBox="1"/>
          <p:nvPr/>
        </p:nvSpPr>
        <p:spPr>
          <a:xfrm>
            <a:off x="2086576" y="4500864"/>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54</a:t>
            </a:r>
          </a:p>
        </p:txBody>
      </p:sp>
      <p:sp>
        <p:nvSpPr>
          <p:cNvPr id="89" name="TextBox 88"/>
          <p:cNvSpPr txBox="1"/>
          <p:nvPr/>
        </p:nvSpPr>
        <p:spPr>
          <a:xfrm>
            <a:off x="1615846" y="5485426"/>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11.6</a:t>
            </a:r>
          </a:p>
        </p:txBody>
      </p:sp>
      <p:sp>
        <p:nvSpPr>
          <p:cNvPr id="90" name="TextBox 89"/>
          <p:cNvSpPr txBox="1"/>
          <p:nvPr/>
        </p:nvSpPr>
        <p:spPr>
          <a:xfrm>
            <a:off x="3070074" y="5481990"/>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.10</a:t>
            </a:r>
          </a:p>
        </p:txBody>
      </p:sp>
      <p:sp>
        <p:nvSpPr>
          <p:cNvPr id="91" name="TextBox 90"/>
          <p:cNvSpPr txBox="1"/>
          <p:nvPr/>
        </p:nvSpPr>
        <p:spPr>
          <a:xfrm>
            <a:off x="1665348" y="4502843"/>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3.2</a:t>
            </a:r>
          </a:p>
        </p:txBody>
      </p:sp>
      <p:sp>
        <p:nvSpPr>
          <p:cNvPr id="92" name="TextBox 91"/>
          <p:cNvSpPr txBox="1"/>
          <p:nvPr/>
        </p:nvSpPr>
        <p:spPr>
          <a:xfrm>
            <a:off x="3070074" y="4499405"/>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.20</a:t>
            </a:r>
          </a:p>
        </p:txBody>
      </p:sp>
      <p:sp>
        <p:nvSpPr>
          <p:cNvPr id="93" name="TextBox 92"/>
          <p:cNvSpPr txBox="1"/>
          <p:nvPr/>
        </p:nvSpPr>
        <p:spPr>
          <a:xfrm>
            <a:off x="677934" y="4037912"/>
            <a:ext cx="276469"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99</a:t>
            </a:r>
          </a:p>
        </p:txBody>
      </p:sp>
      <p:sp>
        <p:nvSpPr>
          <p:cNvPr id="94" name="TextBox 93"/>
          <p:cNvSpPr txBox="1"/>
          <p:nvPr/>
        </p:nvSpPr>
        <p:spPr>
          <a:xfrm>
            <a:off x="2092564" y="4029856"/>
            <a:ext cx="276469" cy="309059"/>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99</a:t>
            </a:r>
          </a:p>
        </p:txBody>
      </p:sp>
      <p:sp>
        <p:nvSpPr>
          <p:cNvPr id="95" name="TextBox 94"/>
          <p:cNvSpPr txBox="1"/>
          <p:nvPr/>
        </p:nvSpPr>
        <p:spPr>
          <a:xfrm>
            <a:off x="677932" y="3050214"/>
            <a:ext cx="316069"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0.4</a:t>
            </a:r>
          </a:p>
        </p:txBody>
      </p:sp>
      <p:sp>
        <p:nvSpPr>
          <p:cNvPr id="96" name="TextBox 95"/>
          <p:cNvSpPr txBox="1"/>
          <p:nvPr/>
        </p:nvSpPr>
        <p:spPr>
          <a:xfrm>
            <a:off x="2092563" y="3046777"/>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0.45</a:t>
            </a:r>
          </a:p>
        </p:txBody>
      </p:sp>
      <p:sp>
        <p:nvSpPr>
          <p:cNvPr id="97" name="TextBox 96"/>
          <p:cNvSpPr txBox="1"/>
          <p:nvPr/>
        </p:nvSpPr>
        <p:spPr>
          <a:xfrm>
            <a:off x="1671332" y="4036290"/>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0.3</a:t>
            </a:r>
          </a:p>
        </p:txBody>
      </p:sp>
      <p:sp>
        <p:nvSpPr>
          <p:cNvPr id="98" name="TextBox 97"/>
          <p:cNvSpPr txBox="1"/>
          <p:nvPr/>
        </p:nvSpPr>
        <p:spPr>
          <a:xfrm>
            <a:off x="3076061" y="4032852"/>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.23</a:t>
            </a:r>
          </a:p>
        </p:txBody>
      </p:sp>
      <p:sp>
        <p:nvSpPr>
          <p:cNvPr id="99" name="TextBox 98"/>
          <p:cNvSpPr txBox="1"/>
          <p:nvPr/>
        </p:nvSpPr>
        <p:spPr>
          <a:xfrm>
            <a:off x="1720832" y="3048755"/>
            <a:ext cx="414075"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a:t>
            </a:r>
          </a:p>
        </p:txBody>
      </p:sp>
      <p:sp>
        <p:nvSpPr>
          <p:cNvPr id="100" name="TextBox 99"/>
          <p:cNvSpPr txBox="1"/>
          <p:nvPr/>
        </p:nvSpPr>
        <p:spPr>
          <a:xfrm>
            <a:off x="3115660" y="3045319"/>
            <a:ext cx="381441" cy="200696"/>
          </a:xfrm>
          <a:prstGeom prst="rect">
            <a:avLst/>
          </a:prstGeom>
          <a:noFill/>
        </p:spPr>
        <p:txBody>
          <a:bodyPr wrap="square" rtlCol="0">
            <a:spAutoFit/>
          </a:bodyPr>
          <a:lstStyle/>
          <a:p>
            <a:r>
              <a:rPr lang="en-US" sz="704" b="1" dirty="0">
                <a:latin typeface="Arial" panose="020B0604020202020204" pitchFamily="34" charset="0"/>
                <a:cs typeface="Arial" panose="020B0604020202020204" pitchFamily="34" charset="0"/>
              </a:rPr>
              <a:t>.2</a:t>
            </a:r>
          </a:p>
        </p:txBody>
      </p:sp>
      <p:graphicFrame>
        <p:nvGraphicFramePr>
          <p:cNvPr id="7" name="Object 6"/>
          <p:cNvGraphicFramePr>
            <a:graphicFrameLocks noChangeAspect="1"/>
          </p:cNvGraphicFramePr>
          <p:nvPr>
            <p:extLst>
              <p:ext uri="{D42A27DB-BD31-4B8C-83A1-F6EECF244321}">
                <p14:modId xmlns:p14="http://schemas.microsoft.com/office/powerpoint/2010/main" val="116729923"/>
              </p:ext>
            </p:extLst>
          </p:nvPr>
        </p:nvGraphicFramePr>
        <p:xfrm>
          <a:off x="577681" y="6379293"/>
          <a:ext cx="1305296" cy="1805663"/>
        </p:xfrm>
        <a:graphic>
          <a:graphicData uri="http://schemas.openxmlformats.org/presentationml/2006/ole">
            <mc:AlternateContent xmlns:mc="http://schemas.openxmlformats.org/markup-compatibility/2006">
              <mc:Choice xmlns:v="urn:schemas-microsoft-com:vml" Requires="v">
                <p:oleObj spid="_x0000_s5119" name="Prism 8" r:id="rId8" imgW="2190706" imgH="3031056" progId="Prism8.Document">
                  <p:embed/>
                </p:oleObj>
              </mc:Choice>
              <mc:Fallback>
                <p:oleObj name="Prism 8" r:id="rId8" imgW="2190706" imgH="3031056" progId="Prism8.Document">
                  <p:embed/>
                  <p:pic>
                    <p:nvPicPr>
                      <p:cNvPr id="7" name="Object 6"/>
                      <p:cNvPicPr/>
                      <p:nvPr/>
                    </p:nvPicPr>
                    <p:blipFill>
                      <a:blip r:embed="rId9"/>
                      <a:stretch>
                        <a:fillRect/>
                      </a:stretch>
                    </p:blipFill>
                    <p:spPr>
                      <a:xfrm>
                        <a:off x="577681" y="6379293"/>
                        <a:ext cx="1305296" cy="1805663"/>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4175723717"/>
              </p:ext>
            </p:extLst>
          </p:nvPr>
        </p:nvGraphicFramePr>
        <p:xfrm>
          <a:off x="1878368" y="6379295"/>
          <a:ext cx="1347565" cy="1800212"/>
        </p:xfrm>
        <a:graphic>
          <a:graphicData uri="http://schemas.openxmlformats.org/presentationml/2006/ole">
            <mc:AlternateContent xmlns:mc="http://schemas.openxmlformats.org/markup-compatibility/2006">
              <mc:Choice xmlns:v="urn:schemas-microsoft-com:vml" Requires="v">
                <p:oleObj spid="_x0000_s11264" name="Prism 8" r:id="rId10" imgW="2268495" imgH="3031056" progId="Prism8.Document">
                  <p:embed/>
                </p:oleObj>
              </mc:Choice>
              <mc:Fallback>
                <p:oleObj name="Prism 8" r:id="rId10" imgW="2268495" imgH="3031056" progId="Prism8.Document">
                  <p:embed/>
                  <p:pic>
                    <p:nvPicPr>
                      <p:cNvPr id="18" name="Object 17"/>
                      <p:cNvPicPr/>
                      <p:nvPr/>
                    </p:nvPicPr>
                    <p:blipFill>
                      <a:blip r:embed="rId11"/>
                      <a:stretch>
                        <a:fillRect/>
                      </a:stretch>
                    </p:blipFill>
                    <p:spPr>
                      <a:xfrm>
                        <a:off x="1878368" y="6379295"/>
                        <a:ext cx="1347565" cy="1800212"/>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12449135"/>
              </p:ext>
            </p:extLst>
          </p:nvPr>
        </p:nvGraphicFramePr>
        <p:xfrm>
          <a:off x="3183665" y="6373843"/>
          <a:ext cx="1348807" cy="1805663"/>
        </p:xfrm>
        <a:graphic>
          <a:graphicData uri="http://schemas.openxmlformats.org/presentationml/2006/ole">
            <mc:AlternateContent xmlns:mc="http://schemas.openxmlformats.org/markup-compatibility/2006">
              <mc:Choice xmlns:v="urn:schemas-microsoft-com:vml" Requires="v">
                <p:oleObj spid="_x0000_s11265" name="Prism 8" r:id="rId12" imgW="2264173" imgH="3031056" progId="Prism8.Document">
                  <p:embed/>
                </p:oleObj>
              </mc:Choice>
              <mc:Fallback>
                <p:oleObj name="Prism 8" r:id="rId12" imgW="2264173" imgH="3031056" progId="Prism8.Document">
                  <p:embed/>
                  <p:pic>
                    <p:nvPicPr>
                      <p:cNvPr id="19" name="Object 18"/>
                      <p:cNvPicPr/>
                      <p:nvPr/>
                    </p:nvPicPr>
                    <p:blipFill>
                      <a:blip r:embed="rId13"/>
                      <a:stretch>
                        <a:fillRect/>
                      </a:stretch>
                    </p:blipFill>
                    <p:spPr>
                      <a:xfrm>
                        <a:off x="3183665" y="6373843"/>
                        <a:ext cx="1348807" cy="1805663"/>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78925171"/>
              </p:ext>
            </p:extLst>
          </p:nvPr>
        </p:nvGraphicFramePr>
        <p:xfrm>
          <a:off x="3716728" y="4506093"/>
          <a:ext cx="2451823" cy="1752456"/>
        </p:xfrm>
        <a:graphic>
          <a:graphicData uri="http://schemas.openxmlformats.org/presentationml/2006/ole">
            <mc:AlternateContent xmlns:mc="http://schemas.openxmlformats.org/markup-compatibility/2006">
              <mc:Choice xmlns:v="urn:schemas-microsoft-com:vml" Requires="v">
                <p:oleObj spid="_x0000_s11266" name="Prism 8" r:id="rId14" imgW="3850931" imgH="2753378" progId="Prism8.Document">
                  <p:embed/>
                </p:oleObj>
              </mc:Choice>
              <mc:Fallback>
                <p:oleObj name="Prism 8" r:id="rId14" imgW="3850931" imgH="2753378" progId="Prism8.Document">
                  <p:embed/>
                  <p:pic>
                    <p:nvPicPr>
                      <p:cNvPr id="22" name="Object 21"/>
                      <p:cNvPicPr/>
                      <p:nvPr/>
                    </p:nvPicPr>
                    <p:blipFill>
                      <a:blip r:embed="rId15"/>
                      <a:stretch>
                        <a:fillRect/>
                      </a:stretch>
                    </p:blipFill>
                    <p:spPr>
                      <a:xfrm>
                        <a:off x="3716728" y="4506093"/>
                        <a:ext cx="2451823" cy="1752456"/>
                      </a:xfrm>
                      <a:prstGeom prst="rect">
                        <a:avLst/>
                      </a:prstGeom>
                    </p:spPr>
                  </p:pic>
                </p:oleObj>
              </mc:Fallback>
            </mc:AlternateContent>
          </a:graphicData>
        </a:graphic>
      </p:graphicFrame>
      <p:sp>
        <p:nvSpPr>
          <p:cNvPr id="102" name="TextBox 101">
            <a:extLst>
              <a:ext uri="{FF2B5EF4-FFF2-40B4-BE49-F238E27FC236}">
                <a16:creationId xmlns:a16="http://schemas.microsoft.com/office/drawing/2014/main" id="{15226BB2-5D77-DF46-ACB8-9D14AF61352C}"/>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3</a:t>
            </a:r>
          </a:p>
        </p:txBody>
      </p:sp>
    </p:spTree>
    <p:extLst>
      <p:ext uri="{BB962C8B-B14F-4D97-AF65-F5344CB8AC3E}">
        <p14:creationId xmlns:p14="http://schemas.microsoft.com/office/powerpoint/2010/main" val="4255994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0B6A381E-5C74-D946-ACA2-FD00BE6C70E2}"/>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4</a:t>
            </a:r>
          </a:p>
        </p:txBody>
      </p:sp>
      <p:pic>
        <p:nvPicPr>
          <p:cNvPr id="3" name="Picture 2">
            <a:extLst>
              <a:ext uri="{FF2B5EF4-FFF2-40B4-BE49-F238E27FC236}">
                <a16:creationId xmlns:a16="http://schemas.microsoft.com/office/drawing/2014/main" id="{D36A71DE-14E6-5D4D-AA7F-B8E8F74C5606}"/>
              </a:ext>
            </a:extLst>
          </p:cNvPr>
          <p:cNvPicPr>
            <a:picLocks noChangeAspect="1"/>
          </p:cNvPicPr>
          <p:nvPr/>
        </p:nvPicPr>
        <p:blipFill>
          <a:blip r:embed="rId3"/>
          <a:stretch>
            <a:fillRect/>
          </a:stretch>
        </p:blipFill>
        <p:spPr>
          <a:xfrm>
            <a:off x="3626493" y="3819731"/>
            <a:ext cx="1613461" cy="2133165"/>
          </a:xfrm>
          <a:prstGeom prst="rect">
            <a:avLst/>
          </a:prstGeom>
        </p:spPr>
      </p:pic>
      <p:sp>
        <p:nvSpPr>
          <p:cNvPr id="190" name="TextBox 189">
            <a:extLst>
              <a:ext uri="{FF2B5EF4-FFF2-40B4-BE49-F238E27FC236}">
                <a16:creationId xmlns:a16="http://schemas.microsoft.com/office/drawing/2014/main" id="{83B1E2C1-54E9-F14F-B60C-D618C53E224B}"/>
              </a:ext>
            </a:extLst>
          </p:cNvPr>
          <p:cNvSpPr txBox="1"/>
          <p:nvPr/>
        </p:nvSpPr>
        <p:spPr>
          <a:xfrm>
            <a:off x="1270469" y="3788455"/>
            <a:ext cx="2382383" cy="2141292"/>
          </a:xfrm>
          <a:prstGeom prst="rect">
            <a:avLst/>
          </a:prstGeom>
          <a:noFill/>
        </p:spPr>
        <p:txBody>
          <a:bodyPr wrap="none" rtlCol="0">
            <a:spAutoFit/>
          </a:bodyPr>
          <a:lstStyle/>
          <a:p>
            <a:pPr algn="r">
              <a:lnSpc>
                <a:spcPct val="150000"/>
              </a:lnSpc>
            </a:pPr>
            <a:r>
              <a:rPr lang="en-US" sz="1000" b="1" dirty="0">
                <a:latin typeface="Arial" panose="020B0604020202020204" pitchFamily="34" charset="0"/>
                <a:cs typeface="Arial" panose="020B0604020202020204" pitchFamily="34" charset="0"/>
              </a:rPr>
              <a:t>vasculature development</a:t>
            </a:r>
          </a:p>
          <a:p>
            <a:pPr algn="r">
              <a:lnSpc>
                <a:spcPct val="150000"/>
              </a:lnSpc>
            </a:pPr>
            <a:r>
              <a:rPr lang="en-US" sz="1000" b="1" dirty="0">
                <a:latin typeface="Arial" panose="020B0604020202020204" pitchFamily="34" charset="0"/>
                <a:cs typeface="Arial" panose="020B0604020202020204" pitchFamily="34" charset="0"/>
              </a:rPr>
              <a:t>tube morphogenesis</a:t>
            </a:r>
          </a:p>
          <a:p>
            <a:pPr algn="r">
              <a:lnSpc>
                <a:spcPct val="150000"/>
              </a:lnSpc>
            </a:pPr>
            <a:r>
              <a:rPr lang="en-US" sz="1000" b="1" dirty="0">
                <a:latin typeface="Arial" panose="020B0604020202020204" pitchFamily="34" charset="0"/>
                <a:cs typeface="Arial" panose="020B0604020202020204" pitchFamily="34" charset="0"/>
              </a:rPr>
              <a:t>tube development</a:t>
            </a:r>
          </a:p>
          <a:p>
            <a:pPr algn="r">
              <a:lnSpc>
                <a:spcPct val="150000"/>
              </a:lnSpc>
            </a:pPr>
            <a:r>
              <a:rPr lang="en-US" sz="1000" b="1" dirty="0">
                <a:latin typeface="Arial" panose="020B0604020202020204" pitchFamily="34" charset="0"/>
                <a:cs typeface="Arial" panose="020B0604020202020204" pitchFamily="34" charset="0"/>
              </a:rPr>
              <a:t>regulation of locomotion</a:t>
            </a:r>
          </a:p>
          <a:p>
            <a:pPr algn="r">
              <a:lnSpc>
                <a:spcPct val="150000"/>
              </a:lnSpc>
            </a:pPr>
            <a:r>
              <a:rPr lang="en-US" sz="1000" b="1" dirty="0">
                <a:latin typeface="Arial" panose="020B0604020202020204" pitchFamily="34" charset="0"/>
                <a:cs typeface="Arial" panose="020B0604020202020204" pitchFamily="34" charset="0"/>
              </a:rPr>
              <a:t>regulation of cellular movement</a:t>
            </a:r>
          </a:p>
          <a:p>
            <a:pPr algn="r">
              <a:lnSpc>
                <a:spcPct val="150000"/>
              </a:lnSpc>
            </a:pPr>
            <a:r>
              <a:rPr lang="en-US" sz="1000" b="1" dirty="0">
                <a:latin typeface="Arial" panose="020B0604020202020204" pitchFamily="34" charset="0"/>
                <a:cs typeface="Arial" panose="020B0604020202020204" pitchFamily="34" charset="0"/>
              </a:rPr>
              <a:t>regulation of cell motility</a:t>
            </a:r>
          </a:p>
          <a:p>
            <a:pPr algn="r">
              <a:lnSpc>
                <a:spcPct val="150000"/>
              </a:lnSpc>
            </a:pPr>
            <a:r>
              <a:rPr lang="en-US" sz="1000" b="1" dirty="0">
                <a:latin typeface="Arial" panose="020B0604020202020204" pitchFamily="34" charset="0"/>
                <a:cs typeface="Arial" panose="020B0604020202020204" pitchFamily="34" charset="0"/>
              </a:rPr>
              <a:t>cardiovascular system development</a:t>
            </a:r>
          </a:p>
          <a:p>
            <a:pPr algn="r">
              <a:lnSpc>
                <a:spcPct val="150000"/>
              </a:lnSpc>
            </a:pPr>
            <a:r>
              <a:rPr lang="en-US" sz="1000" b="1" dirty="0">
                <a:latin typeface="Arial" panose="020B0604020202020204" pitchFamily="34" charset="0"/>
                <a:cs typeface="Arial" panose="020B0604020202020204" pitchFamily="34" charset="0"/>
              </a:rPr>
              <a:t>blood vessel morphogenesis</a:t>
            </a:r>
          </a:p>
          <a:p>
            <a:pPr algn="r">
              <a:lnSpc>
                <a:spcPct val="150000"/>
              </a:lnSpc>
            </a:pPr>
            <a:r>
              <a:rPr lang="en-US" sz="1000" b="1" dirty="0">
                <a:latin typeface="Arial" panose="020B0604020202020204" pitchFamily="34" charset="0"/>
                <a:cs typeface="Arial" panose="020B0604020202020204" pitchFamily="34" charset="0"/>
              </a:rPr>
              <a:t>blood vessel development</a:t>
            </a:r>
          </a:p>
        </p:txBody>
      </p:sp>
      <p:sp>
        <p:nvSpPr>
          <p:cNvPr id="202" name="TextBox 201">
            <a:extLst>
              <a:ext uri="{FF2B5EF4-FFF2-40B4-BE49-F238E27FC236}">
                <a16:creationId xmlns:a16="http://schemas.microsoft.com/office/drawing/2014/main" id="{CB7A1BD0-0051-554F-A089-5BEAA14B3737}"/>
              </a:ext>
            </a:extLst>
          </p:cNvPr>
          <p:cNvSpPr txBox="1"/>
          <p:nvPr/>
        </p:nvSpPr>
        <p:spPr>
          <a:xfrm>
            <a:off x="3540916" y="5915102"/>
            <a:ext cx="360996"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9.0</a:t>
            </a:r>
          </a:p>
        </p:txBody>
      </p:sp>
      <p:sp>
        <p:nvSpPr>
          <p:cNvPr id="204" name="TextBox 203">
            <a:extLst>
              <a:ext uri="{FF2B5EF4-FFF2-40B4-BE49-F238E27FC236}">
                <a16:creationId xmlns:a16="http://schemas.microsoft.com/office/drawing/2014/main" id="{99B23134-11B3-3240-9A3C-C328336FFE65}"/>
              </a:ext>
            </a:extLst>
          </p:cNvPr>
          <p:cNvSpPr txBox="1"/>
          <p:nvPr/>
        </p:nvSpPr>
        <p:spPr>
          <a:xfrm>
            <a:off x="3942879" y="5911928"/>
            <a:ext cx="43152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10.0</a:t>
            </a:r>
          </a:p>
        </p:txBody>
      </p:sp>
      <p:sp>
        <p:nvSpPr>
          <p:cNvPr id="206" name="TextBox 205">
            <a:extLst>
              <a:ext uri="{FF2B5EF4-FFF2-40B4-BE49-F238E27FC236}">
                <a16:creationId xmlns:a16="http://schemas.microsoft.com/office/drawing/2014/main" id="{1FDB87C3-11B1-7A4B-942C-3B140A7BF619}"/>
              </a:ext>
            </a:extLst>
          </p:cNvPr>
          <p:cNvSpPr txBox="1"/>
          <p:nvPr/>
        </p:nvSpPr>
        <p:spPr>
          <a:xfrm>
            <a:off x="4444492" y="5911928"/>
            <a:ext cx="43152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11.0</a:t>
            </a:r>
          </a:p>
        </p:txBody>
      </p:sp>
      <p:sp>
        <p:nvSpPr>
          <p:cNvPr id="207" name="TextBox 206">
            <a:extLst>
              <a:ext uri="{FF2B5EF4-FFF2-40B4-BE49-F238E27FC236}">
                <a16:creationId xmlns:a16="http://schemas.microsoft.com/office/drawing/2014/main" id="{AFF5540C-C277-5C4F-9DF3-A93D45B45AFD}"/>
              </a:ext>
            </a:extLst>
          </p:cNvPr>
          <p:cNvSpPr txBox="1"/>
          <p:nvPr/>
        </p:nvSpPr>
        <p:spPr>
          <a:xfrm>
            <a:off x="4726694" y="5911718"/>
            <a:ext cx="662362"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Hits (%)</a:t>
            </a:r>
          </a:p>
        </p:txBody>
      </p:sp>
      <p:sp>
        <p:nvSpPr>
          <p:cNvPr id="208" name="TextBox 207">
            <a:extLst>
              <a:ext uri="{FF2B5EF4-FFF2-40B4-BE49-F238E27FC236}">
                <a16:creationId xmlns:a16="http://schemas.microsoft.com/office/drawing/2014/main" id="{74E8F623-D3FC-DA4C-9F02-383DC2D29071}"/>
              </a:ext>
            </a:extLst>
          </p:cNvPr>
          <p:cNvSpPr txBox="1"/>
          <p:nvPr/>
        </p:nvSpPr>
        <p:spPr>
          <a:xfrm>
            <a:off x="566365" y="3562097"/>
            <a:ext cx="25519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e</a:t>
            </a:r>
          </a:p>
        </p:txBody>
      </p:sp>
      <p:sp>
        <p:nvSpPr>
          <p:cNvPr id="209" name="TextBox 208">
            <a:extLst>
              <a:ext uri="{FF2B5EF4-FFF2-40B4-BE49-F238E27FC236}">
                <a16:creationId xmlns:a16="http://schemas.microsoft.com/office/drawing/2014/main" id="{59726BC1-C82F-8248-A6EF-D0702B7D8CC0}"/>
              </a:ext>
            </a:extLst>
          </p:cNvPr>
          <p:cNvSpPr txBox="1"/>
          <p:nvPr/>
        </p:nvSpPr>
        <p:spPr>
          <a:xfrm>
            <a:off x="1853224" y="3592875"/>
            <a:ext cx="378821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Genes commonly up-regulated in Flk1</a:t>
            </a:r>
            <a:r>
              <a:rPr lang="en-US" sz="1000" b="1" baseline="30000" dirty="0">
                <a:latin typeface="Arial" panose="020B0604020202020204" pitchFamily="34" charset="0"/>
                <a:cs typeface="Arial" panose="020B0604020202020204" pitchFamily="34" charset="0"/>
              </a:rPr>
              <a:t>+</a:t>
            </a:r>
            <a:r>
              <a:rPr lang="en-US" sz="1000" b="1" dirty="0">
                <a:latin typeface="Arial" panose="020B0604020202020204" pitchFamily="34" charset="0"/>
                <a:cs typeface="Arial" panose="020B0604020202020204" pitchFamily="34" charset="0"/>
              </a:rPr>
              <a:t> cells in MEF and EB</a:t>
            </a:r>
          </a:p>
        </p:txBody>
      </p:sp>
      <p:pic>
        <p:nvPicPr>
          <p:cNvPr id="5" name="Picture 4">
            <a:extLst>
              <a:ext uri="{FF2B5EF4-FFF2-40B4-BE49-F238E27FC236}">
                <a16:creationId xmlns:a16="http://schemas.microsoft.com/office/drawing/2014/main" id="{CBF784E2-1B87-AB4B-ADD9-D11C2A03B570}"/>
              </a:ext>
            </a:extLst>
          </p:cNvPr>
          <p:cNvPicPr>
            <a:picLocks noChangeAspect="1"/>
          </p:cNvPicPr>
          <p:nvPr/>
        </p:nvPicPr>
        <p:blipFill>
          <a:blip r:embed="rId4"/>
          <a:stretch>
            <a:fillRect/>
          </a:stretch>
        </p:blipFill>
        <p:spPr>
          <a:xfrm>
            <a:off x="3626493" y="6418214"/>
            <a:ext cx="1840283" cy="2440796"/>
          </a:xfrm>
          <a:prstGeom prst="rect">
            <a:avLst/>
          </a:prstGeom>
        </p:spPr>
      </p:pic>
      <p:sp>
        <p:nvSpPr>
          <p:cNvPr id="210" name="TextBox 209">
            <a:extLst>
              <a:ext uri="{FF2B5EF4-FFF2-40B4-BE49-F238E27FC236}">
                <a16:creationId xmlns:a16="http://schemas.microsoft.com/office/drawing/2014/main" id="{3FAAD07B-B4E6-094A-8D7C-DA6F7464FEF4}"/>
              </a:ext>
            </a:extLst>
          </p:cNvPr>
          <p:cNvSpPr txBox="1"/>
          <p:nvPr/>
        </p:nvSpPr>
        <p:spPr>
          <a:xfrm>
            <a:off x="1124532" y="6418214"/>
            <a:ext cx="2528320" cy="2602957"/>
          </a:xfrm>
          <a:prstGeom prst="rect">
            <a:avLst/>
          </a:prstGeom>
          <a:noFill/>
        </p:spPr>
        <p:txBody>
          <a:bodyPr wrap="none" rtlCol="0">
            <a:spAutoFit/>
          </a:bodyPr>
          <a:lstStyle/>
          <a:p>
            <a:pPr algn="r">
              <a:lnSpc>
                <a:spcPct val="150000"/>
              </a:lnSpc>
            </a:pPr>
            <a:r>
              <a:rPr lang="en-US" sz="1000" b="1" dirty="0">
                <a:latin typeface="Arial" panose="020B0604020202020204" pitchFamily="34" charset="0"/>
                <a:cs typeface="Arial" panose="020B0604020202020204" pitchFamily="34" charset="0"/>
              </a:rPr>
              <a:t>translation</a:t>
            </a:r>
          </a:p>
          <a:p>
            <a:pPr algn="r">
              <a:lnSpc>
                <a:spcPct val="150000"/>
              </a:lnSpc>
            </a:pPr>
            <a:r>
              <a:rPr lang="en-US" sz="1000" b="1" dirty="0">
                <a:latin typeface="Arial" panose="020B0604020202020204" pitchFamily="34" charset="0"/>
                <a:cs typeface="Arial" panose="020B0604020202020204" pitchFamily="34" charset="0"/>
              </a:rPr>
              <a:t>rRNA processing</a:t>
            </a:r>
          </a:p>
          <a:p>
            <a:pPr algn="r">
              <a:lnSpc>
                <a:spcPct val="150000"/>
              </a:lnSpc>
            </a:pPr>
            <a:r>
              <a:rPr lang="en-US" sz="1000" b="1" dirty="0">
                <a:latin typeface="Arial" panose="020B0604020202020204" pitchFamily="34" charset="0"/>
                <a:cs typeface="Arial" panose="020B0604020202020204" pitchFamily="34" charset="0"/>
              </a:rPr>
              <a:t>rRNA metabolic process</a:t>
            </a:r>
          </a:p>
          <a:p>
            <a:pPr algn="r">
              <a:lnSpc>
                <a:spcPct val="150000"/>
              </a:lnSpc>
            </a:pPr>
            <a:r>
              <a:rPr lang="en-US" sz="1000" b="1" dirty="0">
                <a:latin typeface="Arial" panose="020B0604020202020204" pitchFamily="34" charset="0"/>
                <a:cs typeface="Arial" panose="020B0604020202020204" pitchFamily="34" charset="0"/>
              </a:rPr>
              <a:t>RNA processing</a:t>
            </a:r>
          </a:p>
          <a:p>
            <a:pPr algn="r">
              <a:lnSpc>
                <a:spcPct val="150000"/>
              </a:lnSpc>
            </a:pPr>
            <a:r>
              <a:rPr lang="en-US" sz="1000" b="1" dirty="0">
                <a:latin typeface="Arial" panose="020B0604020202020204" pitchFamily="34" charset="0"/>
                <a:cs typeface="Arial" panose="020B0604020202020204" pitchFamily="34" charset="0"/>
              </a:rPr>
              <a:t>ribosome biogenesis</a:t>
            </a:r>
          </a:p>
          <a:p>
            <a:pPr algn="r">
              <a:lnSpc>
                <a:spcPct val="150000"/>
              </a:lnSpc>
            </a:pPr>
            <a:r>
              <a:rPr lang="en-US" sz="1000" b="1" dirty="0">
                <a:latin typeface="Arial" panose="020B0604020202020204" pitchFamily="34" charset="0"/>
                <a:cs typeface="Arial" panose="020B0604020202020204" pitchFamily="34" charset="0"/>
              </a:rPr>
              <a:t>ribonucleoprotein complex biogenesis</a:t>
            </a:r>
          </a:p>
          <a:p>
            <a:pPr algn="r">
              <a:lnSpc>
                <a:spcPct val="150000"/>
              </a:lnSpc>
            </a:pPr>
            <a:r>
              <a:rPr lang="en-US" sz="1000" b="1" dirty="0">
                <a:latin typeface="Arial" panose="020B0604020202020204" pitchFamily="34" charset="0"/>
                <a:cs typeface="Arial" panose="020B0604020202020204" pitchFamily="34" charset="0"/>
              </a:rPr>
              <a:t>ncRNA processing</a:t>
            </a:r>
          </a:p>
          <a:p>
            <a:pPr algn="r">
              <a:lnSpc>
                <a:spcPct val="150000"/>
              </a:lnSpc>
            </a:pPr>
            <a:r>
              <a:rPr lang="en-US" sz="1000" b="1" dirty="0">
                <a:latin typeface="Arial" panose="020B0604020202020204" pitchFamily="34" charset="0"/>
                <a:cs typeface="Arial" panose="020B0604020202020204" pitchFamily="34" charset="0"/>
              </a:rPr>
              <a:t>ncRNA metabolic process</a:t>
            </a:r>
          </a:p>
          <a:p>
            <a:pPr algn="r">
              <a:lnSpc>
                <a:spcPct val="150000"/>
              </a:lnSpc>
            </a:pPr>
            <a:r>
              <a:rPr lang="en-US" sz="1000" b="1" dirty="0">
                <a:latin typeface="Arial" panose="020B0604020202020204" pitchFamily="34" charset="0"/>
                <a:cs typeface="Arial" panose="020B0604020202020204" pitchFamily="34" charset="0"/>
              </a:rPr>
              <a:t>mRNA processing</a:t>
            </a:r>
          </a:p>
          <a:p>
            <a:pPr algn="r">
              <a:lnSpc>
                <a:spcPct val="150000"/>
              </a:lnSpc>
            </a:pPr>
            <a:r>
              <a:rPr lang="en-US" sz="1000" b="1" dirty="0">
                <a:latin typeface="Arial" panose="020B0604020202020204" pitchFamily="34" charset="0"/>
                <a:cs typeface="Arial" panose="020B0604020202020204" pitchFamily="34" charset="0"/>
              </a:rPr>
              <a:t>mRNA metabolic process</a:t>
            </a:r>
          </a:p>
          <a:p>
            <a:pPr algn="r">
              <a:lnSpc>
                <a:spcPct val="150000"/>
              </a:lnSpc>
            </a:pPr>
            <a:endParaRPr lang="en-US" sz="1000" b="1" dirty="0">
              <a:latin typeface="Arial" panose="020B0604020202020204" pitchFamily="34" charset="0"/>
              <a:cs typeface="Arial" panose="020B0604020202020204" pitchFamily="34" charset="0"/>
            </a:endParaRPr>
          </a:p>
        </p:txBody>
      </p:sp>
      <p:sp>
        <p:nvSpPr>
          <p:cNvPr id="211" name="TextBox 210">
            <a:extLst>
              <a:ext uri="{FF2B5EF4-FFF2-40B4-BE49-F238E27FC236}">
                <a16:creationId xmlns:a16="http://schemas.microsoft.com/office/drawing/2014/main" id="{59BC0378-ECD5-064B-BBAC-043D344FC45B}"/>
              </a:ext>
            </a:extLst>
          </p:cNvPr>
          <p:cNvSpPr txBox="1"/>
          <p:nvPr/>
        </p:nvSpPr>
        <p:spPr>
          <a:xfrm>
            <a:off x="3503087" y="8826393"/>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25</a:t>
            </a:r>
          </a:p>
        </p:txBody>
      </p:sp>
      <p:sp>
        <p:nvSpPr>
          <p:cNvPr id="212" name="TextBox 211">
            <a:extLst>
              <a:ext uri="{FF2B5EF4-FFF2-40B4-BE49-F238E27FC236}">
                <a16:creationId xmlns:a16="http://schemas.microsoft.com/office/drawing/2014/main" id="{EFA4CD6F-A2AC-454A-B6EE-C55AD90ED51B}"/>
              </a:ext>
            </a:extLst>
          </p:cNvPr>
          <p:cNvSpPr txBox="1"/>
          <p:nvPr/>
        </p:nvSpPr>
        <p:spPr>
          <a:xfrm>
            <a:off x="4064117" y="8825517"/>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35</a:t>
            </a:r>
          </a:p>
        </p:txBody>
      </p:sp>
      <p:sp>
        <p:nvSpPr>
          <p:cNvPr id="213" name="TextBox 212">
            <a:extLst>
              <a:ext uri="{FF2B5EF4-FFF2-40B4-BE49-F238E27FC236}">
                <a16:creationId xmlns:a16="http://schemas.microsoft.com/office/drawing/2014/main" id="{D5D995C7-B9D0-2945-A2E0-0EEDEF0F6310}"/>
              </a:ext>
            </a:extLst>
          </p:cNvPr>
          <p:cNvSpPr txBox="1"/>
          <p:nvPr/>
        </p:nvSpPr>
        <p:spPr>
          <a:xfrm>
            <a:off x="4616727" y="8825518"/>
            <a:ext cx="325731"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45</a:t>
            </a:r>
          </a:p>
        </p:txBody>
      </p:sp>
      <p:sp>
        <p:nvSpPr>
          <p:cNvPr id="214" name="TextBox 213">
            <a:extLst>
              <a:ext uri="{FF2B5EF4-FFF2-40B4-BE49-F238E27FC236}">
                <a16:creationId xmlns:a16="http://schemas.microsoft.com/office/drawing/2014/main" id="{10B96F70-1587-E243-88F5-596A41A67ECC}"/>
              </a:ext>
            </a:extLst>
          </p:cNvPr>
          <p:cNvSpPr txBox="1"/>
          <p:nvPr/>
        </p:nvSpPr>
        <p:spPr>
          <a:xfrm>
            <a:off x="4876020" y="8833120"/>
            <a:ext cx="662362"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Hits (%)</a:t>
            </a:r>
          </a:p>
        </p:txBody>
      </p:sp>
      <p:sp>
        <p:nvSpPr>
          <p:cNvPr id="215" name="TextBox 214">
            <a:extLst>
              <a:ext uri="{FF2B5EF4-FFF2-40B4-BE49-F238E27FC236}">
                <a16:creationId xmlns:a16="http://schemas.microsoft.com/office/drawing/2014/main" id="{B9C23950-4DA6-6546-A8C0-D42538D70EF8}"/>
              </a:ext>
            </a:extLst>
          </p:cNvPr>
          <p:cNvSpPr txBox="1"/>
          <p:nvPr/>
        </p:nvSpPr>
        <p:spPr>
          <a:xfrm>
            <a:off x="1670525" y="6195142"/>
            <a:ext cx="3975768"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Genes commonly down-regulated in Flk1</a:t>
            </a:r>
            <a:r>
              <a:rPr lang="en-US" sz="1000" b="1" baseline="30000" dirty="0">
                <a:latin typeface="Arial" panose="020B0604020202020204" pitchFamily="34" charset="0"/>
                <a:cs typeface="Arial" panose="020B0604020202020204" pitchFamily="34" charset="0"/>
              </a:rPr>
              <a:t>+</a:t>
            </a:r>
            <a:r>
              <a:rPr lang="en-US" sz="1000" b="1" dirty="0">
                <a:latin typeface="Arial" panose="020B0604020202020204" pitchFamily="34" charset="0"/>
                <a:cs typeface="Arial" panose="020B0604020202020204" pitchFamily="34" charset="0"/>
              </a:rPr>
              <a:t> cells in MEF and EB</a:t>
            </a:r>
          </a:p>
        </p:txBody>
      </p:sp>
      <p:sp>
        <p:nvSpPr>
          <p:cNvPr id="216" name="TextBox 215">
            <a:extLst>
              <a:ext uri="{FF2B5EF4-FFF2-40B4-BE49-F238E27FC236}">
                <a16:creationId xmlns:a16="http://schemas.microsoft.com/office/drawing/2014/main" id="{0EAB67AC-E161-5149-99D1-BBBF344A87BC}"/>
              </a:ext>
            </a:extLst>
          </p:cNvPr>
          <p:cNvSpPr txBox="1"/>
          <p:nvPr/>
        </p:nvSpPr>
        <p:spPr>
          <a:xfrm>
            <a:off x="593616" y="6179752"/>
            <a:ext cx="227947" cy="246221"/>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f</a:t>
            </a:r>
          </a:p>
        </p:txBody>
      </p:sp>
      <p:sp>
        <p:nvSpPr>
          <p:cNvPr id="217" name="TextBox 216">
            <a:extLst>
              <a:ext uri="{FF2B5EF4-FFF2-40B4-BE49-F238E27FC236}">
                <a16:creationId xmlns:a16="http://schemas.microsoft.com/office/drawing/2014/main" id="{47F069C7-5A34-3A43-8189-C181FD9FFFDE}"/>
              </a:ext>
            </a:extLst>
          </p:cNvPr>
          <p:cNvSpPr txBox="1"/>
          <p:nvPr/>
        </p:nvSpPr>
        <p:spPr>
          <a:xfrm>
            <a:off x="4452409" y="479297"/>
            <a:ext cx="279244"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d</a:t>
            </a:r>
          </a:p>
        </p:txBody>
      </p:sp>
      <p:sp>
        <p:nvSpPr>
          <p:cNvPr id="282" name="Oval 281">
            <a:extLst>
              <a:ext uri="{FF2B5EF4-FFF2-40B4-BE49-F238E27FC236}">
                <a16:creationId xmlns:a16="http://schemas.microsoft.com/office/drawing/2014/main" id="{346FE5D8-CD9D-D44E-9EB5-F4771BFF6648}"/>
              </a:ext>
            </a:extLst>
          </p:cNvPr>
          <p:cNvSpPr/>
          <p:nvPr/>
        </p:nvSpPr>
        <p:spPr>
          <a:xfrm>
            <a:off x="740006" y="741040"/>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a:extLst>
              <a:ext uri="{FF2B5EF4-FFF2-40B4-BE49-F238E27FC236}">
                <a16:creationId xmlns:a16="http://schemas.microsoft.com/office/drawing/2014/main" id="{87D5F8E0-1D80-3B49-BA09-1AABF91BDE7C}"/>
              </a:ext>
            </a:extLst>
          </p:cNvPr>
          <p:cNvSpPr/>
          <p:nvPr/>
        </p:nvSpPr>
        <p:spPr>
          <a:xfrm>
            <a:off x="1216716" y="747685"/>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a:extLst>
              <a:ext uri="{FF2B5EF4-FFF2-40B4-BE49-F238E27FC236}">
                <a16:creationId xmlns:a16="http://schemas.microsoft.com/office/drawing/2014/main" id="{12C4F4D9-DAE2-1641-B1F0-3AED62209BE0}"/>
              </a:ext>
            </a:extLst>
          </p:cNvPr>
          <p:cNvSpPr/>
          <p:nvPr/>
        </p:nvSpPr>
        <p:spPr>
          <a:xfrm>
            <a:off x="550307" y="1481809"/>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285" name="Rectangle 284">
            <a:extLst>
              <a:ext uri="{FF2B5EF4-FFF2-40B4-BE49-F238E27FC236}">
                <a16:creationId xmlns:a16="http://schemas.microsoft.com/office/drawing/2014/main" id="{E0D8407D-1712-B24D-9232-3FD662C02394}"/>
              </a:ext>
            </a:extLst>
          </p:cNvPr>
          <p:cNvSpPr/>
          <p:nvPr/>
        </p:nvSpPr>
        <p:spPr>
          <a:xfrm>
            <a:off x="1840940" y="1487139"/>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286" name="Rectangle 285">
            <a:extLst>
              <a:ext uri="{FF2B5EF4-FFF2-40B4-BE49-F238E27FC236}">
                <a16:creationId xmlns:a16="http://schemas.microsoft.com/office/drawing/2014/main" id="{F7F5BFB5-2CD7-5F4F-A9B7-162C12B27969}"/>
              </a:ext>
            </a:extLst>
          </p:cNvPr>
          <p:cNvSpPr/>
          <p:nvPr/>
        </p:nvSpPr>
        <p:spPr>
          <a:xfrm>
            <a:off x="1184380" y="1064380"/>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554</a:t>
            </a:r>
          </a:p>
        </p:txBody>
      </p:sp>
      <p:sp>
        <p:nvSpPr>
          <p:cNvPr id="287" name="Rectangle 286">
            <a:extLst>
              <a:ext uri="{FF2B5EF4-FFF2-40B4-BE49-F238E27FC236}">
                <a16:creationId xmlns:a16="http://schemas.microsoft.com/office/drawing/2014/main" id="{2B8AE032-E683-F34C-BE1A-25C3946BBBC7}"/>
              </a:ext>
            </a:extLst>
          </p:cNvPr>
          <p:cNvSpPr/>
          <p:nvPr/>
        </p:nvSpPr>
        <p:spPr>
          <a:xfrm>
            <a:off x="692392" y="1064380"/>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1,770</a:t>
            </a:r>
          </a:p>
        </p:txBody>
      </p:sp>
      <p:sp>
        <p:nvSpPr>
          <p:cNvPr id="288" name="Rectangle 287">
            <a:extLst>
              <a:ext uri="{FF2B5EF4-FFF2-40B4-BE49-F238E27FC236}">
                <a16:creationId xmlns:a16="http://schemas.microsoft.com/office/drawing/2014/main" id="{FED20241-4BAF-EE4F-9F90-2AF565D9FD1E}"/>
              </a:ext>
            </a:extLst>
          </p:cNvPr>
          <p:cNvSpPr/>
          <p:nvPr/>
        </p:nvSpPr>
        <p:spPr>
          <a:xfrm>
            <a:off x="1644703" y="1064380"/>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1,342</a:t>
            </a:r>
          </a:p>
        </p:txBody>
      </p:sp>
      <p:sp>
        <p:nvSpPr>
          <p:cNvPr id="289" name="Rectangle 288">
            <a:extLst>
              <a:ext uri="{FF2B5EF4-FFF2-40B4-BE49-F238E27FC236}">
                <a16:creationId xmlns:a16="http://schemas.microsoft.com/office/drawing/2014/main" id="{5685E1E9-94F7-0D44-9B8D-8C4BB90AA554}"/>
              </a:ext>
            </a:extLst>
          </p:cNvPr>
          <p:cNvSpPr/>
          <p:nvPr/>
        </p:nvSpPr>
        <p:spPr>
          <a:xfrm>
            <a:off x="582466" y="507099"/>
            <a:ext cx="1793586"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genes</a:t>
            </a:r>
          </a:p>
        </p:txBody>
      </p:sp>
      <p:sp>
        <p:nvSpPr>
          <p:cNvPr id="290" name="TextBox 289">
            <a:extLst>
              <a:ext uri="{FF2B5EF4-FFF2-40B4-BE49-F238E27FC236}">
                <a16:creationId xmlns:a16="http://schemas.microsoft.com/office/drawing/2014/main" id="{1797F557-5733-6A4C-9621-521B12A90B4C}"/>
              </a:ext>
            </a:extLst>
          </p:cNvPr>
          <p:cNvSpPr txBox="1"/>
          <p:nvPr/>
        </p:nvSpPr>
        <p:spPr>
          <a:xfrm>
            <a:off x="311056" y="507099"/>
            <a:ext cx="316324" cy="246221"/>
          </a:xfrm>
          <a:prstGeom prst="rect">
            <a:avLst/>
          </a:prstGeom>
          <a:noFill/>
          <a:ln>
            <a:noFill/>
          </a:ln>
        </p:spPr>
        <p:txBody>
          <a:bodyPr wrap="square" rtlCol="0">
            <a:spAutoFit/>
          </a:bodyPr>
          <a:lstStyle/>
          <a:p>
            <a:pPr algn="ctr"/>
            <a:r>
              <a:rPr lang="en-US" sz="1000" b="1" dirty="0">
                <a:latin typeface="Arial"/>
                <a:cs typeface="Arial"/>
              </a:rPr>
              <a:t>a</a:t>
            </a:r>
          </a:p>
        </p:txBody>
      </p:sp>
      <p:sp>
        <p:nvSpPr>
          <p:cNvPr id="291" name="Oval 290">
            <a:extLst>
              <a:ext uri="{FF2B5EF4-FFF2-40B4-BE49-F238E27FC236}">
                <a16:creationId xmlns:a16="http://schemas.microsoft.com/office/drawing/2014/main" id="{30B1E233-C3CF-424A-B5D1-844ECB88BAB8}"/>
              </a:ext>
            </a:extLst>
          </p:cNvPr>
          <p:cNvSpPr/>
          <p:nvPr/>
        </p:nvSpPr>
        <p:spPr>
          <a:xfrm>
            <a:off x="740006" y="2193408"/>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9410A006-C800-D140-8627-96E163A0E067}"/>
              </a:ext>
            </a:extLst>
          </p:cNvPr>
          <p:cNvSpPr/>
          <p:nvPr/>
        </p:nvSpPr>
        <p:spPr>
          <a:xfrm>
            <a:off x="1216716" y="2200053"/>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Rectangle 292">
            <a:extLst>
              <a:ext uri="{FF2B5EF4-FFF2-40B4-BE49-F238E27FC236}">
                <a16:creationId xmlns:a16="http://schemas.microsoft.com/office/drawing/2014/main" id="{7BB27521-E741-F649-B941-64E009DF304D}"/>
              </a:ext>
            </a:extLst>
          </p:cNvPr>
          <p:cNvSpPr/>
          <p:nvPr/>
        </p:nvSpPr>
        <p:spPr>
          <a:xfrm>
            <a:off x="1184380" y="2516748"/>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1,507</a:t>
            </a:r>
          </a:p>
        </p:txBody>
      </p:sp>
      <p:sp>
        <p:nvSpPr>
          <p:cNvPr id="294" name="Rectangle 293">
            <a:extLst>
              <a:ext uri="{FF2B5EF4-FFF2-40B4-BE49-F238E27FC236}">
                <a16:creationId xmlns:a16="http://schemas.microsoft.com/office/drawing/2014/main" id="{BC325CAB-DD81-AE45-A252-FFF330A16FCE}"/>
              </a:ext>
            </a:extLst>
          </p:cNvPr>
          <p:cNvSpPr/>
          <p:nvPr/>
        </p:nvSpPr>
        <p:spPr>
          <a:xfrm>
            <a:off x="692392" y="2516748"/>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821</a:t>
            </a:r>
          </a:p>
        </p:txBody>
      </p:sp>
      <p:sp>
        <p:nvSpPr>
          <p:cNvPr id="295" name="Rectangle 294">
            <a:extLst>
              <a:ext uri="{FF2B5EF4-FFF2-40B4-BE49-F238E27FC236}">
                <a16:creationId xmlns:a16="http://schemas.microsoft.com/office/drawing/2014/main" id="{F0718E55-80FA-CA47-B51C-C66D34408FB8}"/>
              </a:ext>
            </a:extLst>
          </p:cNvPr>
          <p:cNvSpPr/>
          <p:nvPr/>
        </p:nvSpPr>
        <p:spPr>
          <a:xfrm>
            <a:off x="1644703" y="2516748"/>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4,882</a:t>
            </a:r>
          </a:p>
        </p:txBody>
      </p:sp>
      <p:sp>
        <p:nvSpPr>
          <p:cNvPr id="296" name="TextBox 295">
            <a:extLst>
              <a:ext uri="{FF2B5EF4-FFF2-40B4-BE49-F238E27FC236}">
                <a16:creationId xmlns:a16="http://schemas.microsoft.com/office/drawing/2014/main" id="{C8AA192F-CE3A-A74F-A88F-70018C59B4FD}"/>
              </a:ext>
            </a:extLst>
          </p:cNvPr>
          <p:cNvSpPr txBox="1"/>
          <p:nvPr/>
        </p:nvSpPr>
        <p:spPr>
          <a:xfrm>
            <a:off x="316431" y="1956953"/>
            <a:ext cx="316324" cy="246221"/>
          </a:xfrm>
          <a:prstGeom prst="rect">
            <a:avLst/>
          </a:prstGeom>
          <a:noFill/>
          <a:ln>
            <a:noFill/>
          </a:ln>
        </p:spPr>
        <p:txBody>
          <a:bodyPr wrap="square" rtlCol="0">
            <a:spAutoFit/>
          </a:bodyPr>
          <a:lstStyle/>
          <a:p>
            <a:pPr algn="ctr"/>
            <a:r>
              <a:rPr lang="en-US" sz="1000" b="1" dirty="0">
                <a:latin typeface="Arial"/>
                <a:cs typeface="Arial"/>
              </a:rPr>
              <a:t>b</a:t>
            </a:r>
          </a:p>
        </p:txBody>
      </p:sp>
      <p:sp>
        <p:nvSpPr>
          <p:cNvPr id="297" name="Rectangle 296">
            <a:extLst>
              <a:ext uri="{FF2B5EF4-FFF2-40B4-BE49-F238E27FC236}">
                <a16:creationId xmlns:a16="http://schemas.microsoft.com/office/drawing/2014/main" id="{3E87B2FE-27FB-F84A-8ED2-6CA6EF9E74B9}"/>
              </a:ext>
            </a:extLst>
          </p:cNvPr>
          <p:cNvSpPr/>
          <p:nvPr/>
        </p:nvSpPr>
        <p:spPr>
          <a:xfrm>
            <a:off x="550307" y="2964473"/>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298" name="Rectangle 297">
            <a:extLst>
              <a:ext uri="{FF2B5EF4-FFF2-40B4-BE49-F238E27FC236}">
                <a16:creationId xmlns:a16="http://schemas.microsoft.com/office/drawing/2014/main" id="{CA241493-A05E-9A4B-8A9C-D19AC1CEEE70}"/>
              </a:ext>
            </a:extLst>
          </p:cNvPr>
          <p:cNvSpPr/>
          <p:nvPr/>
        </p:nvSpPr>
        <p:spPr>
          <a:xfrm>
            <a:off x="1840940" y="2969803"/>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299" name="Rectangle 298">
            <a:extLst>
              <a:ext uri="{FF2B5EF4-FFF2-40B4-BE49-F238E27FC236}">
                <a16:creationId xmlns:a16="http://schemas.microsoft.com/office/drawing/2014/main" id="{3B0EF4C4-2E26-B44F-AA4D-847E2481107C}"/>
              </a:ext>
            </a:extLst>
          </p:cNvPr>
          <p:cNvSpPr/>
          <p:nvPr/>
        </p:nvSpPr>
        <p:spPr>
          <a:xfrm>
            <a:off x="540344" y="1953283"/>
            <a:ext cx="1793586"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genes</a:t>
            </a:r>
          </a:p>
        </p:txBody>
      </p:sp>
      <p:sp>
        <p:nvSpPr>
          <p:cNvPr id="300" name="TextBox 299">
            <a:extLst>
              <a:ext uri="{FF2B5EF4-FFF2-40B4-BE49-F238E27FC236}">
                <a16:creationId xmlns:a16="http://schemas.microsoft.com/office/drawing/2014/main" id="{1F2F08A8-77D0-CD49-86F3-D9A415D4B9CB}"/>
              </a:ext>
            </a:extLst>
          </p:cNvPr>
          <p:cNvSpPr txBox="1"/>
          <p:nvPr/>
        </p:nvSpPr>
        <p:spPr>
          <a:xfrm>
            <a:off x="2488357" y="676734"/>
            <a:ext cx="865942" cy="2400657"/>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Myct1</a:t>
            </a:r>
          </a:p>
          <a:p>
            <a:pPr algn="r"/>
            <a:r>
              <a:rPr lang="en-US" sz="1000" b="1" dirty="0">
                <a:latin typeface="Arial" panose="020B0604020202020204" pitchFamily="34" charset="0"/>
                <a:cs typeface="Arial" panose="020B0604020202020204" pitchFamily="34" charset="0"/>
              </a:rPr>
              <a:t>Sox18</a:t>
            </a:r>
          </a:p>
          <a:p>
            <a:pPr algn="r"/>
            <a:r>
              <a:rPr lang="en-US" sz="1000" b="1" dirty="0">
                <a:latin typeface="Arial" panose="020B0604020202020204" pitchFamily="34" charset="0"/>
                <a:cs typeface="Arial" panose="020B0604020202020204" pitchFamily="34" charset="0"/>
              </a:rPr>
              <a:t>Rcsd1</a:t>
            </a:r>
          </a:p>
          <a:p>
            <a:pPr algn="r"/>
            <a:r>
              <a:rPr lang="en-US" sz="1000" b="1" dirty="0">
                <a:latin typeface="Arial" panose="020B0604020202020204" pitchFamily="34" charset="0"/>
                <a:cs typeface="Arial" panose="020B0604020202020204" pitchFamily="34" charset="0"/>
              </a:rPr>
              <a:t>Igf1</a:t>
            </a:r>
          </a:p>
          <a:p>
            <a:pPr algn="r"/>
            <a:r>
              <a:rPr lang="en-US" sz="1000" b="1" dirty="0">
                <a:latin typeface="Arial" panose="020B0604020202020204" pitchFamily="34" charset="0"/>
                <a:cs typeface="Arial" panose="020B0604020202020204" pitchFamily="34" charset="0"/>
              </a:rPr>
              <a:t>Cdh5</a:t>
            </a:r>
          </a:p>
          <a:p>
            <a:pPr algn="r"/>
            <a:r>
              <a:rPr lang="en-US" sz="1000" b="1" dirty="0" err="1">
                <a:latin typeface="Arial" panose="020B0604020202020204" pitchFamily="34" charset="0"/>
                <a:cs typeface="Arial" panose="020B0604020202020204" pitchFamily="34" charset="0"/>
              </a:rPr>
              <a:t>Rhoj</a:t>
            </a:r>
            <a:endParaRPr lang="en-US" sz="1000" b="1" dirty="0">
              <a:latin typeface="Arial" panose="020B0604020202020204" pitchFamily="34" charset="0"/>
              <a:cs typeface="Arial" panose="020B0604020202020204" pitchFamily="34" charset="0"/>
            </a:endParaRPr>
          </a:p>
          <a:p>
            <a:pPr algn="r"/>
            <a:r>
              <a:rPr lang="en-US" sz="1000" b="1" dirty="0">
                <a:latin typeface="Arial" panose="020B0604020202020204" pitchFamily="34" charset="0"/>
                <a:cs typeface="Arial" panose="020B0604020202020204" pitchFamily="34" charset="0"/>
              </a:rPr>
              <a:t>Kdr</a:t>
            </a:r>
          </a:p>
          <a:p>
            <a:pPr algn="r"/>
            <a:r>
              <a:rPr lang="en-US" sz="1000" b="1" dirty="0">
                <a:latin typeface="Arial" panose="020B0604020202020204" pitchFamily="34" charset="0"/>
                <a:cs typeface="Arial" panose="020B0604020202020204" pitchFamily="34" charset="0"/>
              </a:rPr>
              <a:t>Csgalnact1</a:t>
            </a:r>
          </a:p>
          <a:p>
            <a:pPr algn="r"/>
            <a:r>
              <a:rPr lang="en-US" sz="1000" b="1" dirty="0">
                <a:latin typeface="Arial" panose="020B0604020202020204" pitchFamily="34" charset="0"/>
                <a:cs typeface="Arial" panose="020B0604020202020204" pitchFamily="34" charset="0"/>
              </a:rPr>
              <a:t>Lax1</a:t>
            </a:r>
          </a:p>
          <a:p>
            <a:pPr algn="r"/>
            <a:r>
              <a:rPr lang="en-US" sz="1000" b="1" dirty="0">
                <a:latin typeface="Arial" panose="020B0604020202020204" pitchFamily="34" charset="0"/>
                <a:cs typeface="Arial" panose="020B0604020202020204" pitchFamily="34" charset="0"/>
              </a:rPr>
              <a:t>Lmo2</a:t>
            </a:r>
          </a:p>
          <a:p>
            <a:pPr algn="r"/>
            <a:r>
              <a:rPr lang="en-US" sz="1000" b="1" dirty="0">
                <a:latin typeface="Arial" panose="020B0604020202020204" pitchFamily="34" charset="0"/>
                <a:cs typeface="Arial" panose="020B0604020202020204" pitchFamily="34" charset="0"/>
              </a:rPr>
              <a:t>Ctla2a</a:t>
            </a:r>
          </a:p>
          <a:p>
            <a:pPr algn="r"/>
            <a:r>
              <a:rPr lang="en-US" sz="1000" b="1" dirty="0">
                <a:latin typeface="Arial" panose="020B0604020202020204" pitchFamily="34" charset="0"/>
                <a:cs typeface="Arial" panose="020B0604020202020204" pitchFamily="34" charset="0"/>
              </a:rPr>
              <a:t>Uba7</a:t>
            </a:r>
          </a:p>
          <a:p>
            <a:pPr algn="r"/>
            <a:r>
              <a:rPr lang="en-US" sz="1000" b="1" dirty="0">
                <a:latin typeface="Arial" panose="020B0604020202020204" pitchFamily="34" charset="0"/>
                <a:cs typeface="Arial" panose="020B0604020202020204" pitchFamily="34" charset="0"/>
              </a:rPr>
              <a:t>Slfn5</a:t>
            </a:r>
          </a:p>
          <a:p>
            <a:pPr algn="r"/>
            <a:r>
              <a:rPr lang="en-US" sz="1000" b="1" dirty="0">
                <a:latin typeface="Arial" panose="020B0604020202020204" pitchFamily="34" charset="0"/>
                <a:cs typeface="Arial" panose="020B0604020202020204" pitchFamily="34" charset="0"/>
              </a:rPr>
              <a:t>Etv2</a:t>
            </a:r>
          </a:p>
          <a:p>
            <a:pPr algn="r"/>
            <a:r>
              <a:rPr lang="en-US" sz="1000" b="1" dirty="0">
                <a:latin typeface="Arial" panose="020B0604020202020204" pitchFamily="34" charset="0"/>
                <a:cs typeface="Arial" panose="020B0604020202020204" pitchFamily="34" charset="0"/>
              </a:rPr>
              <a:t>Igfbp4</a:t>
            </a:r>
          </a:p>
        </p:txBody>
      </p:sp>
      <p:pic>
        <p:nvPicPr>
          <p:cNvPr id="301" name="Picture 300">
            <a:extLst>
              <a:ext uri="{FF2B5EF4-FFF2-40B4-BE49-F238E27FC236}">
                <a16:creationId xmlns:a16="http://schemas.microsoft.com/office/drawing/2014/main" id="{29C71421-BCEE-1941-B14F-0C483666A623}"/>
              </a:ext>
            </a:extLst>
          </p:cNvPr>
          <p:cNvPicPr>
            <a:picLocks noChangeAspect="1"/>
          </p:cNvPicPr>
          <p:nvPr/>
        </p:nvPicPr>
        <p:blipFill>
          <a:blip r:embed="rId5"/>
          <a:stretch>
            <a:fillRect/>
          </a:stretch>
        </p:blipFill>
        <p:spPr>
          <a:xfrm>
            <a:off x="3283691" y="717205"/>
            <a:ext cx="1099572" cy="2360186"/>
          </a:xfrm>
          <a:prstGeom prst="rect">
            <a:avLst/>
          </a:prstGeom>
        </p:spPr>
      </p:pic>
      <p:sp>
        <p:nvSpPr>
          <p:cNvPr id="302" name="Rectangle 301">
            <a:extLst>
              <a:ext uri="{FF2B5EF4-FFF2-40B4-BE49-F238E27FC236}">
                <a16:creationId xmlns:a16="http://schemas.microsoft.com/office/drawing/2014/main" id="{0419B862-A5A7-5240-82F9-FDC67D4F6A79}"/>
              </a:ext>
            </a:extLst>
          </p:cNvPr>
          <p:cNvSpPr/>
          <p:nvPr/>
        </p:nvSpPr>
        <p:spPr>
          <a:xfrm>
            <a:off x="3097291" y="3036242"/>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0</a:t>
            </a:r>
          </a:p>
        </p:txBody>
      </p:sp>
      <p:sp>
        <p:nvSpPr>
          <p:cNvPr id="303" name="Rectangle 302">
            <a:extLst>
              <a:ext uri="{FF2B5EF4-FFF2-40B4-BE49-F238E27FC236}">
                <a16:creationId xmlns:a16="http://schemas.microsoft.com/office/drawing/2014/main" id="{AE653D50-080E-D449-BE0A-782D78D0F92D}"/>
              </a:ext>
            </a:extLst>
          </p:cNvPr>
          <p:cNvSpPr/>
          <p:nvPr/>
        </p:nvSpPr>
        <p:spPr>
          <a:xfrm>
            <a:off x="3605506" y="3036241"/>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a:t>
            </a:r>
          </a:p>
        </p:txBody>
      </p:sp>
      <p:sp>
        <p:nvSpPr>
          <p:cNvPr id="304" name="Rectangle 303">
            <a:extLst>
              <a:ext uri="{FF2B5EF4-FFF2-40B4-BE49-F238E27FC236}">
                <a16:creationId xmlns:a16="http://schemas.microsoft.com/office/drawing/2014/main" id="{114CD734-3B91-7249-B631-88A2DDB3EAFD}"/>
              </a:ext>
            </a:extLst>
          </p:cNvPr>
          <p:cNvSpPr/>
          <p:nvPr/>
        </p:nvSpPr>
        <p:spPr>
          <a:xfrm>
            <a:off x="4099575" y="3036240"/>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10</a:t>
            </a:r>
          </a:p>
        </p:txBody>
      </p:sp>
      <p:sp>
        <p:nvSpPr>
          <p:cNvPr id="305" name="Rectangle 304">
            <a:extLst>
              <a:ext uri="{FF2B5EF4-FFF2-40B4-BE49-F238E27FC236}">
                <a16:creationId xmlns:a16="http://schemas.microsoft.com/office/drawing/2014/main" id="{9CEE0A11-DC8E-8B47-971B-583D28711875}"/>
              </a:ext>
            </a:extLst>
          </p:cNvPr>
          <p:cNvSpPr/>
          <p:nvPr/>
        </p:nvSpPr>
        <p:spPr>
          <a:xfrm>
            <a:off x="2864199" y="516063"/>
            <a:ext cx="175348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Top up-regulated genes</a:t>
            </a:r>
          </a:p>
        </p:txBody>
      </p:sp>
      <p:sp>
        <p:nvSpPr>
          <p:cNvPr id="306" name="Rectangle 305">
            <a:extLst>
              <a:ext uri="{FF2B5EF4-FFF2-40B4-BE49-F238E27FC236}">
                <a16:creationId xmlns:a16="http://schemas.microsoft.com/office/drawing/2014/main" id="{5158150A-7464-0B42-AC53-CB51BAB5AC0B}"/>
              </a:ext>
            </a:extLst>
          </p:cNvPr>
          <p:cNvSpPr/>
          <p:nvPr/>
        </p:nvSpPr>
        <p:spPr>
          <a:xfrm>
            <a:off x="2726975" y="3036239"/>
            <a:ext cx="61700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log</a:t>
            </a:r>
            <a:r>
              <a:rPr lang="en-US" sz="1000" b="1" baseline="-25000" dirty="0">
                <a:latin typeface="Arial" panose="020B0604020202020204" pitchFamily="34" charset="0"/>
                <a:cs typeface="Arial" panose="020B0604020202020204" pitchFamily="34" charset="0"/>
              </a:rPr>
              <a:t>2</a:t>
            </a:r>
            <a:r>
              <a:rPr lang="en-US" sz="1000" b="1" dirty="0">
                <a:latin typeface="Arial" panose="020B0604020202020204" pitchFamily="34" charset="0"/>
                <a:cs typeface="Arial" panose="020B0604020202020204" pitchFamily="34" charset="0"/>
              </a:rPr>
              <a:t>FC</a:t>
            </a:r>
          </a:p>
        </p:txBody>
      </p:sp>
      <p:sp>
        <p:nvSpPr>
          <p:cNvPr id="307" name="TextBox 306">
            <a:extLst>
              <a:ext uri="{FF2B5EF4-FFF2-40B4-BE49-F238E27FC236}">
                <a16:creationId xmlns:a16="http://schemas.microsoft.com/office/drawing/2014/main" id="{2B51171C-A710-5B49-8246-99D167D8F6DD}"/>
              </a:ext>
            </a:extLst>
          </p:cNvPr>
          <p:cNvSpPr txBox="1"/>
          <p:nvPr/>
        </p:nvSpPr>
        <p:spPr>
          <a:xfrm>
            <a:off x="2553780" y="507099"/>
            <a:ext cx="316324" cy="246221"/>
          </a:xfrm>
          <a:prstGeom prst="rect">
            <a:avLst/>
          </a:prstGeom>
          <a:noFill/>
          <a:ln>
            <a:noFill/>
          </a:ln>
        </p:spPr>
        <p:txBody>
          <a:bodyPr wrap="square" rtlCol="0">
            <a:spAutoFit/>
          </a:bodyPr>
          <a:lstStyle/>
          <a:p>
            <a:pPr algn="ctr"/>
            <a:r>
              <a:rPr lang="en-US" sz="1000" b="1" dirty="0">
                <a:latin typeface="Arial"/>
                <a:cs typeface="Arial"/>
              </a:rPr>
              <a:t>c</a:t>
            </a:r>
          </a:p>
        </p:txBody>
      </p:sp>
      <p:grpSp>
        <p:nvGrpSpPr>
          <p:cNvPr id="10" name="Group 9">
            <a:extLst>
              <a:ext uri="{FF2B5EF4-FFF2-40B4-BE49-F238E27FC236}">
                <a16:creationId xmlns:a16="http://schemas.microsoft.com/office/drawing/2014/main" id="{83B34A19-7156-3C4E-8AFF-D4291B92A2D0}"/>
              </a:ext>
            </a:extLst>
          </p:cNvPr>
          <p:cNvGrpSpPr/>
          <p:nvPr/>
        </p:nvGrpSpPr>
        <p:grpSpPr>
          <a:xfrm>
            <a:off x="3926535" y="2672008"/>
            <a:ext cx="554502" cy="400110"/>
            <a:chOff x="3581478" y="8458478"/>
            <a:chExt cx="554502" cy="400110"/>
          </a:xfrm>
        </p:grpSpPr>
        <p:pic>
          <p:nvPicPr>
            <p:cNvPr id="308" name="Picture 307">
              <a:extLst>
                <a:ext uri="{FF2B5EF4-FFF2-40B4-BE49-F238E27FC236}">
                  <a16:creationId xmlns:a16="http://schemas.microsoft.com/office/drawing/2014/main" id="{5CACAABD-CC85-F546-B3DD-4A352498C736}"/>
                </a:ext>
              </a:extLst>
            </p:cNvPr>
            <p:cNvPicPr>
              <a:picLocks noChangeAspect="1"/>
            </p:cNvPicPr>
            <p:nvPr/>
          </p:nvPicPr>
          <p:blipFill>
            <a:blip r:embed="rId6"/>
            <a:stretch>
              <a:fillRect/>
            </a:stretch>
          </p:blipFill>
          <p:spPr>
            <a:xfrm>
              <a:off x="3581478" y="8525646"/>
              <a:ext cx="159681" cy="295880"/>
            </a:xfrm>
            <a:prstGeom prst="rect">
              <a:avLst/>
            </a:prstGeom>
          </p:spPr>
        </p:pic>
        <p:sp>
          <p:nvSpPr>
            <p:cNvPr id="309" name="Rectangle 308">
              <a:extLst>
                <a:ext uri="{FF2B5EF4-FFF2-40B4-BE49-F238E27FC236}">
                  <a16:creationId xmlns:a16="http://schemas.microsoft.com/office/drawing/2014/main" id="{19D1664E-47E2-5C44-A9DF-3CAA597B501D}"/>
                </a:ext>
              </a:extLst>
            </p:cNvPr>
            <p:cNvSpPr/>
            <p:nvPr/>
          </p:nvSpPr>
          <p:spPr>
            <a:xfrm>
              <a:off x="3656743" y="8458478"/>
              <a:ext cx="479237" cy="400110"/>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EB</a:t>
              </a:r>
            </a:p>
            <a:p>
              <a:r>
                <a:rPr lang="en-US" sz="1000" b="1" dirty="0">
                  <a:latin typeface="Arial" panose="020B0604020202020204" pitchFamily="34" charset="0"/>
                  <a:cs typeface="Arial" panose="020B0604020202020204" pitchFamily="34" charset="0"/>
                </a:rPr>
                <a:t>MEF</a:t>
              </a:r>
            </a:p>
          </p:txBody>
        </p:sp>
      </p:grpSp>
      <p:pic>
        <p:nvPicPr>
          <p:cNvPr id="9" name="Picture 8">
            <a:extLst>
              <a:ext uri="{FF2B5EF4-FFF2-40B4-BE49-F238E27FC236}">
                <a16:creationId xmlns:a16="http://schemas.microsoft.com/office/drawing/2014/main" id="{2EE963D5-12AE-3A4A-A908-19ACE1642388}"/>
              </a:ext>
            </a:extLst>
          </p:cNvPr>
          <p:cNvPicPr>
            <a:picLocks/>
          </p:cNvPicPr>
          <p:nvPr/>
        </p:nvPicPr>
        <p:blipFill>
          <a:blip r:embed="rId7"/>
          <a:stretch>
            <a:fillRect/>
          </a:stretch>
        </p:blipFill>
        <p:spPr>
          <a:xfrm>
            <a:off x="5170548" y="714478"/>
            <a:ext cx="1097280" cy="2359152"/>
          </a:xfrm>
          <a:prstGeom prst="rect">
            <a:avLst/>
          </a:prstGeom>
        </p:spPr>
      </p:pic>
      <p:sp>
        <p:nvSpPr>
          <p:cNvPr id="310" name="TextBox 309">
            <a:extLst>
              <a:ext uri="{FF2B5EF4-FFF2-40B4-BE49-F238E27FC236}">
                <a16:creationId xmlns:a16="http://schemas.microsoft.com/office/drawing/2014/main" id="{8CDBC9B6-F745-9546-A2E1-2BCFF206AE16}"/>
              </a:ext>
            </a:extLst>
          </p:cNvPr>
          <p:cNvSpPr txBox="1"/>
          <p:nvPr/>
        </p:nvSpPr>
        <p:spPr>
          <a:xfrm>
            <a:off x="4477596" y="693725"/>
            <a:ext cx="760208" cy="2400657"/>
          </a:xfrm>
          <a:prstGeom prst="rect">
            <a:avLst/>
          </a:prstGeom>
          <a:noFill/>
        </p:spPr>
        <p:txBody>
          <a:bodyPr wrap="none" rtlCol="0">
            <a:spAutoFit/>
          </a:bodyPr>
          <a:lstStyle/>
          <a:p>
            <a:pPr algn="r"/>
            <a:r>
              <a:rPr lang="en-US" sz="1000" b="1" dirty="0">
                <a:latin typeface="Arial" panose="020B0604020202020204" pitchFamily="34" charset="0"/>
                <a:cs typeface="Arial" panose="020B0604020202020204" pitchFamily="34" charset="0"/>
              </a:rPr>
              <a:t>Creb5</a:t>
            </a:r>
          </a:p>
          <a:p>
            <a:pPr algn="r"/>
            <a:r>
              <a:rPr lang="en-US" sz="1000" b="1" dirty="0">
                <a:latin typeface="Arial" panose="020B0604020202020204" pitchFamily="34" charset="0"/>
                <a:cs typeface="Arial" panose="020B0604020202020204" pitchFamily="34" charset="0"/>
              </a:rPr>
              <a:t>Etv4</a:t>
            </a:r>
          </a:p>
          <a:p>
            <a:pPr algn="r"/>
            <a:r>
              <a:rPr lang="en-US" sz="1000" b="1" dirty="0" err="1">
                <a:latin typeface="Arial" panose="020B0604020202020204" pitchFamily="34" charset="0"/>
                <a:cs typeface="Arial" panose="020B0604020202020204" pitchFamily="34" charset="0"/>
              </a:rPr>
              <a:t>Fst</a:t>
            </a:r>
            <a:endParaRPr lang="en-US" sz="1000" b="1" dirty="0">
              <a:latin typeface="Arial" panose="020B0604020202020204" pitchFamily="34" charset="0"/>
              <a:cs typeface="Arial" panose="020B0604020202020204" pitchFamily="34" charset="0"/>
            </a:endParaRPr>
          </a:p>
          <a:p>
            <a:pPr algn="r"/>
            <a:r>
              <a:rPr lang="en-US" sz="1000" b="1" dirty="0">
                <a:latin typeface="Arial" panose="020B0604020202020204" pitchFamily="34" charset="0"/>
                <a:cs typeface="Arial" panose="020B0604020202020204" pitchFamily="34" charset="0"/>
              </a:rPr>
              <a:t>Ccbe1</a:t>
            </a:r>
          </a:p>
          <a:p>
            <a:pPr algn="r"/>
            <a:r>
              <a:rPr lang="en-US" sz="1000" b="1" dirty="0">
                <a:latin typeface="Arial" panose="020B0604020202020204" pitchFamily="34" charset="0"/>
                <a:cs typeface="Arial" panose="020B0604020202020204" pitchFamily="34" charset="0"/>
              </a:rPr>
              <a:t>Cxxl12</a:t>
            </a:r>
          </a:p>
          <a:p>
            <a:pPr algn="r"/>
            <a:r>
              <a:rPr lang="en-US" sz="1000" b="1" dirty="0">
                <a:latin typeface="Arial" panose="020B0604020202020204" pitchFamily="34" charset="0"/>
                <a:cs typeface="Arial" panose="020B0604020202020204" pitchFamily="34" charset="0"/>
              </a:rPr>
              <a:t>Tnfrsf12a</a:t>
            </a:r>
          </a:p>
          <a:p>
            <a:pPr algn="r"/>
            <a:r>
              <a:rPr lang="en-US" sz="1000" b="1" dirty="0">
                <a:latin typeface="Arial" panose="020B0604020202020204" pitchFamily="34" charset="0"/>
                <a:cs typeface="Arial" panose="020B0604020202020204" pitchFamily="34" charset="0"/>
              </a:rPr>
              <a:t>Pmepa1</a:t>
            </a:r>
          </a:p>
          <a:p>
            <a:pPr algn="r"/>
            <a:r>
              <a:rPr lang="en-US" sz="1000" b="1" dirty="0">
                <a:latin typeface="Arial" panose="020B0604020202020204" pitchFamily="34" charset="0"/>
                <a:cs typeface="Arial" panose="020B0604020202020204" pitchFamily="34" charset="0"/>
              </a:rPr>
              <a:t>Jam2</a:t>
            </a:r>
          </a:p>
          <a:p>
            <a:pPr algn="r"/>
            <a:r>
              <a:rPr lang="en-US" sz="1000" b="1" dirty="0">
                <a:latin typeface="Arial" panose="020B0604020202020204" pitchFamily="34" charset="0"/>
                <a:cs typeface="Arial" panose="020B0604020202020204" pitchFamily="34" charset="0"/>
              </a:rPr>
              <a:t>Tmcc3</a:t>
            </a:r>
          </a:p>
          <a:p>
            <a:pPr algn="r"/>
            <a:r>
              <a:rPr lang="en-US" sz="1000" b="1" dirty="0">
                <a:latin typeface="Arial" panose="020B0604020202020204" pitchFamily="34" charset="0"/>
                <a:cs typeface="Arial" panose="020B0604020202020204" pitchFamily="34" charset="0"/>
              </a:rPr>
              <a:t>Pcdh7</a:t>
            </a:r>
          </a:p>
          <a:p>
            <a:pPr algn="r"/>
            <a:r>
              <a:rPr lang="en-US" sz="1000" b="1" dirty="0" err="1">
                <a:latin typeface="Arial" panose="020B0604020202020204" pitchFamily="34" charset="0"/>
                <a:cs typeface="Arial" panose="020B0604020202020204" pitchFamily="34" charset="0"/>
              </a:rPr>
              <a:t>Pappa</a:t>
            </a:r>
            <a:endParaRPr lang="en-US" sz="1000" b="1" dirty="0">
              <a:latin typeface="Arial" panose="020B0604020202020204" pitchFamily="34" charset="0"/>
              <a:cs typeface="Arial" panose="020B0604020202020204" pitchFamily="34" charset="0"/>
            </a:endParaRPr>
          </a:p>
          <a:p>
            <a:pPr algn="r"/>
            <a:r>
              <a:rPr lang="en-US" sz="1000" b="1" dirty="0" err="1">
                <a:latin typeface="Arial" panose="020B0604020202020204" pitchFamily="34" charset="0"/>
                <a:cs typeface="Arial" panose="020B0604020202020204" pitchFamily="34" charset="0"/>
              </a:rPr>
              <a:t>Ctgf</a:t>
            </a:r>
            <a:endParaRPr lang="en-US" sz="1000" b="1" dirty="0">
              <a:latin typeface="Arial" panose="020B0604020202020204" pitchFamily="34" charset="0"/>
              <a:cs typeface="Arial" panose="020B0604020202020204" pitchFamily="34" charset="0"/>
            </a:endParaRPr>
          </a:p>
          <a:p>
            <a:pPr algn="r"/>
            <a:r>
              <a:rPr lang="en-US" sz="1000" b="1" dirty="0">
                <a:latin typeface="Arial" panose="020B0604020202020204" pitchFamily="34" charset="0"/>
                <a:cs typeface="Arial" panose="020B0604020202020204" pitchFamily="34" charset="0"/>
              </a:rPr>
              <a:t>Cyp1b1</a:t>
            </a:r>
          </a:p>
          <a:p>
            <a:pPr algn="r"/>
            <a:r>
              <a:rPr lang="en-US" sz="1000" b="1" dirty="0">
                <a:latin typeface="Arial" panose="020B0604020202020204" pitchFamily="34" charset="0"/>
                <a:cs typeface="Arial" panose="020B0604020202020204" pitchFamily="34" charset="0"/>
              </a:rPr>
              <a:t>Bcat1</a:t>
            </a:r>
          </a:p>
          <a:p>
            <a:pPr algn="r"/>
            <a:r>
              <a:rPr lang="en-US" sz="1000" b="1" dirty="0" err="1">
                <a:latin typeface="Arial" panose="020B0604020202020204" pitchFamily="34" charset="0"/>
                <a:cs typeface="Arial" panose="020B0604020202020204" pitchFamily="34" charset="0"/>
              </a:rPr>
              <a:t>Bmper</a:t>
            </a:r>
            <a:endParaRPr lang="en-US" sz="1000" b="1" dirty="0">
              <a:latin typeface="Arial" panose="020B0604020202020204" pitchFamily="34" charset="0"/>
              <a:cs typeface="Arial" panose="020B0604020202020204" pitchFamily="34" charset="0"/>
            </a:endParaRPr>
          </a:p>
        </p:txBody>
      </p:sp>
      <p:sp>
        <p:nvSpPr>
          <p:cNvPr id="311" name="Rectangle 310">
            <a:extLst>
              <a:ext uri="{FF2B5EF4-FFF2-40B4-BE49-F238E27FC236}">
                <a16:creationId xmlns:a16="http://schemas.microsoft.com/office/drawing/2014/main" id="{29CAAB5C-5452-F249-966A-AE6DD138BB05}"/>
              </a:ext>
            </a:extLst>
          </p:cNvPr>
          <p:cNvSpPr/>
          <p:nvPr/>
        </p:nvSpPr>
        <p:spPr>
          <a:xfrm>
            <a:off x="5239951" y="3045417"/>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-4</a:t>
            </a:r>
          </a:p>
        </p:txBody>
      </p:sp>
      <p:sp>
        <p:nvSpPr>
          <p:cNvPr id="312" name="Rectangle 311">
            <a:extLst>
              <a:ext uri="{FF2B5EF4-FFF2-40B4-BE49-F238E27FC236}">
                <a16:creationId xmlns:a16="http://schemas.microsoft.com/office/drawing/2014/main" id="{A66BF96B-474F-AB41-88CF-82E288B841B6}"/>
              </a:ext>
            </a:extLst>
          </p:cNvPr>
          <p:cNvSpPr/>
          <p:nvPr/>
        </p:nvSpPr>
        <p:spPr>
          <a:xfrm>
            <a:off x="5637550" y="3034786"/>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a:t>
            </a:r>
          </a:p>
        </p:txBody>
      </p:sp>
      <p:sp>
        <p:nvSpPr>
          <p:cNvPr id="313" name="Rectangle 312">
            <a:extLst>
              <a:ext uri="{FF2B5EF4-FFF2-40B4-BE49-F238E27FC236}">
                <a16:creationId xmlns:a16="http://schemas.microsoft.com/office/drawing/2014/main" id="{005F80D7-94B6-A74A-98F3-0E37301D7CBB}"/>
              </a:ext>
            </a:extLst>
          </p:cNvPr>
          <p:cNvSpPr/>
          <p:nvPr/>
        </p:nvSpPr>
        <p:spPr>
          <a:xfrm>
            <a:off x="5962255" y="3034787"/>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0</a:t>
            </a:r>
          </a:p>
        </p:txBody>
      </p:sp>
      <p:sp>
        <p:nvSpPr>
          <p:cNvPr id="314" name="Rectangle 313">
            <a:extLst>
              <a:ext uri="{FF2B5EF4-FFF2-40B4-BE49-F238E27FC236}">
                <a16:creationId xmlns:a16="http://schemas.microsoft.com/office/drawing/2014/main" id="{D123C78B-A0DA-E44D-874F-FADE5D081D83}"/>
              </a:ext>
            </a:extLst>
          </p:cNvPr>
          <p:cNvSpPr/>
          <p:nvPr/>
        </p:nvSpPr>
        <p:spPr>
          <a:xfrm>
            <a:off x="4589655" y="3034786"/>
            <a:ext cx="61700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log</a:t>
            </a:r>
            <a:r>
              <a:rPr lang="en-US" sz="1000" b="1" baseline="-25000" dirty="0">
                <a:latin typeface="Arial" panose="020B0604020202020204" pitchFamily="34" charset="0"/>
                <a:cs typeface="Arial" panose="020B0604020202020204" pitchFamily="34" charset="0"/>
              </a:rPr>
              <a:t>2</a:t>
            </a:r>
            <a:r>
              <a:rPr lang="en-US" sz="1000" b="1" dirty="0">
                <a:latin typeface="Arial" panose="020B0604020202020204" pitchFamily="34" charset="0"/>
                <a:cs typeface="Arial" panose="020B0604020202020204" pitchFamily="34" charset="0"/>
              </a:rPr>
              <a:t>FC</a:t>
            </a:r>
          </a:p>
        </p:txBody>
      </p:sp>
      <p:grpSp>
        <p:nvGrpSpPr>
          <p:cNvPr id="315" name="Group 314">
            <a:extLst>
              <a:ext uri="{FF2B5EF4-FFF2-40B4-BE49-F238E27FC236}">
                <a16:creationId xmlns:a16="http://schemas.microsoft.com/office/drawing/2014/main" id="{111D677C-0EA2-F54E-AFDE-9A6A04738D75}"/>
              </a:ext>
            </a:extLst>
          </p:cNvPr>
          <p:cNvGrpSpPr/>
          <p:nvPr/>
        </p:nvGrpSpPr>
        <p:grpSpPr>
          <a:xfrm>
            <a:off x="5186635" y="2672008"/>
            <a:ext cx="554502" cy="400110"/>
            <a:chOff x="3581478" y="8458478"/>
            <a:chExt cx="554502" cy="400110"/>
          </a:xfrm>
        </p:grpSpPr>
        <p:pic>
          <p:nvPicPr>
            <p:cNvPr id="316" name="Picture 315">
              <a:extLst>
                <a:ext uri="{FF2B5EF4-FFF2-40B4-BE49-F238E27FC236}">
                  <a16:creationId xmlns:a16="http://schemas.microsoft.com/office/drawing/2014/main" id="{62F08115-4E65-0645-BACB-25AC42AC23EC}"/>
                </a:ext>
              </a:extLst>
            </p:cNvPr>
            <p:cNvPicPr>
              <a:picLocks noChangeAspect="1"/>
            </p:cNvPicPr>
            <p:nvPr/>
          </p:nvPicPr>
          <p:blipFill>
            <a:blip r:embed="rId6"/>
            <a:stretch>
              <a:fillRect/>
            </a:stretch>
          </p:blipFill>
          <p:spPr>
            <a:xfrm>
              <a:off x="3581478" y="8525646"/>
              <a:ext cx="159681" cy="295880"/>
            </a:xfrm>
            <a:prstGeom prst="rect">
              <a:avLst/>
            </a:prstGeom>
          </p:spPr>
        </p:pic>
        <p:sp>
          <p:nvSpPr>
            <p:cNvPr id="317" name="Rectangle 316">
              <a:extLst>
                <a:ext uri="{FF2B5EF4-FFF2-40B4-BE49-F238E27FC236}">
                  <a16:creationId xmlns:a16="http://schemas.microsoft.com/office/drawing/2014/main" id="{5C792763-34D1-0242-8469-D6D7318C564B}"/>
                </a:ext>
              </a:extLst>
            </p:cNvPr>
            <p:cNvSpPr/>
            <p:nvPr/>
          </p:nvSpPr>
          <p:spPr>
            <a:xfrm>
              <a:off x="3656743" y="8458478"/>
              <a:ext cx="479237" cy="400110"/>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EB</a:t>
              </a:r>
            </a:p>
            <a:p>
              <a:r>
                <a:rPr lang="en-US" sz="1000" b="1" dirty="0">
                  <a:latin typeface="Arial" panose="020B0604020202020204" pitchFamily="34" charset="0"/>
                  <a:cs typeface="Arial" panose="020B0604020202020204" pitchFamily="34" charset="0"/>
                </a:rPr>
                <a:t>MEF</a:t>
              </a:r>
            </a:p>
          </p:txBody>
        </p:sp>
      </p:grpSp>
      <p:sp>
        <p:nvSpPr>
          <p:cNvPr id="318" name="Rectangle 317">
            <a:extLst>
              <a:ext uri="{FF2B5EF4-FFF2-40B4-BE49-F238E27FC236}">
                <a16:creationId xmlns:a16="http://schemas.microsoft.com/office/drawing/2014/main" id="{3FB45543-9445-4243-8510-20CA0807810A}"/>
              </a:ext>
            </a:extLst>
          </p:cNvPr>
          <p:cNvSpPr/>
          <p:nvPr/>
        </p:nvSpPr>
        <p:spPr>
          <a:xfrm>
            <a:off x="4796850" y="501464"/>
            <a:ext cx="1836803"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Top down-regulated genes</a:t>
            </a:r>
          </a:p>
        </p:txBody>
      </p:sp>
    </p:spTree>
    <p:extLst>
      <p:ext uri="{BB962C8B-B14F-4D97-AF65-F5344CB8AC3E}">
        <p14:creationId xmlns:p14="http://schemas.microsoft.com/office/powerpoint/2010/main" val="64583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Pie 60">
            <a:extLst>
              <a:ext uri="{FF2B5EF4-FFF2-40B4-BE49-F238E27FC236}">
                <a16:creationId xmlns:a16="http://schemas.microsoft.com/office/drawing/2014/main" id="{89805C65-79BA-9B44-B752-C0C66CBEE513}"/>
              </a:ext>
            </a:extLst>
          </p:cNvPr>
          <p:cNvSpPr>
            <a:spLocks noChangeAspect="1"/>
          </p:cNvSpPr>
          <p:nvPr/>
        </p:nvSpPr>
        <p:spPr>
          <a:xfrm>
            <a:off x="258966" y="918467"/>
            <a:ext cx="1600200" cy="1600200"/>
          </a:xfrm>
          <a:prstGeom prst="pie">
            <a:avLst>
              <a:gd name="adj1" fmla="val 0"/>
              <a:gd name="adj2" fmla="val 2156749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81785637-1C4D-7049-8C0E-B7EEFB8067D8}"/>
              </a:ext>
            </a:extLst>
          </p:cNvPr>
          <p:cNvSpPr txBox="1"/>
          <p:nvPr/>
        </p:nvSpPr>
        <p:spPr>
          <a:xfrm>
            <a:off x="-1584" y="26706"/>
            <a:ext cx="6859584" cy="276999"/>
          </a:xfrm>
          <a:prstGeom prst="rect">
            <a:avLst/>
          </a:prstGeom>
          <a:noFill/>
          <a:ln>
            <a:noFill/>
          </a:ln>
        </p:spPr>
        <p:txBody>
          <a:bodyPr wrap="square" rtlCol="0">
            <a:spAutoFit/>
          </a:bodyPr>
          <a:lstStyle/>
          <a:p>
            <a:r>
              <a:rPr lang="en-US" sz="1200" b="1" dirty="0">
                <a:latin typeface="Arial"/>
                <a:cs typeface="Arial"/>
              </a:rPr>
              <a:t>Supplementary Figure 5</a:t>
            </a:r>
          </a:p>
        </p:txBody>
      </p:sp>
      <p:sp>
        <p:nvSpPr>
          <p:cNvPr id="3" name="Oval 2">
            <a:extLst>
              <a:ext uri="{FF2B5EF4-FFF2-40B4-BE49-F238E27FC236}">
                <a16:creationId xmlns:a16="http://schemas.microsoft.com/office/drawing/2014/main" id="{0331A564-DDB4-104D-95C7-3E45A907C1DC}"/>
              </a:ext>
            </a:extLst>
          </p:cNvPr>
          <p:cNvSpPr/>
          <p:nvPr/>
        </p:nvSpPr>
        <p:spPr>
          <a:xfrm>
            <a:off x="5016657" y="502138"/>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3AF1F10-59A4-934E-AE1F-082833958BA6}"/>
              </a:ext>
            </a:extLst>
          </p:cNvPr>
          <p:cNvSpPr/>
          <p:nvPr/>
        </p:nvSpPr>
        <p:spPr>
          <a:xfrm>
            <a:off x="5493367" y="508783"/>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155A0A3-0C34-DE4E-A095-97A432BB14F6}"/>
              </a:ext>
            </a:extLst>
          </p:cNvPr>
          <p:cNvSpPr/>
          <p:nvPr/>
        </p:nvSpPr>
        <p:spPr>
          <a:xfrm>
            <a:off x="4826958" y="1242907"/>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6" name="Rectangle 5">
            <a:extLst>
              <a:ext uri="{FF2B5EF4-FFF2-40B4-BE49-F238E27FC236}">
                <a16:creationId xmlns:a16="http://schemas.microsoft.com/office/drawing/2014/main" id="{8DCBD9D8-9D36-2049-92F8-28D58011E2E3}"/>
              </a:ext>
            </a:extLst>
          </p:cNvPr>
          <p:cNvSpPr/>
          <p:nvPr/>
        </p:nvSpPr>
        <p:spPr>
          <a:xfrm>
            <a:off x="6117591" y="1248237"/>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7" name="Rectangle 6">
            <a:extLst>
              <a:ext uri="{FF2B5EF4-FFF2-40B4-BE49-F238E27FC236}">
                <a16:creationId xmlns:a16="http://schemas.microsoft.com/office/drawing/2014/main" id="{3DFE08C5-D674-7A46-8417-3991276B9DAC}"/>
              </a:ext>
            </a:extLst>
          </p:cNvPr>
          <p:cNvSpPr/>
          <p:nvPr/>
        </p:nvSpPr>
        <p:spPr>
          <a:xfrm>
            <a:off x="5461031" y="825478"/>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113</a:t>
            </a:r>
          </a:p>
        </p:txBody>
      </p:sp>
      <p:sp>
        <p:nvSpPr>
          <p:cNvPr id="8" name="Rectangle 7">
            <a:extLst>
              <a:ext uri="{FF2B5EF4-FFF2-40B4-BE49-F238E27FC236}">
                <a16:creationId xmlns:a16="http://schemas.microsoft.com/office/drawing/2014/main" id="{68CD690E-5091-DC43-A7A0-1281E038CB38}"/>
              </a:ext>
            </a:extLst>
          </p:cNvPr>
          <p:cNvSpPr/>
          <p:nvPr/>
        </p:nvSpPr>
        <p:spPr>
          <a:xfrm>
            <a:off x="4969043" y="825478"/>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215</a:t>
            </a:r>
          </a:p>
        </p:txBody>
      </p:sp>
      <p:sp>
        <p:nvSpPr>
          <p:cNvPr id="9" name="Rectangle 8">
            <a:extLst>
              <a:ext uri="{FF2B5EF4-FFF2-40B4-BE49-F238E27FC236}">
                <a16:creationId xmlns:a16="http://schemas.microsoft.com/office/drawing/2014/main" id="{1390C7BD-07DA-194F-8C7A-666A04EA39C8}"/>
              </a:ext>
            </a:extLst>
          </p:cNvPr>
          <p:cNvSpPr/>
          <p:nvPr/>
        </p:nvSpPr>
        <p:spPr>
          <a:xfrm>
            <a:off x="5921354" y="825478"/>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100</a:t>
            </a:r>
          </a:p>
        </p:txBody>
      </p:sp>
      <p:sp>
        <p:nvSpPr>
          <p:cNvPr id="10" name="Rectangle 9">
            <a:extLst>
              <a:ext uri="{FF2B5EF4-FFF2-40B4-BE49-F238E27FC236}">
                <a16:creationId xmlns:a16="http://schemas.microsoft.com/office/drawing/2014/main" id="{B106016D-E4C7-9B4F-877D-5628086B8185}"/>
              </a:ext>
            </a:extLst>
          </p:cNvPr>
          <p:cNvSpPr/>
          <p:nvPr/>
        </p:nvSpPr>
        <p:spPr>
          <a:xfrm>
            <a:off x="3585704" y="790160"/>
            <a:ext cx="1793586"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a:t>
            </a:r>
          </a:p>
          <a:p>
            <a:pPr algn="ctr"/>
            <a:r>
              <a:rPr lang="en-US" sz="1000" b="1" dirty="0">
                <a:latin typeface="Arial" panose="020B0604020202020204" pitchFamily="34" charset="0"/>
                <a:cs typeface="Arial" panose="020B0604020202020204" pitchFamily="34" charset="0"/>
              </a:rPr>
              <a:t>motifs</a:t>
            </a:r>
          </a:p>
        </p:txBody>
      </p:sp>
      <p:sp>
        <p:nvSpPr>
          <p:cNvPr id="11" name="TextBox 10">
            <a:extLst>
              <a:ext uri="{FF2B5EF4-FFF2-40B4-BE49-F238E27FC236}">
                <a16:creationId xmlns:a16="http://schemas.microsoft.com/office/drawing/2014/main" id="{E76B4273-39CC-E346-97EE-8BE95AB4B1BA}"/>
              </a:ext>
            </a:extLst>
          </p:cNvPr>
          <p:cNvSpPr txBox="1"/>
          <p:nvPr/>
        </p:nvSpPr>
        <p:spPr>
          <a:xfrm>
            <a:off x="90662" y="497883"/>
            <a:ext cx="316324" cy="246221"/>
          </a:xfrm>
          <a:prstGeom prst="rect">
            <a:avLst/>
          </a:prstGeom>
          <a:noFill/>
          <a:ln>
            <a:noFill/>
          </a:ln>
        </p:spPr>
        <p:txBody>
          <a:bodyPr wrap="square" rtlCol="0">
            <a:spAutoFit/>
          </a:bodyPr>
          <a:lstStyle/>
          <a:p>
            <a:pPr algn="ctr"/>
            <a:r>
              <a:rPr lang="en-US" sz="1000" b="1" dirty="0">
                <a:latin typeface="Arial"/>
                <a:cs typeface="Arial"/>
              </a:rPr>
              <a:t>a</a:t>
            </a:r>
          </a:p>
        </p:txBody>
      </p:sp>
      <p:sp>
        <p:nvSpPr>
          <p:cNvPr id="54" name="Rectangle 53">
            <a:extLst>
              <a:ext uri="{FF2B5EF4-FFF2-40B4-BE49-F238E27FC236}">
                <a16:creationId xmlns:a16="http://schemas.microsoft.com/office/drawing/2014/main" id="{1000FCC0-010A-B840-944A-0FF4809ECA7C}"/>
              </a:ext>
            </a:extLst>
          </p:cNvPr>
          <p:cNvSpPr/>
          <p:nvPr/>
        </p:nvSpPr>
        <p:spPr>
          <a:xfrm>
            <a:off x="548490" y="1143006"/>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a:t>
            </a:r>
          </a:p>
          <a:p>
            <a:pPr algn="ctr"/>
            <a:r>
              <a:rPr lang="en-US" sz="1000" b="1" dirty="0">
                <a:latin typeface="Arial" panose="020B0604020202020204" pitchFamily="34" charset="0"/>
                <a:cs typeface="Arial" panose="020B0604020202020204" pitchFamily="34" charset="0"/>
              </a:rPr>
              <a:t>(328)</a:t>
            </a:r>
          </a:p>
        </p:txBody>
      </p:sp>
      <p:sp>
        <p:nvSpPr>
          <p:cNvPr id="60" name="Pie 59">
            <a:extLst>
              <a:ext uri="{FF2B5EF4-FFF2-40B4-BE49-F238E27FC236}">
                <a16:creationId xmlns:a16="http://schemas.microsoft.com/office/drawing/2014/main" id="{D9CCC1A5-C2D0-8246-BD5C-F3C40F2738F6}"/>
              </a:ext>
            </a:extLst>
          </p:cNvPr>
          <p:cNvSpPr>
            <a:spLocks noChangeAspect="1"/>
          </p:cNvSpPr>
          <p:nvPr/>
        </p:nvSpPr>
        <p:spPr>
          <a:xfrm>
            <a:off x="258966" y="922705"/>
            <a:ext cx="1600200" cy="1600200"/>
          </a:xfrm>
          <a:prstGeom prst="pie">
            <a:avLst>
              <a:gd name="adj1" fmla="val 0"/>
              <a:gd name="adj2" fmla="val 1204924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35FAFC5F-3E11-9D4D-B9A8-ACE35A2175CF}"/>
              </a:ext>
            </a:extLst>
          </p:cNvPr>
          <p:cNvSpPr/>
          <p:nvPr/>
        </p:nvSpPr>
        <p:spPr>
          <a:xfrm>
            <a:off x="471950" y="1850497"/>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a:t>
            </a:r>
          </a:p>
          <a:p>
            <a:pPr algn="ctr"/>
            <a:r>
              <a:rPr lang="en-US" sz="1000" b="1" dirty="0">
                <a:latin typeface="Arial" panose="020B0604020202020204" pitchFamily="34" charset="0"/>
                <a:cs typeface="Arial" panose="020B0604020202020204" pitchFamily="34" charset="0"/>
              </a:rPr>
              <a:t>(401)</a:t>
            </a:r>
          </a:p>
        </p:txBody>
      </p:sp>
      <p:sp>
        <p:nvSpPr>
          <p:cNvPr id="62" name="Pie 61">
            <a:extLst>
              <a:ext uri="{FF2B5EF4-FFF2-40B4-BE49-F238E27FC236}">
                <a16:creationId xmlns:a16="http://schemas.microsoft.com/office/drawing/2014/main" id="{B60F4A38-CB32-1746-A975-39584958DFB1}"/>
              </a:ext>
            </a:extLst>
          </p:cNvPr>
          <p:cNvSpPr>
            <a:spLocks noChangeAspect="1"/>
          </p:cNvSpPr>
          <p:nvPr/>
        </p:nvSpPr>
        <p:spPr>
          <a:xfrm>
            <a:off x="2143277" y="925832"/>
            <a:ext cx="1600200" cy="1600200"/>
          </a:xfrm>
          <a:prstGeom prst="pie">
            <a:avLst>
              <a:gd name="adj1" fmla="val 0"/>
              <a:gd name="adj2" fmla="val 215933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D6009B76-3B82-1543-A114-73ED8F927334}"/>
              </a:ext>
            </a:extLst>
          </p:cNvPr>
          <p:cNvSpPr txBox="1"/>
          <p:nvPr/>
        </p:nvSpPr>
        <p:spPr>
          <a:xfrm>
            <a:off x="1903073" y="497883"/>
            <a:ext cx="316324" cy="246221"/>
          </a:xfrm>
          <a:prstGeom prst="rect">
            <a:avLst/>
          </a:prstGeom>
          <a:noFill/>
          <a:ln>
            <a:noFill/>
          </a:ln>
        </p:spPr>
        <p:txBody>
          <a:bodyPr wrap="square" rtlCol="0">
            <a:spAutoFit/>
          </a:bodyPr>
          <a:lstStyle/>
          <a:p>
            <a:pPr algn="ctr"/>
            <a:r>
              <a:rPr lang="en-US" sz="1000" b="1" dirty="0">
                <a:latin typeface="Arial"/>
                <a:cs typeface="Arial"/>
              </a:rPr>
              <a:t>b</a:t>
            </a:r>
          </a:p>
        </p:txBody>
      </p:sp>
      <p:sp>
        <p:nvSpPr>
          <p:cNvPr id="65" name="Pie 64">
            <a:extLst>
              <a:ext uri="{FF2B5EF4-FFF2-40B4-BE49-F238E27FC236}">
                <a16:creationId xmlns:a16="http://schemas.microsoft.com/office/drawing/2014/main" id="{CF6583C7-E791-6B4C-BD54-E0A5E7D6B9CA}"/>
              </a:ext>
            </a:extLst>
          </p:cNvPr>
          <p:cNvSpPr>
            <a:spLocks noChangeAspect="1"/>
          </p:cNvSpPr>
          <p:nvPr/>
        </p:nvSpPr>
        <p:spPr>
          <a:xfrm>
            <a:off x="2143277" y="930070"/>
            <a:ext cx="1600200" cy="1600200"/>
          </a:xfrm>
          <a:prstGeom prst="pie">
            <a:avLst>
              <a:gd name="adj1" fmla="val 0"/>
              <a:gd name="adj2" fmla="val 15408701"/>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ectangle 65">
            <a:extLst>
              <a:ext uri="{FF2B5EF4-FFF2-40B4-BE49-F238E27FC236}">
                <a16:creationId xmlns:a16="http://schemas.microsoft.com/office/drawing/2014/main" id="{A4FDEF3D-248C-9749-AE33-0CE97B4DC805}"/>
              </a:ext>
            </a:extLst>
          </p:cNvPr>
          <p:cNvSpPr/>
          <p:nvPr/>
        </p:nvSpPr>
        <p:spPr>
          <a:xfrm>
            <a:off x="2313181" y="1850497"/>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a:t>
            </a:r>
          </a:p>
          <a:p>
            <a:pPr algn="ctr"/>
            <a:r>
              <a:rPr lang="en-US" sz="1000" b="1" dirty="0">
                <a:latin typeface="Arial" panose="020B0604020202020204" pitchFamily="34" charset="0"/>
                <a:cs typeface="Arial" panose="020B0604020202020204" pitchFamily="34" charset="0"/>
              </a:rPr>
              <a:t>(534)</a:t>
            </a:r>
          </a:p>
        </p:txBody>
      </p:sp>
      <p:sp>
        <p:nvSpPr>
          <p:cNvPr id="67" name="Rectangle 66">
            <a:extLst>
              <a:ext uri="{FF2B5EF4-FFF2-40B4-BE49-F238E27FC236}">
                <a16:creationId xmlns:a16="http://schemas.microsoft.com/office/drawing/2014/main" id="{7DB42BD4-549F-D84E-9261-1C06D28C37CF}"/>
              </a:ext>
            </a:extLst>
          </p:cNvPr>
          <p:cNvSpPr/>
          <p:nvPr/>
        </p:nvSpPr>
        <p:spPr>
          <a:xfrm>
            <a:off x="462407" y="667198"/>
            <a:ext cx="121935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68" name="Rectangle 67">
            <a:extLst>
              <a:ext uri="{FF2B5EF4-FFF2-40B4-BE49-F238E27FC236}">
                <a16:creationId xmlns:a16="http://schemas.microsoft.com/office/drawing/2014/main" id="{254944AA-4E66-224A-96D2-D92640DF86CA}"/>
              </a:ext>
            </a:extLst>
          </p:cNvPr>
          <p:cNvSpPr/>
          <p:nvPr/>
        </p:nvSpPr>
        <p:spPr>
          <a:xfrm>
            <a:off x="2236543" y="667198"/>
            <a:ext cx="121935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64" name="Rectangle 63">
            <a:extLst>
              <a:ext uri="{FF2B5EF4-FFF2-40B4-BE49-F238E27FC236}">
                <a16:creationId xmlns:a16="http://schemas.microsoft.com/office/drawing/2014/main" id="{6AAB6AE5-E351-C241-8410-9656AEDBC3A7}"/>
              </a:ext>
            </a:extLst>
          </p:cNvPr>
          <p:cNvSpPr/>
          <p:nvPr/>
        </p:nvSpPr>
        <p:spPr>
          <a:xfrm>
            <a:off x="2662105" y="1247560"/>
            <a:ext cx="1219357"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 </a:t>
            </a:r>
          </a:p>
          <a:p>
            <a:pPr algn="ctr"/>
            <a:r>
              <a:rPr lang="en-US" sz="1000" b="1" dirty="0">
                <a:latin typeface="Arial" panose="020B0604020202020204" pitchFamily="34" charset="0"/>
                <a:cs typeface="Arial" panose="020B0604020202020204" pitchFamily="34" charset="0"/>
              </a:rPr>
              <a:t>(213)</a:t>
            </a:r>
          </a:p>
        </p:txBody>
      </p:sp>
      <p:sp>
        <p:nvSpPr>
          <p:cNvPr id="69" name="Oval 68">
            <a:extLst>
              <a:ext uri="{FF2B5EF4-FFF2-40B4-BE49-F238E27FC236}">
                <a16:creationId xmlns:a16="http://schemas.microsoft.com/office/drawing/2014/main" id="{5797F24C-D14A-E544-87C6-9AA7525161D3}"/>
              </a:ext>
            </a:extLst>
          </p:cNvPr>
          <p:cNvSpPr/>
          <p:nvPr/>
        </p:nvSpPr>
        <p:spPr>
          <a:xfrm>
            <a:off x="5016657" y="1614491"/>
            <a:ext cx="914400" cy="914400"/>
          </a:xfrm>
          <a:prstGeom prst="ellipse">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FA6473C9-AE8C-4B4D-B1B8-C7D5965DE7FC}"/>
              </a:ext>
            </a:extLst>
          </p:cNvPr>
          <p:cNvSpPr/>
          <p:nvPr/>
        </p:nvSpPr>
        <p:spPr>
          <a:xfrm>
            <a:off x="5493367" y="1621136"/>
            <a:ext cx="914400" cy="914400"/>
          </a:xfrm>
          <a:prstGeom prst="ellipse">
            <a:avLst/>
          </a:prstGeom>
          <a:solidFill>
            <a:schemeClr val="accent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81880347-6E1C-6443-AE67-280B9F7B2D05}"/>
              </a:ext>
            </a:extLst>
          </p:cNvPr>
          <p:cNvSpPr/>
          <p:nvPr/>
        </p:nvSpPr>
        <p:spPr>
          <a:xfrm>
            <a:off x="4826958" y="2355260"/>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72" name="Rectangle 71">
            <a:extLst>
              <a:ext uri="{FF2B5EF4-FFF2-40B4-BE49-F238E27FC236}">
                <a16:creationId xmlns:a16="http://schemas.microsoft.com/office/drawing/2014/main" id="{E1F973C5-059A-A344-8085-54D94864175E}"/>
              </a:ext>
            </a:extLst>
          </p:cNvPr>
          <p:cNvSpPr/>
          <p:nvPr/>
        </p:nvSpPr>
        <p:spPr>
          <a:xfrm>
            <a:off x="6117591" y="2360590"/>
            <a:ext cx="479237"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73" name="Rectangle 72">
            <a:extLst>
              <a:ext uri="{FF2B5EF4-FFF2-40B4-BE49-F238E27FC236}">
                <a16:creationId xmlns:a16="http://schemas.microsoft.com/office/drawing/2014/main" id="{530759FA-EE0C-4D47-8E24-FEAE6FA1A25B}"/>
              </a:ext>
            </a:extLst>
          </p:cNvPr>
          <p:cNvSpPr/>
          <p:nvPr/>
        </p:nvSpPr>
        <p:spPr>
          <a:xfrm>
            <a:off x="5461031" y="1937831"/>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246</a:t>
            </a:r>
          </a:p>
        </p:txBody>
      </p:sp>
      <p:sp>
        <p:nvSpPr>
          <p:cNvPr id="74" name="Rectangle 73">
            <a:extLst>
              <a:ext uri="{FF2B5EF4-FFF2-40B4-BE49-F238E27FC236}">
                <a16:creationId xmlns:a16="http://schemas.microsoft.com/office/drawing/2014/main" id="{76E4CC42-0D6E-1742-B30D-FC21F0E8658B}"/>
              </a:ext>
            </a:extLst>
          </p:cNvPr>
          <p:cNvSpPr/>
          <p:nvPr/>
        </p:nvSpPr>
        <p:spPr>
          <a:xfrm>
            <a:off x="4969043" y="1937831"/>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155</a:t>
            </a:r>
          </a:p>
        </p:txBody>
      </p:sp>
      <p:sp>
        <p:nvSpPr>
          <p:cNvPr id="75" name="Rectangle 74">
            <a:extLst>
              <a:ext uri="{FF2B5EF4-FFF2-40B4-BE49-F238E27FC236}">
                <a16:creationId xmlns:a16="http://schemas.microsoft.com/office/drawing/2014/main" id="{811D38B8-EDAE-3E44-BA78-5B0826957460}"/>
              </a:ext>
            </a:extLst>
          </p:cNvPr>
          <p:cNvSpPr/>
          <p:nvPr/>
        </p:nvSpPr>
        <p:spPr>
          <a:xfrm>
            <a:off x="5921354" y="1937831"/>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288</a:t>
            </a:r>
          </a:p>
        </p:txBody>
      </p:sp>
      <p:sp>
        <p:nvSpPr>
          <p:cNvPr id="76" name="Rectangle 75">
            <a:extLst>
              <a:ext uri="{FF2B5EF4-FFF2-40B4-BE49-F238E27FC236}">
                <a16:creationId xmlns:a16="http://schemas.microsoft.com/office/drawing/2014/main" id="{D1EF52D0-751A-EC47-85F8-17B1779BEF18}"/>
              </a:ext>
            </a:extLst>
          </p:cNvPr>
          <p:cNvSpPr/>
          <p:nvPr/>
        </p:nvSpPr>
        <p:spPr>
          <a:xfrm>
            <a:off x="3604128" y="1869064"/>
            <a:ext cx="1793586" cy="400110"/>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 </a:t>
            </a:r>
          </a:p>
          <a:p>
            <a:pPr algn="ctr"/>
            <a:r>
              <a:rPr lang="en-US" sz="1000" b="1" dirty="0">
                <a:latin typeface="Arial" panose="020B0604020202020204" pitchFamily="34" charset="0"/>
                <a:cs typeface="Arial" panose="020B0604020202020204" pitchFamily="34" charset="0"/>
              </a:rPr>
              <a:t>motifs</a:t>
            </a:r>
          </a:p>
        </p:txBody>
      </p:sp>
      <p:sp>
        <p:nvSpPr>
          <p:cNvPr id="77" name="TextBox 76">
            <a:extLst>
              <a:ext uri="{FF2B5EF4-FFF2-40B4-BE49-F238E27FC236}">
                <a16:creationId xmlns:a16="http://schemas.microsoft.com/office/drawing/2014/main" id="{98B3FEFF-C705-3B49-A31E-289A123F1854}"/>
              </a:ext>
            </a:extLst>
          </p:cNvPr>
          <p:cNvSpPr txBox="1"/>
          <p:nvPr/>
        </p:nvSpPr>
        <p:spPr>
          <a:xfrm>
            <a:off x="3898518" y="497883"/>
            <a:ext cx="316324" cy="246221"/>
          </a:xfrm>
          <a:prstGeom prst="rect">
            <a:avLst/>
          </a:prstGeom>
          <a:noFill/>
          <a:ln>
            <a:noFill/>
          </a:ln>
        </p:spPr>
        <p:txBody>
          <a:bodyPr wrap="square" rtlCol="0">
            <a:spAutoFit/>
          </a:bodyPr>
          <a:lstStyle/>
          <a:p>
            <a:pPr algn="ctr"/>
            <a:r>
              <a:rPr lang="en-US" sz="1000" b="1" dirty="0">
                <a:latin typeface="Arial"/>
                <a:cs typeface="Arial"/>
              </a:rPr>
              <a:t>c</a:t>
            </a:r>
          </a:p>
        </p:txBody>
      </p:sp>
      <p:sp>
        <p:nvSpPr>
          <p:cNvPr id="78" name="TextBox 77">
            <a:extLst>
              <a:ext uri="{FF2B5EF4-FFF2-40B4-BE49-F238E27FC236}">
                <a16:creationId xmlns:a16="http://schemas.microsoft.com/office/drawing/2014/main" id="{675DE54C-CCF7-5847-A862-AB7D1473EB92}"/>
              </a:ext>
            </a:extLst>
          </p:cNvPr>
          <p:cNvSpPr txBox="1"/>
          <p:nvPr/>
        </p:nvSpPr>
        <p:spPr>
          <a:xfrm>
            <a:off x="3898058" y="1553614"/>
            <a:ext cx="316324" cy="246221"/>
          </a:xfrm>
          <a:prstGeom prst="rect">
            <a:avLst/>
          </a:prstGeom>
          <a:noFill/>
          <a:ln>
            <a:noFill/>
          </a:ln>
        </p:spPr>
        <p:txBody>
          <a:bodyPr wrap="square" rtlCol="0">
            <a:spAutoFit/>
          </a:bodyPr>
          <a:lstStyle/>
          <a:p>
            <a:pPr algn="ctr"/>
            <a:r>
              <a:rPr lang="en-US" sz="1000" b="1" dirty="0">
                <a:latin typeface="Arial"/>
                <a:cs typeface="Arial"/>
              </a:rPr>
              <a:t>d</a:t>
            </a:r>
          </a:p>
        </p:txBody>
      </p:sp>
      <p:sp>
        <p:nvSpPr>
          <p:cNvPr id="79" name="Oval 78">
            <a:extLst>
              <a:ext uri="{FF2B5EF4-FFF2-40B4-BE49-F238E27FC236}">
                <a16:creationId xmlns:a16="http://schemas.microsoft.com/office/drawing/2014/main" id="{B5901B06-3CF3-EF4F-B5BF-31ABB2F3B782}"/>
              </a:ext>
            </a:extLst>
          </p:cNvPr>
          <p:cNvSpPr/>
          <p:nvPr/>
        </p:nvSpPr>
        <p:spPr>
          <a:xfrm>
            <a:off x="312067"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3768AB4-52D0-B842-B581-503070FC5C61}"/>
              </a:ext>
            </a:extLst>
          </p:cNvPr>
          <p:cNvSpPr/>
          <p:nvPr/>
        </p:nvSpPr>
        <p:spPr>
          <a:xfrm>
            <a:off x="788777"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BC18BC4D-0F5F-9F49-8AA9-F49C7FA645CE}"/>
              </a:ext>
            </a:extLst>
          </p:cNvPr>
          <p:cNvSpPr/>
          <p:nvPr/>
        </p:nvSpPr>
        <p:spPr>
          <a:xfrm>
            <a:off x="229493"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82" name="Rectangle 81">
            <a:extLst>
              <a:ext uri="{FF2B5EF4-FFF2-40B4-BE49-F238E27FC236}">
                <a16:creationId xmlns:a16="http://schemas.microsoft.com/office/drawing/2014/main" id="{A3522173-4851-E74B-BA78-9F821A14D129}"/>
              </a:ext>
            </a:extLst>
          </p:cNvPr>
          <p:cNvSpPr/>
          <p:nvPr/>
        </p:nvSpPr>
        <p:spPr>
          <a:xfrm>
            <a:off x="958986"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83" name="Rectangle 82">
            <a:extLst>
              <a:ext uri="{FF2B5EF4-FFF2-40B4-BE49-F238E27FC236}">
                <a16:creationId xmlns:a16="http://schemas.microsoft.com/office/drawing/2014/main" id="{5B766787-03AF-FA49-9BE4-6EB73FCA7D93}"/>
              </a:ext>
            </a:extLst>
          </p:cNvPr>
          <p:cNvSpPr/>
          <p:nvPr/>
        </p:nvSpPr>
        <p:spPr>
          <a:xfrm>
            <a:off x="756441"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74</a:t>
            </a:r>
          </a:p>
        </p:txBody>
      </p:sp>
      <p:sp>
        <p:nvSpPr>
          <p:cNvPr id="84" name="Rectangle 83">
            <a:extLst>
              <a:ext uri="{FF2B5EF4-FFF2-40B4-BE49-F238E27FC236}">
                <a16:creationId xmlns:a16="http://schemas.microsoft.com/office/drawing/2014/main" id="{2B75F041-E030-B14B-A341-F923D9F6F105}"/>
              </a:ext>
            </a:extLst>
          </p:cNvPr>
          <p:cNvSpPr/>
          <p:nvPr/>
        </p:nvSpPr>
        <p:spPr>
          <a:xfrm>
            <a:off x="264453"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143</a:t>
            </a:r>
          </a:p>
        </p:txBody>
      </p:sp>
      <p:sp>
        <p:nvSpPr>
          <p:cNvPr id="85" name="Rectangle 84">
            <a:extLst>
              <a:ext uri="{FF2B5EF4-FFF2-40B4-BE49-F238E27FC236}">
                <a16:creationId xmlns:a16="http://schemas.microsoft.com/office/drawing/2014/main" id="{E578B05C-5BA9-4E49-B107-DD8D5D8F8A80}"/>
              </a:ext>
            </a:extLst>
          </p:cNvPr>
          <p:cNvSpPr/>
          <p:nvPr/>
        </p:nvSpPr>
        <p:spPr>
          <a:xfrm>
            <a:off x="1216764"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63</a:t>
            </a:r>
          </a:p>
        </p:txBody>
      </p:sp>
      <p:sp>
        <p:nvSpPr>
          <p:cNvPr id="87" name="Rectangle 86">
            <a:extLst>
              <a:ext uri="{FF2B5EF4-FFF2-40B4-BE49-F238E27FC236}">
                <a16:creationId xmlns:a16="http://schemas.microsoft.com/office/drawing/2014/main" id="{1A5A7D69-4698-1242-A8E4-A5EAE5259225}"/>
              </a:ext>
            </a:extLst>
          </p:cNvPr>
          <p:cNvSpPr/>
          <p:nvPr/>
        </p:nvSpPr>
        <p:spPr>
          <a:xfrm>
            <a:off x="1555584" y="2826048"/>
            <a:ext cx="822992"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EB</a:t>
            </a:r>
          </a:p>
        </p:txBody>
      </p:sp>
      <p:sp>
        <p:nvSpPr>
          <p:cNvPr id="88" name="Oval 87">
            <a:extLst>
              <a:ext uri="{FF2B5EF4-FFF2-40B4-BE49-F238E27FC236}">
                <a16:creationId xmlns:a16="http://schemas.microsoft.com/office/drawing/2014/main" id="{16771329-0BD3-C64A-8B17-E2502EF1855A}"/>
              </a:ext>
            </a:extLst>
          </p:cNvPr>
          <p:cNvSpPr/>
          <p:nvPr/>
        </p:nvSpPr>
        <p:spPr>
          <a:xfrm>
            <a:off x="2021358"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9D16A4C4-C217-1E4B-89B7-027B2285F2E2}"/>
              </a:ext>
            </a:extLst>
          </p:cNvPr>
          <p:cNvSpPr/>
          <p:nvPr/>
        </p:nvSpPr>
        <p:spPr>
          <a:xfrm>
            <a:off x="2498068"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2EB2ACB4-E88C-9644-9371-59684D34C50D}"/>
              </a:ext>
            </a:extLst>
          </p:cNvPr>
          <p:cNvSpPr/>
          <p:nvPr/>
        </p:nvSpPr>
        <p:spPr>
          <a:xfrm>
            <a:off x="2465732"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53</a:t>
            </a:r>
          </a:p>
        </p:txBody>
      </p:sp>
      <p:sp>
        <p:nvSpPr>
          <p:cNvPr id="93" name="Rectangle 92">
            <a:extLst>
              <a:ext uri="{FF2B5EF4-FFF2-40B4-BE49-F238E27FC236}">
                <a16:creationId xmlns:a16="http://schemas.microsoft.com/office/drawing/2014/main" id="{286B427D-181B-5742-BCC7-38B96613C5D0}"/>
              </a:ext>
            </a:extLst>
          </p:cNvPr>
          <p:cNvSpPr/>
          <p:nvPr/>
        </p:nvSpPr>
        <p:spPr>
          <a:xfrm>
            <a:off x="1973744"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164</a:t>
            </a:r>
          </a:p>
        </p:txBody>
      </p:sp>
      <p:sp>
        <p:nvSpPr>
          <p:cNvPr id="94" name="Rectangle 93">
            <a:extLst>
              <a:ext uri="{FF2B5EF4-FFF2-40B4-BE49-F238E27FC236}">
                <a16:creationId xmlns:a16="http://schemas.microsoft.com/office/drawing/2014/main" id="{433E401A-7C8D-7346-AC70-8C761B76B6F8}"/>
              </a:ext>
            </a:extLst>
          </p:cNvPr>
          <p:cNvSpPr/>
          <p:nvPr/>
        </p:nvSpPr>
        <p:spPr>
          <a:xfrm>
            <a:off x="2926055"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84</a:t>
            </a:r>
          </a:p>
        </p:txBody>
      </p:sp>
      <p:cxnSp>
        <p:nvCxnSpPr>
          <p:cNvPr id="97" name="Straight Connector 96">
            <a:extLst>
              <a:ext uri="{FF2B5EF4-FFF2-40B4-BE49-F238E27FC236}">
                <a16:creationId xmlns:a16="http://schemas.microsoft.com/office/drawing/2014/main" id="{DA324D71-E9F2-0E4D-A5DE-BD12809E7230}"/>
              </a:ext>
            </a:extLst>
          </p:cNvPr>
          <p:cNvCxnSpPr>
            <a:cxnSpLocks/>
          </p:cNvCxnSpPr>
          <p:nvPr/>
        </p:nvCxnSpPr>
        <p:spPr>
          <a:xfrm>
            <a:off x="312067" y="3081616"/>
            <a:ext cx="32191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6B682F-1C9F-D241-A955-669EA4AFA5A7}"/>
              </a:ext>
            </a:extLst>
          </p:cNvPr>
          <p:cNvSpPr/>
          <p:nvPr/>
        </p:nvSpPr>
        <p:spPr>
          <a:xfrm>
            <a:off x="1968769"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101" name="Rectangle 100">
            <a:extLst>
              <a:ext uri="{FF2B5EF4-FFF2-40B4-BE49-F238E27FC236}">
                <a16:creationId xmlns:a16="http://schemas.microsoft.com/office/drawing/2014/main" id="{2D91B54A-3B66-B243-8994-344FA29907B8}"/>
              </a:ext>
            </a:extLst>
          </p:cNvPr>
          <p:cNvSpPr/>
          <p:nvPr/>
        </p:nvSpPr>
        <p:spPr>
          <a:xfrm>
            <a:off x="2698262"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103" name="Rectangle 102">
            <a:extLst>
              <a:ext uri="{FF2B5EF4-FFF2-40B4-BE49-F238E27FC236}">
                <a16:creationId xmlns:a16="http://schemas.microsoft.com/office/drawing/2014/main" id="{D5EC16D4-9ADB-7549-BEB4-385EAA93B151}"/>
              </a:ext>
            </a:extLst>
          </p:cNvPr>
          <p:cNvSpPr/>
          <p:nvPr/>
        </p:nvSpPr>
        <p:spPr>
          <a:xfrm>
            <a:off x="418487" y="3150710"/>
            <a:ext cx="11814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a:t>
            </a:r>
          </a:p>
        </p:txBody>
      </p:sp>
      <p:sp>
        <p:nvSpPr>
          <p:cNvPr id="104" name="Rectangle 103">
            <a:extLst>
              <a:ext uri="{FF2B5EF4-FFF2-40B4-BE49-F238E27FC236}">
                <a16:creationId xmlns:a16="http://schemas.microsoft.com/office/drawing/2014/main" id="{B993286A-E4D6-484D-937D-7B2B3FDBA9D0}"/>
              </a:ext>
            </a:extLst>
          </p:cNvPr>
          <p:cNvSpPr/>
          <p:nvPr/>
        </p:nvSpPr>
        <p:spPr>
          <a:xfrm>
            <a:off x="1968769" y="3149388"/>
            <a:ext cx="139672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a:t>
            </a:r>
          </a:p>
        </p:txBody>
      </p:sp>
      <p:sp>
        <p:nvSpPr>
          <p:cNvPr id="105" name="Oval 104">
            <a:extLst>
              <a:ext uri="{FF2B5EF4-FFF2-40B4-BE49-F238E27FC236}">
                <a16:creationId xmlns:a16="http://schemas.microsoft.com/office/drawing/2014/main" id="{13B5EC05-3A2A-C84F-8666-66ABC8AB0FE5}"/>
              </a:ext>
            </a:extLst>
          </p:cNvPr>
          <p:cNvSpPr/>
          <p:nvPr/>
        </p:nvSpPr>
        <p:spPr>
          <a:xfrm>
            <a:off x="3605723"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24AC11D3-0261-B349-B166-CAA1CC9AB271}"/>
              </a:ext>
            </a:extLst>
          </p:cNvPr>
          <p:cNvSpPr/>
          <p:nvPr/>
        </p:nvSpPr>
        <p:spPr>
          <a:xfrm>
            <a:off x="4082433"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B6CC9BC9-94DA-6246-9652-521392E743F4}"/>
              </a:ext>
            </a:extLst>
          </p:cNvPr>
          <p:cNvSpPr/>
          <p:nvPr/>
        </p:nvSpPr>
        <p:spPr>
          <a:xfrm>
            <a:off x="3523149"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108" name="Rectangle 107">
            <a:extLst>
              <a:ext uri="{FF2B5EF4-FFF2-40B4-BE49-F238E27FC236}">
                <a16:creationId xmlns:a16="http://schemas.microsoft.com/office/drawing/2014/main" id="{29F50DAB-16DF-404A-ADC3-6CB2225989F7}"/>
              </a:ext>
            </a:extLst>
          </p:cNvPr>
          <p:cNvSpPr/>
          <p:nvPr/>
        </p:nvSpPr>
        <p:spPr>
          <a:xfrm>
            <a:off x="4252642"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109" name="Rectangle 108">
            <a:extLst>
              <a:ext uri="{FF2B5EF4-FFF2-40B4-BE49-F238E27FC236}">
                <a16:creationId xmlns:a16="http://schemas.microsoft.com/office/drawing/2014/main" id="{171889F0-A11A-3D4D-970F-8E5694815615}"/>
              </a:ext>
            </a:extLst>
          </p:cNvPr>
          <p:cNvSpPr/>
          <p:nvPr/>
        </p:nvSpPr>
        <p:spPr>
          <a:xfrm>
            <a:off x="4050097"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37</a:t>
            </a:r>
          </a:p>
        </p:txBody>
      </p:sp>
      <p:sp>
        <p:nvSpPr>
          <p:cNvPr id="110" name="Rectangle 109">
            <a:extLst>
              <a:ext uri="{FF2B5EF4-FFF2-40B4-BE49-F238E27FC236}">
                <a16:creationId xmlns:a16="http://schemas.microsoft.com/office/drawing/2014/main" id="{E912861B-D0C0-394B-B01F-A68B665428AA}"/>
              </a:ext>
            </a:extLst>
          </p:cNvPr>
          <p:cNvSpPr/>
          <p:nvPr/>
        </p:nvSpPr>
        <p:spPr>
          <a:xfrm>
            <a:off x="3558109"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84</a:t>
            </a:r>
          </a:p>
        </p:txBody>
      </p:sp>
      <p:sp>
        <p:nvSpPr>
          <p:cNvPr id="111" name="Rectangle 110">
            <a:extLst>
              <a:ext uri="{FF2B5EF4-FFF2-40B4-BE49-F238E27FC236}">
                <a16:creationId xmlns:a16="http://schemas.microsoft.com/office/drawing/2014/main" id="{D10D91C1-B859-CF49-8E6D-FC59EC69C9AA}"/>
              </a:ext>
            </a:extLst>
          </p:cNvPr>
          <p:cNvSpPr/>
          <p:nvPr/>
        </p:nvSpPr>
        <p:spPr>
          <a:xfrm>
            <a:off x="4510420"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121</a:t>
            </a:r>
          </a:p>
        </p:txBody>
      </p:sp>
      <p:sp>
        <p:nvSpPr>
          <p:cNvPr id="112" name="Rectangle 111">
            <a:extLst>
              <a:ext uri="{FF2B5EF4-FFF2-40B4-BE49-F238E27FC236}">
                <a16:creationId xmlns:a16="http://schemas.microsoft.com/office/drawing/2014/main" id="{9E5257C5-18B7-E64B-816C-2F18127F9EFC}"/>
              </a:ext>
            </a:extLst>
          </p:cNvPr>
          <p:cNvSpPr/>
          <p:nvPr/>
        </p:nvSpPr>
        <p:spPr>
          <a:xfrm>
            <a:off x="4849240" y="2826048"/>
            <a:ext cx="822992"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MEF</a:t>
            </a:r>
          </a:p>
        </p:txBody>
      </p:sp>
      <p:sp>
        <p:nvSpPr>
          <p:cNvPr id="113" name="Oval 112">
            <a:extLst>
              <a:ext uri="{FF2B5EF4-FFF2-40B4-BE49-F238E27FC236}">
                <a16:creationId xmlns:a16="http://schemas.microsoft.com/office/drawing/2014/main" id="{A10C2804-A7B4-9B4B-AD29-CAF0A359C39A}"/>
              </a:ext>
            </a:extLst>
          </p:cNvPr>
          <p:cNvSpPr/>
          <p:nvPr/>
        </p:nvSpPr>
        <p:spPr>
          <a:xfrm>
            <a:off x="5315014" y="3425076"/>
            <a:ext cx="914400" cy="914400"/>
          </a:xfrm>
          <a:prstGeom prst="ellipse">
            <a:avLst/>
          </a:prstGeom>
          <a:solidFill>
            <a:srgbClr val="0070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C8493555-E6C1-C247-A38E-64EAD5F7615B}"/>
              </a:ext>
            </a:extLst>
          </p:cNvPr>
          <p:cNvSpPr/>
          <p:nvPr/>
        </p:nvSpPr>
        <p:spPr>
          <a:xfrm>
            <a:off x="5791724" y="3431721"/>
            <a:ext cx="914400" cy="914400"/>
          </a:xfrm>
          <a:prstGeom prst="ellipse">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247DB02C-930A-D346-BD90-DCFA5A679A78}"/>
              </a:ext>
            </a:extLst>
          </p:cNvPr>
          <p:cNvSpPr/>
          <p:nvPr/>
        </p:nvSpPr>
        <p:spPr>
          <a:xfrm>
            <a:off x="5759388" y="3748416"/>
            <a:ext cx="50551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107</a:t>
            </a:r>
          </a:p>
        </p:txBody>
      </p:sp>
      <p:sp>
        <p:nvSpPr>
          <p:cNvPr id="116" name="Rectangle 115">
            <a:extLst>
              <a:ext uri="{FF2B5EF4-FFF2-40B4-BE49-F238E27FC236}">
                <a16:creationId xmlns:a16="http://schemas.microsoft.com/office/drawing/2014/main" id="{72E52E93-3A2B-BC4F-B754-5FC61A3EDD93}"/>
              </a:ext>
            </a:extLst>
          </p:cNvPr>
          <p:cNvSpPr/>
          <p:nvPr/>
        </p:nvSpPr>
        <p:spPr>
          <a:xfrm>
            <a:off x="5267400" y="3748416"/>
            <a:ext cx="5526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14</a:t>
            </a:r>
          </a:p>
        </p:txBody>
      </p:sp>
      <p:sp>
        <p:nvSpPr>
          <p:cNvPr id="117" name="Rectangle 116">
            <a:extLst>
              <a:ext uri="{FF2B5EF4-FFF2-40B4-BE49-F238E27FC236}">
                <a16:creationId xmlns:a16="http://schemas.microsoft.com/office/drawing/2014/main" id="{D1B9A9E6-F8D9-2046-83C1-548B91083B49}"/>
              </a:ext>
            </a:extLst>
          </p:cNvPr>
          <p:cNvSpPr/>
          <p:nvPr/>
        </p:nvSpPr>
        <p:spPr>
          <a:xfrm>
            <a:off x="6219711" y="3748416"/>
            <a:ext cx="537085"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51</a:t>
            </a:r>
          </a:p>
        </p:txBody>
      </p:sp>
      <p:cxnSp>
        <p:nvCxnSpPr>
          <p:cNvPr id="118" name="Straight Connector 117">
            <a:extLst>
              <a:ext uri="{FF2B5EF4-FFF2-40B4-BE49-F238E27FC236}">
                <a16:creationId xmlns:a16="http://schemas.microsoft.com/office/drawing/2014/main" id="{D2CB17B9-A09F-714F-81B6-415E3EC74540}"/>
              </a:ext>
            </a:extLst>
          </p:cNvPr>
          <p:cNvCxnSpPr>
            <a:cxnSpLocks/>
          </p:cNvCxnSpPr>
          <p:nvPr/>
        </p:nvCxnSpPr>
        <p:spPr>
          <a:xfrm>
            <a:off x="3605723" y="3081616"/>
            <a:ext cx="32191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B9410A9A-CBC1-3A4F-BFB0-A0042958BCB6}"/>
              </a:ext>
            </a:extLst>
          </p:cNvPr>
          <p:cNvSpPr/>
          <p:nvPr/>
        </p:nvSpPr>
        <p:spPr>
          <a:xfrm>
            <a:off x="5262425" y="4352766"/>
            <a:ext cx="53977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Motif</a:t>
            </a:r>
          </a:p>
        </p:txBody>
      </p:sp>
      <p:sp>
        <p:nvSpPr>
          <p:cNvPr id="120" name="Rectangle 119">
            <a:extLst>
              <a:ext uri="{FF2B5EF4-FFF2-40B4-BE49-F238E27FC236}">
                <a16:creationId xmlns:a16="http://schemas.microsoft.com/office/drawing/2014/main" id="{7E06C74A-6917-364B-935C-8D9F28B619BE}"/>
              </a:ext>
            </a:extLst>
          </p:cNvPr>
          <p:cNvSpPr/>
          <p:nvPr/>
        </p:nvSpPr>
        <p:spPr>
          <a:xfrm>
            <a:off x="5991918" y="4352766"/>
            <a:ext cx="912050"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Expression</a:t>
            </a:r>
          </a:p>
        </p:txBody>
      </p:sp>
      <p:sp>
        <p:nvSpPr>
          <p:cNvPr id="121" name="Rectangle 120">
            <a:extLst>
              <a:ext uri="{FF2B5EF4-FFF2-40B4-BE49-F238E27FC236}">
                <a16:creationId xmlns:a16="http://schemas.microsoft.com/office/drawing/2014/main" id="{0C158C2C-9A05-F347-B45C-9D5F4283E2EC}"/>
              </a:ext>
            </a:extLst>
          </p:cNvPr>
          <p:cNvSpPr/>
          <p:nvPr/>
        </p:nvSpPr>
        <p:spPr>
          <a:xfrm>
            <a:off x="3712143" y="3150710"/>
            <a:ext cx="1181421"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Up-regulated</a:t>
            </a:r>
          </a:p>
        </p:txBody>
      </p:sp>
      <p:sp>
        <p:nvSpPr>
          <p:cNvPr id="122" name="Rectangle 121">
            <a:extLst>
              <a:ext uri="{FF2B5EF4-FFF2-40B4-BE49-F238E27FC236}">
                <a16:creationId xmlns:a16="http://schemas.microsoft.com/office/drawing/2014/main" id="{A6EC38B6-CD1A-9649-BA8A-83BF05B87794}"/>
              </a:ext>
            </a:extLst>
          </p:cNvPr>
          <p:cNvSpPr/>
          <p:nvPr/>
        </p:nvSpPr>
        <p:spPr>
          <a:xfrm>
            <a:off x="5262425" y="3149388"/>
            <a:ext cx="1396724" cy="246221"/>
          </a:xfrm>
          <a:prstGeom prst="rect">
            <a:avLst/>
          </a:prstGeom>
        </p:spPr>
        <p:txBody>
          <a:bodyPr wrap="square">
            <a:spAutoFit/>
          </a:bodyPr>
          <a:lstStyle/>
          <a:p>
            <a:pPr algn="ctr"/>
            <a:r>
              <a:rPr lang="en-US" sz="1000" b="1" dirty="0">
                <a:latin typeface="Arial" panose="020B0604020202020204" pitchFamily="34" charset="0"/>
                <a:cs typeface="Arial" panose="020B0604020202020204" pitchFamily="34" charset="0"/>
              </a:rPr>
              <a:t>Down-regulated</a:t>
            </a:r>
          </a:p>
        </p:txBody>
      </p:sp>
      <p:sp>
        <p:nvSpPr>
          <p:cNvPr id="123" name="TextBox 122">
            <a:extLst>
              <a:ext uri="{FF2B5EF4-FFF2-40B4-BE49-F238E27FC236}">
                <a16:creationId xmlns:a16="http://schemas.microsoft.com/office/drawing/2014/main" id="{D51296DE-CE63-D849-8C7E-39DDCB721BD7}"/>
              </a:ext>
            </a:extLst>
          </p:cNvPr>
          <p:cNvSpPr txBox="1"/>
          <p:nvPr/>
        </p:nvSpPr>
        <p:spPr>
          <a:xfrm>
            <a:off x="90662" y="2724447"/>
            <a:ext cx="316324" cy="246221"/>
          </a:xfrm>
          <a:prstGeom prst="rect">
            <a:avLst/>
          </a:prstGeom>
          <a:noFill/>
          <a:ln>
            <a:noFill/>
          </a:ln>
        </p:spPr>
        <p:txBody>
          <a:bodyPr wrap="square" rtlCol="0">
            <a:spAutoFit/>
          </a:bodyPr>
          <a:lstStyle/>
          <a:p>
            <a:pPr algn="ctr"/>
            <a:r>
              <a:rPr lang="en-US" sz="1000" b="1" dirty="0">
                <a:latin typeface="Arial"/>
                <a:cs typeface="Arial"/>
              </a:rPr>
              <a:t>e</a:t>
            </a:r>
          </a:p>
        </p:txBody>
      </p:sp>
      <p:sp>
        <p:nvSpPr>
          <p:cNvPr id="124" name="TextBox 123">
            <a:extLst>
              <a:ext uri="{FF2B5EF4-FFF2-40B4-BE49-F238E27FC236}">
                <a16:creationId xmlns:a16="http://schemas.microsoft.com/office/drawing/2014/main" id="{9C6300E1-9FA8-4646-8429-951D720FBF10}"/>
              </a:ext>
            </a:extLst>
          </p:cNvPr>
          <p:cNvSpPr txBox="1"/>
          <p:nvPr/>
        </p:nvSpPr>
        <p:spPr>
          <a:xfrm>
            <a:off x="3463140" y="2741142"/>
            <a:ext cx="316324" cy="246221"/>
          </a:xfrm>
          <a:prstGeom prst="rect">
            <a:avLst/>
          </a:prstGeom>
          <a:noFill/>
          <a:ln>
            <a:noFill/>
          </a:ln>
        </p:spPr>
        <p:txBody>
          <a:bodyPr wrap="square" rtlCol="0">
            <a:spAutoFit/>
          </a:bodyPr>
          <a:lstStyle/>
          <a:p>
            <a:pPr algn="ctr"/>
            <a:r>
              <a:rPr lang="en-US" sz="1000" b="1" dirty="0">
                <a:latin typeface="Arial"/>
                <a:cs typeface="Arial"/>
              </a:rPr>
              <a:t>f</a:t>
            </a:r>
          </a:p>
        </p:txBody>
      </p:sp>
      <p:pic>
        <p:nvPicPr>
          <p:cNvPr id="132" name="Picture 131">
            <a:extLst>
              <a:ext uri="{FF2B5EF4-FFF2-40B4-BE49-F238E27FC236}">
                <a16:creationId xmlns:a16="http://schemas.microsoft.com/office/drawing/2014/main" id="{615FD231-F575-774B-920E-8273492FA55E}"/>
              </a:ext>
            </a:extLst>
          </p:cNvPr>
          <p:cNvPicPr>
            <a:picLocks noChangeAspect="1"/>
          </p:cNvPicPr>
          <p:nvPr/>
        </p:nvPicPr>
        <p:blipFill>
          <a:blip r:embed="rId2"/>
          <a:stretch>
            <a:fillRect/>
          </a:stretch>
        </p:blipFill>
        <p:spPr>
          <a:xfrm>
            <a:off x="3523539" y="4747298"/>
            <a:ext cx="1371600" cy="1371600"/>
          </a:xfrm>
          <a:prstGeom prst="rect">
            <a:avLst/>
          </a:prstGeom>
        </p:spPr>
      </p:pic>
      <p:pic>
        <p:nvPicPr>
          <p:cNvPr id="134" name="Picture 133">
            <a:extLst>
              <a:ext uri="{FF2B5EF4-FFF2-40B4-BE49-F238E27FC236}">
                <a16:creationId xmlns:a16="http://schemas.microsoft.com/office/drawing/2014/main" id="{2AD8FA3C-BDA2-A145-9F06-F29422DBB831}"/>
              </a:ext>
            </a:extLst>
          </p:cNvPr>
          <p:cNvPicPr>
            <a:picLocks noChangeAspect="1"/>
          </p:cNvPicPr>
          <p:nvPr/>
        </p:nvPicPr>
        <p:blipFill>
          <a:blip r:embed="rId3"/>
          <a:stretch>
            <a:fillRect/>
          </a:stretch>
        </p:blipFill>
        <p:spPr>
          <a:xfrm>
            <a:off x="260541" y="4753943"/>
            <a:ext cx="1371600" cy="1371600"/>
          </a:xfrm>
          <a:prstGeom prst="rect">
            <a:avLst/>
          </a:prstGeom>
        </p:spPr>
      </p:pic>
      <p:pic>
        <p:nvPicPr>
          <p:cNvPr id="136" name="Picture 135">
            <a:extLst>
              <a:ext uri="{FF2B5EF4-FFF2-40B4-BE49-F238E27FC236}">
                <a16:creationId xmlns:a16="http://schemas.microsoft.com/office/drawing/2014/main" id="{A8C58897-BB32-2340-B1D3-E1D9AE838D5B}"/>
              </a:ext>
            </a:extLst>
          </p:cNvPr>
          <p:cNvPicPr>
            <a:picLocks/>
          </p:cNvPicPr>
          <p:nvPr/>
        </p:nvPicPr>
        <p:blipFill>
          <a:blip r:embed="rId4"/>
          <a:stretch>
            <a:fillRect/>
          </a:stretch>
        </p:blipFill>
        <p:spPr>
          <a:xfrm>
            <a:off x="1961974" y="4731285"/>
            <a:ext cx="1371600" cy="1371600"/>
          </a:xfrm>
          <a:prstGeom prst="rect">
            <a:avLst/>
          </a:prstGeom>
        </p:spPr>
      </p:pic>
      <p:pic>
        <p:nvPicPr>
          <p:cNvPr id="138" name="Picture 137">
            <a:extLst>
              <a:ext uri="{FF2B5EF4-FFF2-40B4-BE49-F238E27FC236}">
                <a16:creationId xmlns:a16="http://schemas.microsoft.com/office/drawing/2014/main" id="{CF3FB481-207D-ED4A-AE19-C7C374173CB9}"/>
              </a:ext>
            </a:extLst>
          </p:cNvPr>
          <p:cNvPicPr>
            <a:picLocks/>
          </p:cNvPicPr>
          <p:nvPr/>
        </p:nvPicPr>
        <p:blipFill>
          <a:blip r:embed="rId5"/>
          <a:stretch>
            <a:fillRect/>
          </a:stretch>
        </p:blipFill>
        <p:spPr>
          <a:xfrm>
            <a:off x="5168406" y="4731285"/>
            <a:ext cx="1371600" cy="1371600"/>
          </a:xfrm>
          <a:prstGeom prst="rect">
            <a:avLst/>
          </a:prstGeom>
        </p:spPr>
      </p:pic>
    </p:spTree>
    <p:extLst>
      <p:ext uri="{BB962C8B-B14F-4D97-AF65-F5344CB8AC3E}">
        <p14:creationId xmlns:p14="http://schemas.microsoft.com/office/powerpoint/2010/main" val="1118595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316729</TotalTime>
  <Words>1935</Words>
  <Application>Microsoft Macintosh PowerPoint</Application>
  <PresentationFormat>On-screen Show (4:3)</PresentationFormat>
  <Paragraphs>1168</Paragraphs>
  <Slides>20</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맑은 고딕</vt:lpstr>
      <vt:lpstr>宋体</vt:lpstr>
      <vt:lpstr>Arial</vt:lpstr>
      <vt:lpstr>Calibri</vt:lpstr>
      <vt:lpstr>Calibri Light</vt:lpstr>
      <vt:lpstr>Office Theme</vt:lpstr>
      <vt:lpstr>Prism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Wuming Gong</cp:lastModifiedBy>
  <cp:revision>2129</cp:revision>
  <cp:lastPrinted>2020-08-19T22:42:36Z</cp:lastPrinted>
  <dcterms:created xsi:type="dcterms:W3CDTF">2016-10-04T18:01:30Z</dcterms:created>
  <dcterms:modified xsi:type="dcterms:W3CDTF">2020-09-11T15:55:31Z</dcterms:modified>
</cp:coreProperties>
</file>